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diagrams/layout2.xml" ContentType="application/vnd.openxmlformats-officedocument.drawingml.diagramLayout+xml"/>
  <Override PartName="/ppt/tags/tag12.xml" ContentType="application/vnd.openxmlformats-officedocument.presentationml.tags+xml"/>
  <Override PartName="/ppt/tags/tag1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61" r:id="rId3"/>
    <p:sldId id="258" r:id="rId4"/>
    <p:sldId id="300" r:id="rId5"/>
    <p:sldId id="296" r:id="rId6"/>
    <p:sldId id="301" r:id="rId7"/>
    <p:sldId id="302" r:id="rId8"/>
    <p:sldId id="303" r:id="rId9"/>
    <p:sldId id="305" r:id="rId10"/>
    <p:sldId id="262" r:id="rId11"/>
    <p:sldId id="292" r:id="rId12"/>
    <p:sldId id="306" r:id="rId13"/>
    <p:sldId id="264" r:id="rId14"/>
    <p:sldId id="304" r:id="rId1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guide id="3" pos="2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8B9"/>
    <a:srgbClr val="FF5046"/>
    <a:srgbClr val="00F0A0"/>
    <a:srgbClr val="FFD200"/>
    <a:srgbClr val="5225B5"/>
    <a:srgbClr val="EDEDED"/>
    <a:srgbClr val="00C8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0" autoAdjust="0"/>
    <p:restoredTop sz="94660"/>
  </p:normalViewPr>
  <p:slideViewPr>
    <p:cSldViewPr snapToGrid="0">
      <p:cViewPr varScale="1">
        <p:scale>
          <a:sx n="75" d="100"/>
          <a:sy n="75" d="100"/>
        </p:scale>
        <p:origin x="-1128" y="-90"/>
      </p:cViewPr>
      <p:guideLst>
        <p:guide orient="horz" pos="2160"/>
        <p:guide pos="3120"/>
        <p:guide pos="2896"/>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molchan\AppData\Local\Microsoft\Windows\Temporary%20Internet%20Files\Content.Outlook\6JF441GX\DRL_CRM_CLM%20-%20Plan%20of%20Action%20v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План </a:t>
            </a:r>
            <a:r>
              <a:rPr lang="en-US"/>
              <a:t>vs</a:t>
            </a:r>
            <a:r>
              <a:rPr lang="ru-RU"/>
              <a:t> факт</a:t>
            </a:r>
          </a:p>
        </c:rich>
      </c:tx>
      <c:layout/>
      <c:spPr>
        <a:noFill/>
        <a:ln>
          <a:noFill/>
        </a:ln>
        <a:effectLst/>
      </c:spPr>
    </c:title>
    <c:plotArea>
      <c:layout/>
      <c:lineChart>
        <c:grouping val="standard"/>
        <c:ser>
          <c:idx val="0"/>
          <c:order val="0"/>
          <c:tx>
            <c:strRef>
              <c:f>Лист1!$B$1</c:f>
              <c:strCache>
                <c:ptCount val="1"/>
                <c:pt idx="0">
                  <c:v>План</c:v>
                </c:pt>
              </c:strCache>
            </c:strRef>
          </c:tx>
          <c:spPr>
            <a:ln w="38100" cap="rnd">
              <a:solidFill>
                <a:srgbClr val="00B0F0"/>
              </a:solidFill>
              <a:round/>
            </a:ln>
            <a:effectLst/>
          </c:spPr>
          <c:marker>
            <c:symbol val="none"/>
          </c:marker>
          <c:cat>
            <c:strRef>
              <c:f>Лист1!$A$2:$A$10</c:f>
              <c:strCache>
                <c:ptCount val="9"/>
                <c:pt idx="0">
                  <c:v>Выбор устройства</c:v>
                </c:pt>
                <c:pt idx="1">
                  <c:v>Выбор вендора</c:v>
                </c:pt>
                <c:pt idx="2">
                  <c:v>Контракт с вендором</c:v>
                </c:pt>
                <c:pt idx="3">
                  <c:v>Разработка контента</c:v>
                </c:pt>
                <c:pt idx="4">
                  <c:v>Подготовка устройств</c:v>
                </c:pt>
                <c:pt idx="5">
                  <c:v>Тестирование</c:v>
                </c:pt>
                <c:pt idx="6">
                  <c:v>Пилот</c:v>
                </c:pt>
                <c:pt idx="7">
                  <c:v>Тренинг пользователей</c:v>
                </c:pt>
                <c:pt idx="8">
                  <c:v>Запуск</c:v>
                </c:pt>
              </c:strCache>
            </c:strRef>
          </c:cat>
          <c:val>
            <c:numRef>
              <c:f>Лист1!$B$2:$B$10</c:f>
              <c:numCache>
                <c:formatCode>m/d/yyyy</c:formatCode>
                <c:ptCount val="9"/>
                <c:pt idx="0">
                  <c:v>41852</c:v>
                </c:pt>
                <c:pt idx="1">
                  <c:v>41882</c:v>
                </c:pt>
                <c:pt idx="2">
                  <c:v>41897</c:v>
                </c:pt>
                <c:pt idx="3">
                  <c:v>42004</c:v>
                </c:pt>
                <c:pt idx="4">
                  <c:v>42019</c:v>
                </c:pt>
                <c:pt idx="5">
                  <c:v>42035</c:v>
                </c:pt>
                <c:pt idx="6">
                  <c:v>42083</c:v>
                </c:pt>
                <c:pt idx="7">
                  <c:v>42094</c:v>
                </c:pt>
                <c:pt idx="8">
                  <c:v>42095</c:v>
                </c:pt>
              </c:numCache>
            </c:numRef>
          </c:val>
        </c:ser>
        <c:ser>
          <c:idx val="1"/>
          <c:order val="1"/>
          <c:tx>
            <c:strRef>
              <c:f>Лист1!$C$1</c:f>
              <c:strCache>
                <c:ptCount val="1"/>
                <c:pt idx="0">
                  <c:v>Факт</c:v>
                </c:pt>
              </c:strCache>
            </c:strRef>
          </c:tx>
          <c:spPr>
            <a:ln w="38100" cap="rnd">
              <a:solidFill>
                <a:srgbClr val="FFC000"/>
              </a:solidFill>
              <a:round/>
            </a:ln>
            <a:effectLst/>
          </c:spPr>
          <c:marker>
            <c:symbol val="none"/>
          </c:marker>
          <c:cat>
            <c:strRef>
              <c:f>Лист1!$A$2:$A$10</c:f>
              <c:strCache>
                <c:ptCount val="9"/>
                <c:pt idx="0">
                  <c:v>Выбор устройства</c:v>
                </c:pt>
                <c:pt idx="1">
                  <c:v>Выбор вендора</c:v>
                </c:pt>
                <c:pt idx="2">
                  <c:v>Контракт с вендором</c:v>
                </c:pt>
                <c:pt idx="3">
                  <c:v>Разработка контента</c:v>
                </c:pt>
                <c:pt idx="4">
                  <c:v>Подготовка устройств</c:v>
                </c:pt>
                <c:pt idx="5">
                  <c:v>Тестирование</c:v>
                </c:pt>
                <c:pt idx="6">
                  <c:v>Пилот</c:v>
                </c:pt>
                <c:pt idx="7">
                  <c:v>Тренинг пользователей</c:v>
                </c:pt>
                <c:pt idx="8">
                  <c:v>Запуск</c:v>
                </c:pt>
              </c:strCache>
            </c:strRef>
          </c:cat>
          <c:val>
            <c:numRef>
              <c:f>Лист1!$C$2:$C$10</c:f>
              <c:numCache>
                <c:formatCode>m/d/yyyy</c:formatCode>
                <c:ptCount val="9"/>
                <c:pt idx="0">
                  <c:v>41856</c:v>
                </c:pt>
                <c:pt idx="1">
                  <c:v>41883</c:v>
                </c:pt>
                <c:pt idx="2">
                  <c:v>41983</c:v>
                </c:pt>
                <c:pt idx="3">
                  <c:v>42060</c:v>
                </c:pt>
                <c:pt idx="4">
                  <c:v>42035</c:v>
                </c:pt>
                <c:pt idx="5">
                  <c:v>42045</c:v>
                </c:pt>
                <c:pt idx="6">
                  <c:v>42078</c:v>
                </c:pt>
                <c:pt idx="7">
                  <c:v>42099</c:v>
                </c:pt>
                <c:pt idx="8">
                  <c:v>42104</c:v>
                </c:pt>
              </c:numCache>
            </c:numRef>
          </c:val>
        </c:ser>
        <c:dLbls/>
        <c:marker val="1"/>
        <c:axId val="53531008"/>
        <c:axId val="53532544"/>
      </c:lineChart>
      <c:catAx>
        <c:axId val="5353100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532544"/>
        <c:crosses val="autoZero"/>
        <c:auto val="1"/>
        <c:lblAlgn val="ctr"/>
        <c:lblOffset val="100"/>
      </c:catAx>
      <c:valAx>
        <c:axId val="53532544"/>
        <c:scaling>
          <c:orientation val="minMax"/>
          <c:min val="41821"/>
        </c:scaling>
        <c:axPos val="l"/>
        <c:majorGridlines>
          <c:spPr>
            <a:ln w="9525" cap="flat" cmpd="sng" algn="ctr">
              <a:solidFill>
                <a:schemeClr val="tx1">
                  <a:lumMod val="15000"/>
                  <a:lumOff val="85000"/>
                </a:schemeClr>
              </a:solidFill>
              <a:round/>
            </a:ln>
            <a:effectLst/>
          </c:spPr>
        </c:majorGridlines>
        <c:numFmt formatCode="m/d/yyyy"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35310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dispBlanksAs val="zero"/>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C454A-F435-4B7B-826D-C20A6BF5F8F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73DCB31A-9A65-4280-ABCF-CDA7C1F9FBC1}">
      <dgm:prSet phldrT="[Текст]" custT="1"/>
      <dgm:spPr>
        <a:solidFill>
          <a:srgbClr val="FFC8B9"/>
        </a:solidFill>
        <a:effectLst>
          <a:innerShdw blurRad="63500" dist="50800" dir="13500000">
            <a:prstClr val="black">
              <a:alpha val="50000"/>
            </a:prstClr>
          </a:innerShdw>
        </a:effectLst>
      </dgm:spPr>
      <dgm:t>
        <a:bodyPr/>
        <a:lstStyle/>
        <a:p>
          <a:pPr algn="ctr"/>
          <a:r>
            <a:rPr lang="ru-RU" sz="2400" baseline="0" dirty="0" smtClean="0">
              <a:solidFill>
                <a:srgbClr val="5225B5"/>
              </a:solidFill>
            </a:rPr>
            <a:t>Направления бизнеса</a:t>
          </a:r>
          <a:endParaRPr lang="en-US" sz="2400" baseline="0" dirty="0">
            <a:solidFill>
              <a:srgbClr val="5225B5"/>
            </a:solidFill>
          </a:endParaRPr>
        </a:p>
      </dgm:t>
    </dgm:pt>
    <dgm:pt modelId="{E09E9FFC-A44E-43A6-9242-DA8E2AFFF164}" type="parTrans" cxnId="{F377DB9C-FCFC-4042-82F0-A84485352632}">
      <dgm:prSet/>
      <dgm:spPr/>
      <dgm:t>
        <a:bodyPr/>
        <a:lstStyle/>
        <a:p>
          <a:pPr algn="ctr"/>
          <a:endParaRPr lang="en-US"/>
        </a:p>
      </dgm:t>
    </dgm:pt>
    <dgm:pt modelId="{1B3E074E-AC64-4136-BCBC-0F576564926D}" type="sibTrans" cxnId="{F377DB9C-FCFC-4042-82F0-A84485352632}">
      <dgm:prSet/>
      <dgm:spPr/>
      <dgm:t>
        <a:bodyPr/>
        <a:lstStyle/>
        <a:p>
          <a:pPr algn="ctr"/>
          <a:endParaRPr lang="en-US"/>
        </a:p>
      </dgm:t>
    </dgm:pt>
    <dgm:pt modelId="{E86434C6-D40D-43BA-88B1-6016F0591F42}">
      <dgm:prSet phldrT="[Текст]" custT="1"/>
      <dgm:spPr>
        <a:solidFill>
          <a:srgbClr val="FFD200"/>
        </a:solidFill>
        <a:effectLst>
          <a:outerShdw blurRad="50800" dist="38100" dir="2700000" algn="tl" rotWithShape="0">
            <a:prstClr val="black">
              <a:alpha val="40000"/>
            </a:prstClr>
          </a:outerShdw>
        </a:effectLst>
      </dgm:spPr>
      <dgm:t>
        <a:bodyPr/>
        <a:lstStyle/>
        <a:p>
          <a:pPr algn="ctr"/>
          <a:r>
            <a:rPr lang="ru-RU" sz="2000" b="1" dirty="0" smtClean="0">
              <a:solidFill>
                <a:srgbClr val="5225B5"/>
              </a:solidFill>
              <a:latin typeface="Arial" panose="020B0604020202020204" pitchFamily="34" charset="0"/>
              <a:cs typeface="Arial" panose="020B0604020202020204" pitchFamily="34" charset="0"/>
            </a:rPr>
            <a:t>Фармацевтические услуги и активные субстанции</a:t>
          </a:r>
          <a:endParaRPr lang="en-US" sz="2000" dirty="0"/>
        </a:p>
      </dgm:t>
    </dgm:pt>
    <dgm:pt modelId="{11C682BA-ED82-4CB9-AAE3-D7247287721E}" type="parTrans" cxnId="{FADCDA54-6518-44E7-A08F-06FBB3099001}">
      <dgm:prSet/>
      <dgm:spPr>
        <a:solidFill>
          <a:schemeClr val="bg1"/>
        </a:solidFill>
        <a:ln>
          <a:solidFill>
            <a:srgbClr val="5225B5"/>
          </a:solidFill>
        </a:ln>
      </dgm:spPr>
      <dgm:t>
        <a:bodyPr/>
        <a:lstStyle/>
        <a:p>
          <a:pPr algn="ctr"/>
          <a:endParaRPr lang="en-US"/>
        </a:p>
      </dgm:t>
    </dgm:pt>
    <dgm:pt modelId="{27B774C3-25CC-48B1-8CB9-6AF2ED35FAEB}" type="sibTrans" cxnId="{FADCDA54-6518-44E7-A08F-06FBB3099001}">
      <dgm:prSet/>
      <dgm:spPr/>
      <dgm:t>
        <a:bodyPr/>
        <a:lstStyle/>
        <a:p>
          <a:pPr algn="ctr"/>
          <a:endParaRPr lang="en-US"/>
        </a:p>
      </dgm:t>
    </dgm:pt>
    <dgm:pt modelId="{3B54CA6B-4926-4D3F-9E56-C4B6D63581EC}">
      <dgm:prSet phldrT="[Текст]" custT="1"/>
      <dgm:spPr>
        <a:solidFill>
          <a:srgbClr val="FF5046"/>
        </a:solidFill>
        <a:effectLst>
          <a:outerShdw blurRad="50800" dist="38100" dir="2700000" algn="tl" rotWithShape="0">
            <a:prstClr val="black">
              <a:alpha val="40000"/>
            </a:prstClr>
          </a:outerShdw>
        </a:effectLst>
      </dgm:spPr>
      <dgm:t>
        <a:bodyPr/>
        <a:lstStyle/>
        <a:p>
          <a:pPr algn="ctr"/>
          <a:r>
            <a:rPr lang="ru-RU" sz="2000" b="1" dirty="0" smtClean="0">
              <a:solidFill>
                <a:schemeClr val="bg1"/>
              </a:solidFill>
              <a:latin typeface="Arial" panose="020B0604020202020204" pitchFamily="34" charset="0"/>
              <a:cs typeface="Arial" panose="020B0604020202020204" pitchFamily="34" charset="0"/>
            </a:rPr>
            <a:t>Международные </a:t>
          </a:r>
        </a:p>
        <a:p>
          <a:pPr algn="ctr"/>
          <a:r>
            <a:rPr lang="ru-RU" sz="2000" b="1" dirty="0" smtClean="0">
              <a:solidFill>
                <a:schemeClr val="bg1"/>
              </a:solidFill>
              <a:latin typeface="Arial" panose="020B0604020202020204" pitchFamily="34" charset="0"/>
              <a:cs typeface="Arial" panose="020B0604020202020204" pitchFamily="34" charset="0"/>
            </a:rPr>
            <a:t>дженерики</a:t>
          </a:r>
          <a:endParaRPr lang="en-US" sz="2000" dirty="0"/>
        </a:p>
      </dgm:t>
    </dgm:pt>
    <dgm:pt modelId="{1AEB8073-A70F-4B8D-8AC8-95E84EC967A8}" type="parTrans" cxnId="{BBBD90E9-171E-4560-B2D6-3491E05A8D52}">
      <dgm:prSet/>
      <dgm:spPr>
        <a:ln>
          <a:solidFill>
            <a:srgbClr val="5225B5"/>
          </a:solidFill>
        </a:ln>
      </dgm:spPr>
      <dgm:t>
        <a:bodyPr/>
        <a:lstStyle/>
        <a:p>
          <a:pPr algn="ctr"/>
          <a:endParaRPr lang="en-US"/>
        </a:p>
      </dgm:t>
    </dgm:pt>
    <dgm:pt modelId="{98DF8594-FBF5-4A7D-A5ED-3E62EA05AE0A}" type="sibTrans" cxnId="{BBBD90E9-171E-4560-B2D6-3491E05A8D52}">
      <dgm:prSet/>
      <dgm:spPr/>
      <dgm:t>
        <a:bodyPr/>
        <a:lstStyle/>
        <a:p>
          <a:pPr algn="ctr"/>
          <a:endParaRPr lang="en-US"/>
        </a:p>
      </dgm:t>
    </dgm:pt>
    <dgm:pt modelId="{CA881967-057A-48B2-BDFD-A127F5CC18A3}">
      <dgm:prSet phldrT="[Текст]" custT="1"/>
      <dgm:spPr>
        <a:solidFill>
          <a:srgbClr val="00F0A0"/>
        </a:solidFill>
        <a:effectLst>
          <a:outerShdw blurRad="50800" dist="38100" dir="2700000" algn="tl" rotWithShape="0">
            <a:prstClr val="black">
              <a:alpha val="40000"/>
            </a:prstClr>
          </a:outerShdw>
        </a:effectLst>
      </dgm:spPr>
      <dgm:t>
        <a:bodyPr/>
        <a:lstStyle/>
        <a:p>
          <a:pPr algn="ctr"/>
          <a:r>
            <a:rPr lang="ru-RU" sz="2000" b="1" dirty="0" smtClean="0">
              <a:solidFill>
                <a:srgbClr val="5225B5"/>
              </a:solidFill>
              <a:latin typeface="Arial" panose="020B0604020202020204" pitchFamily="34" charset="0"/>
              <a:cs typeface="Arial" panose="020B0604020202020204" pitchFamily="34" charset="0"/>
            </a:rPr>
            <a:t>Патентованные </a:t>
          </a:r>
        </a:p>
        <a:p>
          <a:pPr algn="ctr"/>
          <a:r>
            <a:rPr lang="ru-RU" sz="2000" b="1" dirty="0" smtClean="0">
              <a:solidFill>
                <a:srgbClr val="5225B5"/>
              </a:solidFill>
              <a:latin typeface="Arial" panose="020B0604020202020204" pitchFamily="34" charset="0"/>
              <a:cs typeface="Arial" panose="020B0604020202020204" pitchFamily="34" charset="0"/>
            </a:rPr>
            <a:t>препараты</a:t>
          </a:r>
          <a:endParaRPr lang="en-US" sz="2000" dirty="0"/>
        </a:p>
      </dgm:t>
    </dgm:pt>
    <dgm:pt modelId="{DE23A76C-F8CB-47A1-976F-6712F0B7635D}" type="parTrans" cxnId="{E5AB37C0-25F7-46F5-9854-44A8FFE890BC}">
      <dgm:prSet/>
      <dgm:spPr>
        <a:solidFill>
          <a:schemeClr val="bg1"/>
        </a:solidFill>
        <a:ln>
          <a:solidFill>
            <a:srgbClr val="5225B5"/>
          </a:solidFill>
        </a:ln>
      </dgm:spPr>
      <dgm:t>
        <a:bodyPr/>
        <a:lstStyle/>
        <a:p>
          <a:pPr algn="ctr"/>
          <a:endParaRPr lang="en-US" dirty="0"/>
        </a:p>
      </dgm:t>
    </dgm:pt>
    <dgm:pt modelId="{F960F758-0529-488D-85D8-6E9A019DE2F2}" type="sibTrans" cxnId="{E5AB37C0-25F7-46F5-9854-44A8FFE890BC}">
      <dgm:prSet/>
      <dgm:spPr/>
      <dgm:t>
        <a:bodyPr/>
        <a:lstStyle/>
        <a:p>
          <a:pPr algn="ctr"/>
          <a:endParaRPr lang="en-US"/>
        </a:p>
      </dgm:t>
    </dgm:pt>
    <dgm:pt modelId="{A70944EE-C649-4EF4-A75F-A9F66A6CFAA3}" type="pres">
      <dgm:prSet presAssocID="{ED1C454A-F435-4B7B-826D-C20A6BF5F8F6}" presName="Name0" presStyleCnt="0">
        <dgm:presLayoutVars>
          <dgm:chPref val="1"/>
          <dgm:dir/>
          <dgm:animOne val="branch"/>
          <dgm:animLvl val="lvl"/>
          <dgm:resizeHandles val="exact"/>
        </dgm:presLayoutVars>
      </dgm:prSet>
      <dgm:spPr/>
      <dgm:t>
        <a:bodyPr/>
        <a:lstStyle/>
        <a:p>
          <a:endParaRPr lang="ru-RU"/>
        </a:p>
      </dgm:t>
    </dgm:pt>
    <dgm:pt modelId="{17B59A5F-1593-46B0-BBEE-0766B851D918}" type="pres">
      <dgm:prSet presAssocID="{73DCB31A-9A65-4280-ABCF-CDA7C1F9FBC1}" presName="root1" presStyleCnt="0"/>
      <dgm:spPr/>
    </dgm:pt>
    <dgm:pt modelId="{D3475CAF-6453-4CFF-A876-5507473A11CC}" type="pres">
      <dgm:prSet presAssocID="{73DCB31A-9A65-4280-ABCF-CDA7C1F9FBC1}" presName="LevelOneTextNode" presStyleLbl="node0" presStyleIdx="0" presStyleCnt="1">
        <dgm:presLayoutVars>
          <dgm:chPref val="3"/>
        </dgm:presLayoutVars>
      </dgm:prSet>
      <dgm:spPr>
        <a:prstGeom prst="roundRect">
          <a:avLst/>
        </a:prstGeom>
      </dgm:spPr>
      <dgm:t>
        <a:bodyPr/>
        <a:lstStyle/>
        <a:p>
          <a:endParaRPr lang="en-US"/>
        </a:p>
      </dgm:t>
    </dgm:pt>
    <dgm:pt modelId="{216CABB7-C579-42CA-BF18-EE1AC270966F}" type="pres">
      <dgm:prSet presAssocID="{73DCB31A-9A65-4280-ABCF-CDA7C1F9FBC1}" presName="level2hierChild" presStyleCnt="0"/>
      <dgm:spPr/>
    </dgm:pt>
    <dgm:pt modelId="{F65E8515-5353-4D0C-B584-9B363E9F16AF}" type="pres">
      <dgm:prSet presAssocID="{11C682BA-ED82-4CB9-AAE3-D7247287721E}" presName="conn2-1" presStyleLbl="parChTrans1D2" presStyleIdx="0" presStyleCnt="3"/>
      <dgm:spPr/>
      <dgm:t>
        <a:bodyPr/>
        <a:lstStyle/>
        <a:p>
          <a:endParaRPr lang="ru-RU"/>
        </a:p>
      </dgm:t>
    </dgm:pt>
    <dgm:pt modelId="{EBB618B0-E660-484C-B414-8D848E328A32}" type="pres">
      <dgm:prSet presAssocID="{11C682BA-ED82-4CB9-AAE3-D7247287721E}" presName="connTx" presStyleLbl="parChTrans1D2" presStyleIdx="0" presStyleCnt="3"/>
      <dgm:spPr/>
      <dgm:t>
        <a:bodyPr/>
        <a:lstStyle/>
        <a:p>
          <a:endParaRPr lang="ru-RU"/>
        </a:p>
      </dgm:t>
    </dgm:pt>
    <dgm:pt modelId="{DDBF2C86-D728-4D75-AD97-BC9ADF8D8E16}" type="pres">
      <dgm:prSet presAssocID="{E86434C6-D40D-43BA-88B1-6016F0591F42}" presName="root2" presStyleCnt="0"/>
      <dgm:spPr/>
    </dgm:pt>
    <dgm:pt modelId="{1B4C257D-AE37-4B5D-83B3-874F0C6057A0}" type="pres">
      <dgm:prSet presAssocID="{E86434C6-D40D-43BA-88B1-6016F0591F42}" presName="LevelTwoTextNode" presStyleLbl="node2" presStyleIdx="0" presStyleCnt="3">
        <dgm:presLayoutVars>
          <dgm:chPref val="3"/>
        </dgm:presLayoutVars>
      </dgm:prSet>
      <dgm:spPr>
        <a:prstGeom prst="round2DiagRect">
          <a:avLst/>
        </a:prstGeom>
      </dgm:spPr>
      <dgm:t>
        <a:bodyPr/>
        <a:lstStyle/>
        <a:p>
          <a:endParaRPr lang="en-US"/>
        </a:p>
      </dgm:t>
    </dgm:pt>
    <dgm:pt modelId="{33A67DF1-FA44-4CCA-B407-BBC3E394016B}" type="pres">
      <dgm:prSet presAssocID="{E86434C6-D40D-43BA-88B1-6016F0591F42}" presName="level3hierChild" presStyleCnt="0"/>
      <dgm:spPr/>
    </dgm:pt>
    <dgm:pt modelId="{2BBAE2A3-C798-4279-A293-65DA18C9CDC5}" type="pres">
      <dgm:prSet presAssocID="{1AEB8073-A70F-4B8D-8AC8-95E84EC967A8}" presName="conn2-1" presStyleLbl="parChTrans1D2" presStyleIdx="1" presStyleCnt="3"/>
      <dgm:spPr/>
      <dgm:t>
        <a:bodyPr/>
        <a:lstStyle/>
        <a:p>
          <a:endParaRPr lang="ru-RU"/>
        </a:p>
      </dgm:t>
    </dgm:pt>
    <dgm:pt modelId="{656AC469-8EAA-45C1-BC15-E5868F913CAD}" type="pres">
      <dgm:prSet presAssocID="{1AEB8073-A70F-4B8D-8AC8-95E84EC967A8}" presName="connTx" presStyleLbl="parChTrans1D2" presStyleIdx="1" presStyleCnt="3"/>
      <dgm:spPr/>
      <dgm:t>
        <a:bodyPr/>
        <a:lstStyle/>
        <a:p>
          <a:endParaRPr lang="ru-RU"/>
        </a:p>
      </dgm:t>
    </dgm:pt>
    <dgm:pt modelId="{9A09B749-BD8A-4DBE-9BF1-8A32272A6DF5}" type="pres">
      <dgm:prSet presAssocID="{3B54CA6B-4926-4D3F-9E56-C4B6D63581EC}" presName="root2" presStyleCnt="0"/>
      <dgm:spPr/>
    </dgm:pt>
    <dgm:pt modelId="{1F6A3684-FD30-4FD3-86D1-7D99F5314950}" type="pres">
      <dgm:prSet presAssocID="{3B54CA6B-4926-4D3F-9E56-C4B6D63581EC}" presName="LevelTwoTextNode" presStyleLbl="node2" presStyleIdx="1" presStyleCnt="3">
        <dgm:presLayoutVars>
          <dgm:chPref val="3"/>
        </dgm:presLayoutVars>
      </dgm:prSet>
      <dgm:spPr>
        <a:prstGeom prst="round2DiagRect">
          <a:avLst/>
        </a:prstGeom>
      </dgm:spPr>
      <dgm:t>
        <a:bodyPr/>
        <a:lstStyle/>
        <a:p>
          <a:endParaRPr lang="en-US"/>
        </a:p>
      </dgm:t>
    </dgm:pt>
    <dgm:pt modelId="{FDDEEFCA-3A8F-4E41-A351-8E5B897A23D3}" type="pres">
      <dgm:prSet presAssocID="{3B54CA6B-4926-4D3F-9E56-C4B6D63581EC}" presName="level3hierChild" presStyleCnt="0"/>
      <dgm:spPr/>
    </dgm:pt>
    <dgm:pt modelId="{BD163AC3-47C1-4B87-8482-C05905F04470}" type="pres">
      <dgm:prSet presAssocID="{DE23A76C-F8CB-47A1-976F-6712F0B7635D}" presName="conn2-1" presStyleLbl="parChTrans1D2" presStyleIdx="2" presStyleCnt="3"/>
      <dgm:spPr/>
      <dgm:t>
        <a:bodyPr/>
        <a:lstStyle/>
        <a:p>
          <a:endParaRPr lang="ru-RU"/>
        </a:p>
      </dgm:t>
    </dgm:pt>
    <dgm:pt modelId="{C294649B-5217-482A-8F68-535AEEB0641D}" type="pres">
      <dgm:prSet presAssocID="{DE23A76C-F8CB-47A1-976F-6712F0B7635D}" presName="connTx" presStyleLbl="parChTrans1D2" presStyleIdx="2" presStyleCnt="3"/>
      <dgm:spPr/>
      <dgm:t>
        <a:bodyPr/>
        <a:lstStyle/>
        <a:p>
          <a:endParaRPr lang="ru-RU"/>
        </a:p>
      </dgm:t>
    </dgm:pt>
    <dgm:pt modelId="{3C840AF3-A4B8-447B-A4BD-8046DCE55EB4}" type="pres">
      <dgm:prSet presAssocID="{CA881967-057A-48B2-BDFD-A127F5CC18A3}" presName="root2" presStyleCnt="0"/>
      <dgm:spPr/>
    </dgm:pt>
    <dgm:pt modelId="{8EA19667-8479-40CE-B250-3745194D10BD}" type="pres">
      <dgm:prSet presAssocID="{CA881967-057A-48B2-BDFD-A127F5CC18A3}" presName="LevelTwoTextNode" presStyleLbl="node2" presStyleIdx="2" presStyleCnt="3">
        <dgm:presLayoutVars>
          <dgm:chPref val="3"/>
        </dgm:presLayoutVars>
      </dgm:prSet>
      <dgm:spPr>
        <a:prstGeom prst="round2DiagRect">
          <a:avLst/>
        </a:prstGeom>
      </dgm:spPr>
      <dgm:t>
        <a:bodyPr/>
        <a:lstStyle/>
        <a:p>
          <a:endParaRPr lang="en-US"/>
        </a:p>
      </dgm:t>
    </dgm:pt>
    <dgm:pt modelId="{D337C96A-BB11-4F88-A254-6DE556087AD7}" type="pres">
      <dgm:prSet presAssocID="{CA881967-057A-48B2-BDFD-A127F5CC18A3}" presName="level3hierChild" presStyleCnt="0"/>
      <dgm:spPr/>
    </dgm:pt>
  </dgm:ptLst>
  <dgm:cxnLst>
    <dgm:cxn modelId="{45DE73C0-5EE5-4BDD-8118-7D4DCBF2ABAB}" type="presOf" srcId="{11C682BA-ED82-4CB9-AAE3-D7247287721E}" destId="{EBB618B0-E660-484C-B414-8D848E328A32}" srcOrd="1" destOrd="0" presId="urn:microsoft.com/office/officeart/2008/layout/HorizontalMultiLevelHierarchy"/>
    <dgm:cxn modelId="{07B29CFE-40E1-443E-8EA0-D3E2F90084B4}" type="presOf" srcId="{CA881967-057A-48B2-BDFD-A127F5CC18A3}" destId="{8EA19667-8479-40CE-B250-3745194D10BD}" srcOrd="0" destOrd="0" presId="urn:microsoft.com/office/officeart/2008/layout/HorizontalMultiLevelHierarchy"/>
    <dgm:cxn modelId="{80340811-20AE-4860-B2EA-581FFD15606F}" type="presOf" srcId="{3B54CA6B-4926-4D3F-9E56-C4B6D63581EC}" destId="{1F6A3684-FD30-4FD3-86D1-7D99F5314950}" srcOrd="0" destOrd="0" presId="urn:microsoft.com/office/officeart/2008/layout/HorizontalMultiLevelHierarchy"/>
    <dgm:cxn modelId="{F377DB9C-FCFC-4042-82F0-A84485352632}" srcId="{ED1C454A-F435-4B7B-826D-C20A6BF5F8F6}" destId="{73DCB31A-9A65-4280-ABCF-CDA7C1F9FBC1}" srcOrd="0" destOrd="0" parTransId="{E09E9FFC-A44E-43A6-9242-DA8E2AFFF164}" sibTransId="{1B3E074E-AC64-4136-BCBC-0F576564926D}"/>
    <dgm:cxn modelId="{F8C32807-4A21-4A47-907A-1BFCAC8CA87E}" type="presOf" srcId="{11C682BA-ED82-4CB9-AAE3-D7247287721E}" destId="{F65E8515-5353-4D0C-B584-9B363E9F16AF}" srcOrd="0" destOrd="0" presId="urn:microsoft.com/office/officeart/2008/layout/HorizontalMultiLevelHierarchy"/>
    <dgm:cxn modelId="{FADCDA54-6518-44E7-A08F-06FBB3099001}" srcId="{73DCB31A-9A65-4280-ABCF-CDA7C1F9FBC1}" destId="{E86434C6-D40D-43BA-88B1-6016F0591F42}" srcOrd="0" destOrd="0" parTransId="{11C682BA-ED82-4CB9-AAE3-D7247287721E}" sibTransId="{27B774C3-25CC-48B1-8CB9-6AF2ED35FAEB}"/>
    <dgm:cxn modelId="{D65747DF-BE38-45F7-9E87-41228B1B1357}" type="presOf" srcId="{DE23A76C-F8CB-47A1-976F-6712F0B7635D}" destId="{BD163AC3-47C1-4B87-8482-C05905F04470}" srcOrd="0" destOrd="0" presId="urn:microsoft.com/office/officeart/2008/layout/HorizontalMultiLevelHierarchy"/>
    <dgm:cxn modelId="{6C2D38C9-199C-4814-919E-5081302C9B5F}" type="presOf" srcId="{1AEB8073-A70F-4B8D-8AC8-95E84EC967A8}" destId="{2BBAE2A3-C798-4279-A293-65DA18C9CDC5}" srcOrd="0" destOrd="0" presId="urn:microsoft.com/office/officeart/2008/layout/HorizontalMultiLevelHierarchy"/>
    <dgm:cxn modelId="{E5AB37C0-25F7-46F5-9854-44A8FFE890BC}" srcId="{73DCB31A-9A65-4280-ABCF-CDA7C1F9FBC1}" destId="{CA881967-057A-48B2-BDFD-A127F5CC18A3}" srcOrd="2" destOrd="0" parTransId="{DE23A76C-F8CB-47A1-976F-6712F0B7635D}" sibTransId="{F960F758-0529-488D-85D8-6E9A019DE2F2}"/>
    <dgm:cxn modelId="{1A8B09AE-2025-45B0-8242-8FB120E9B992}" type="presOf" srcId="{73DCB31A-9A65-4280-ABCF-CDA7C1F9FBC1}" destId="{D3475CAF-6453-4CFF-A876-5507473A11CC}" srcOrd="0" destOrd="0" presId="urn:microsoft.com/office/officeart/2008/layout/HorizontalMultiLevelHierarchy"/>
    <dgm:cxn modelId="{48FD5733-DAC0-4503-830D-052EBCBF856B}" type="presOf" srcId="{E86434C6-D40D-43BA-88B1-6016F0591F42}" destId="{1B4C257D-AE37-4B5D-83B3-874F0C6057A0}" srcOrd="0" destOrd="0" presId="urn:microsoft.com/office/officeart/2008/layout/HorizontalMultiLevelHierarchy"/>
    <dgm:cxn modelId="{440B99F6-8A7D-4DAB-9866-468A4DB2DFB8}" type="presOf" srcId="{DE23A76C-F8CB-47A1-976F-6712F0B7635D}" destId="{C294649B-5217-482A-8F68-535AEEB0641D}" srcOrd="1" destOrd="0" presId="urn:microsoft.com/office/officeart/2008/layout/HorizontalMultiLevelHierarchy"/>
    <dgm:cxn modelId="{BBBD90E9-171E-4560-B2D6-3491E05A8D52}" srcId="{73DCB31A-9A65-4280-ABCF-CDA7C1F9FBC1}" destId="{3B54CA6B-4926-4D3F-9E56-C4B6D63581EC}" srcOrd="1" destOrd="0" parTransId="{1AEB8073-A70F-4B8D-8AC8-95E84EC967A8}" sibTransId="{98DF8594-FBF5-4A7D-A5ED-3E62EA05AE0A}"/>
    <dgm:cxn modelId="{3AD6CB46-160C-4AC7-A60A-E15440335327}" type="presOf" srcId="{1AEB8073-A70F-4B8D-8AC8-95E84EC967A8}" destId="{656AC469-8EAA-45C1-BC15-E5868F913CAD}" srcOrd="1" destOrd="0" presId="urn:microsoft.com/office/officeart/2008/layout/HorizontalMultiLevelHierarchy"/>
    <dgm:cxn modelId="{7A4833DA-6022-46A7-9CE0-BA48C291FB07}" type="presOf" srcId="{ED1C454A-F435-4B7B-826D-C20A6BF5F8F6}" destId="{A70944EE-C649-4EF4-A75F-A9F66A6CFAA3}" srcOrd="0" destOrd="0" presId="urn:microsoft.com/office/officeart/2008/layout/HorizontalMultiLevelHierarchy"/>
    <dgm:cxn modelId="{6373FF04-3561-49C4-A74B-C4CD906589C9}" type="presParOf" srcId="{A70944EE-C649-4EF4-A75F-A9F66A6CFAA3}" destId="{17B59A5F-1593-46B0-BBEE-0766B851D918}" srcOrd="0" destOrd="0" presId="urn:microsoft.com/office/officeart/2008/layout/HorizontalMultiLevelHierarchy"/>
    <dgm:cxn modelId="{8CB85121-4B43-47BE-9872-5C622D07E24B}" type="presParOf" srcId="{17B59A5F-1593-46B0-BBEE-0766B851D918}" destId="{D3475CAF-6453-4CFF-A876-5507473A11CC}" srcOrd="0" destOrd="0" presId="urn:microsoft.com/office/officeart/2008/layout/HorizontalMultiLevelHierarchy"/>
    <dgm:cxn modelId="{DD0FF573-037D-43AC-BAF7-9433C2BC44CA}" type="presParOf" srcId="{17B59A5F-1593-46B0-BBEE-0766B851D918}" destId="{216CABB7-C579-42CA-BF18-EE1AC270966F}" srcOrd="1" destOrd="0" presId="urn:microsoft.com/office/officeart/2008/layout/HorizontalMultiLevelHierarchy"/>
    <dgm:cxn modelId="{A67EFF1A-CFAE-45B0-9C56-752528F7ADDD}" type="presParOf" srcId="{216CABB7-C579-42CA-BF18-EE1AC270966F}" destId="{F65E8515-5353-4D0C-B584-9B363E9F16AF}" srcOrd="0" destOrd="0" presId="urn:microsoft.com/office/officeart/2008/layout/HorizontalMultiLevelHierarchy"/>
    <dgm:cxn modelId="{988083C8-39B2-417D-9371-54F784C05718}" type="presParOf" srcId="{F65E8515-5353-4D0C-B584-9B363E9F16AF}" destId="{EBB618B0-E660-484C-B414-8D848E328A32}" srcOrd="0" destOrd="0" presId="urn:microsoft.com/office/officeart/2008/layout/HorizontalMultiLevelHierarchy"/>
    <dgm:cxn modelId="{1A243C17-638C-45C1-BA71-10E774E27BB0}" type="presParOf" srcId="{216CABB7-C579-42CA-BF18-EE1AC270966F}" destId="{DDBF2C86-D728-4D75-AD97-BC9ADF8D8E16}" srcOrd="1" destOrd="0" presId="urn:microsoft.com/office/officeart/2008/layout/HorizontalMultiLevelHierarchy"/>
    <dgm:cxn modelId="{31C079A8-5D08-4D9B-867C-60BE868F72DA}" type="presParOf" srcId="{DDBF2C86-D728-4D75-AD97-BC9ADF8D8E16}" destId="{1B4C257D-AE37-4B5D-83B3-874F0C6057A0}" srcOrd="0" destOrd="0" presId="urn:microsoft.com/office/officeart/2008/layout/HorizontalMultiLevelHierarchy"/>
    <dgm:cxn modelId="{BDC256A9-245A-4865-B8B8-DD49772670F4}" type="presParOf" srcId="{DDBF2C86-D728-4D75-AD97-BC9ADF8D8E16}" destId="{33A67DF1-FA44-4CCA-B407-BBC3E394016B}" srcOrd="1" destOrd="0" presId="urn:microsoft.com/office/officeart/2008/layout/HorizontalMultiLevelHierarchy"/>
    <dgm:cxn modelId="{6AB68D6E-EC59-4AC6-B527-D143443EAAF5}" type="presParOf" srcId="{216CABB7-C579-42CA-BF18-EE1AC270966F}" destId="{2BBAE2A3-C798-4279-A293-65DA18C9CDC5}" srcOrd="2" destOrd="0" presId="urn:microsoft.com/office/officeart/2008/layout/HorizontalMultiLevelHierarchy"/>
    <dgm:cxn modelId="{CB4D02E9-C445-4F49-875F-77CC67742351}" type="presParOf" srcId="{2BBAE2A3-C798-4279-A293-65DA18C9CDC5}" destId="{656AC469-8EAA-45C1-BC15-E5868F913CAD}" srcOrd="0" destOrd="0" presId="urn:microsoft.com/office/officeart/2008/layout/HorizontalMultiLevelHierarchy"/>
    <dgm:cxn modelId="{2E39AA2F-80CA-42C5-B192-5BA7026D2BF4}" type="presParOf" srcId="{216CABB7-C579-42CA-BF18-EE1AC270966F}" destId="{9A09B749-BD8A-4DBE-9BF1-8A32272A6DF5}" srcOrd="3" destOrd="0" presId="urn:microsoft.com/office/officeart/2008/layout/HorizontalMultiLevelHierarchy"/>
    <dgm:cxn modelId="{445010EA-A005-49E7-866A-92025FD0E285}" type="presParOf" srcId="{9A09B749-BD8A-4DBE-9BF1-8A32272A6DF5}" destId="{1F6A3684-FD30-4FD3-86D1-7D99F5314950}" srcOrd="0" destOrd="0" presId="urn:microsoft.com/office/officeart/2008/layout/HorizontalMultiLevelHierarchy"/>
    <dgm:cxn modelId="{2BB33EF3-8E7E-4023-A4D8-E66236423CF5}" type="presParOf" srcId="{9A09B749-BD8A-4DBE-9BF1-8A32272A6DF5}" destId="{FDDEEFCA-3A8F-4E41-A351-8E5B897A23D3}" srcOrd="1" destOrd="0" presId="urn:microsoft.com/office/officeart/2008/layout/HorizontalMultiLevelHierarchy"/>
    <dgm:cxn modelId="{49932355-5AA7-4F4A-9EF2-42CE4A9F73D6}" type="presParOf" srcId="{216CABB7-C579-42CA-BF18-EE1AC270966F}" destId="{BD163AC3-47C1-4B87-8482-C05905F04470}" srcOrd="4" destOrd="0" presId="urn:microsoft.com/office/officeart/2008/layout/HorizontalMultiLevelHierarchy"/>
    <dgm:cxn modelId="{243EAEAE-6965-4FB9-9663-9890BDDFF98C}" type="presParOf" srcId="{BD163AC3-47C1-4B87-8482-C05905F04470}" destId="{C294649B-5217-482A-8F68-535AEEB0641D}" srcOrd="0" destOrd="0" presId="urn:microsoft.com/office/officeart/2008/layout/HorizontalMultiLevelHierarchy"/>
    <dgm:cxn modelId="{5431B3D2-02E0-4E09-9C69-AF3DB0BF5301}" type="presParOf" srcId="{216CABB7-C579-42CA-BF18-EE1AC270966F}" destId="{3C840AF3-A4B8-447B-A4BD-8046DCE55EB4}" srcOrd="5" destOrd="0" presId="urn:microsoft.com/office/officeart/2008/layout/HorizontalMultiLevelHierarchy"/>
    <dgm:cxn modelId="{ED02E478-E9A5-42B9-83D9-8975CB4784E7}" type="presParOf" srcId="{3C840AF3-A4B8-447B-A4BD-8046DCE55EB4}" destId="{8EA19667-8479-40CE-B250-3745194D10BD}" srcOrd="0" destOrd="0" presId="urn:microsoft.com/office/officeart/2008/layout/HorizontalMultiLevelHierarchy"/>
    <dgm:cxn modelId="{DCED5115-DFA7-4A29-94A8-969F2E4DDBBD}" type="presParOf" srcId="{3C840AF3-A4B8-447B-A4BD-8046DCE55EB4}" destId="{D337C96A-BB11-4F88-A254-6DE556087AD7}"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911DB-F51C-47C4-B48D-FD63DCB90F94}" type="doc">
      <dgm:prSet loTypeId="urn:microsoft.com/office/officeart/2005/8/layout/cycle8" loCatId="cycle" qsTypeId="urn:microsoft.com/office/officeart/2005/8/quickstyle/simple1" qsCatId="simple" csTypeId="urn:microsoft.com/office/officeart/2005/8/colors/accent1_2" csCatId="accent1" phldr="1"/>
      <dgm:spPr/>
    </dgm:pt>
    <dgm:pt modelId="{5F5D0602-7012-432D-BCA1-77246357C7F4}">
      <dgm:prSet phldrT="[Текст]"/>
      <dgm:spPr>
        <a:solidFill>
          <a:srgbClr val="FFD200"/>
        </a:solidFill>
      </dgm:spPr>
      <dgm:t>
        <a:bodyPr/>
        <a:lstStyle/>
        <a:p>
          <a:r>
            <a:rPr lang="ru-RU" dirty="0" smtClean="0">
              <a:solidFill>
                <a:srgbClr val="5225B5"/>
              </a:solidFill>
            </a:rPr>
            <a:t>Маркетинговая стратегия</a:t>
          </a:r>
          <a:endParaRPr lang="en-US" dirty="0">
            <a:solidFill>
              <a:srgbClr val="5225B5"/>
            </a:solidFill>
          </a:endParaRPr>
        </a:p>
      </dgm:t>
    </dgm:pt>
    <dgm:pt modelId="{7947D775-13A3-461D-9829-218C3707D1D1}" type="parTrans" cxnId="{512ED11A-733A-4018-968A-066650D830C9}">
      <dgm:prSet/>
      <dgm:spPr/>
      <dgm:t>
        <a:bodyPr/>
        <a:lstStyle/>
        <a:p>
          <a:endParaRPr lang="en-US"/>
        </a:p>
      </dgm:t>
    </dgm:pt>
    <dgm:pt modelId="{8F7066ED-E7A2-449E-BD1A-7AC5D4DCEE51}" type="sibTrans" cxnId="{512ED11A-733A-4018-968A-066650D830C9}">
      <dgm:prSet/>
      <dgm:spPr/>
      <dgm:t>
        <a:bodyPr/>
        <a:lstStyle/>
        <a:p>
          <a:endParaRPr lang="en-US"/>
        </a:p>
      </dgm:t>
    </dgm:pt>
    <dgm:pt modelId="{603065B2-8086-4508-9FAA-F29FD95B07CA}">
      <dgm:prSet phldrT="[Текст]"/>
      <dgm:spPr>
        <a:solidFill>
          <a:srgbClr val="FF5046"/>
        </a:solidFill>
      </dgm:spPr>
      <dgm:t>
        <a:bodyPr/>
        <a:lstStyle/>
        <a:p>
          <a:r>
            <a:rPr lang="ru-RU" dirty="0" smtClean="0"/>
            <a:t>Реализация стратегии</a:t>
          </a:r>
          <a:endParaRPr lang="en-US" dirty="0"/>
        </a:p>
      </dgm:t>
    </dgm:pt>
    <dgm:pt modelId="{66ED034A-F8E3-468F-9C4D-3E8C2FE83FBC}" type="parTrans" cxnId="{D96FF551-FD2C-411C-A088-4812CDD8C1BA}">
      <dgm:prSet/>
      <dgm:spPr/>
      <dgm:t>
        <a:bodyPr/>
        <a:lstStyle/>
        <a:p>
          <a:endParaRPr lang="en-US"/>
        </a:p>
      </dgm:t>
    </dgm:pt>
    <dgm:pt modelId="{6B5A4D77-7F93-42E4-A135-A3CDA12775B4}" type="sibTrans" cxnId="{D96FF551-FD2C-411C-A088-4812CDD8C1BA}">
      <dgm:prSet/>
      <dgm:spPr/>
      <dgm:t>
        <a:bodyPr/>
        <a:lstStyle/>
        <a:p>
          <a:endParaRPr lang="en-US"/>
        </a:p>
      </dgm:t>
    </dgm:pt>
    <dgm:pt modelId="{6E274807-42CB-4E9D-A647-6B9AC32FF2A4}">
      <dgm:prSet phldrT="[Текст]"/>
      <dgm:spPr>
        <a:solidFill>
          <a:srgbClr val="00F0A0"/>
        </a:solidFill>
      </dgm:spPr>
      <dgm:t>
        <a:bodyPr/>
        <a:lstStyle/>
        <a:p>
          <a:r>
            <a:rPr lang="ru-RU" dirty="0" smtClean="0">
              <a:solidFill>
                <a:srgbClr val="5225B5"/>
              </a:solidFill>
            </a:rPr>
            <a:t>Обратная связь и результаты</a:t>
          </a:r>
          <a:endParaRPr lang="en-US" dirty="0">
            <a:solidFill>
              <a:srgbClr val="5225B5"/>
            </a:solidFill>
          </a:endParaRPr>
        </a:p>
      </dgm:t>
    </dgm:pt>
    <dgm:pt modelId="{52929120-04AD-4268-845E-101D2B44FE95}" type="parTrans" cxnId="{031EB6BB-B299-4325-B740-083BF279400A}">
      <dgm:prSet/>
      <dgm:spPr/>
      <dgm:t>
        <a:bodyPr/>
        <a:lstStyle/>
        <a:p>
          <a:endParaRPr lang="en-US"/>
        </a:p>
      </dgm:t>
    </dgm:pt>
    <dgm:pt modelId="{0E009D76-49C9-4CFA-833C-74B6F76309B5}" type="sibTrans" cxnId="{031EB6BB-B299-4325-B740-083BF279400A}">
      <dgm:prSet/>
      <dgm:spPr/>
      <dgm:t>
        <a:bodyPr/>
        <a:lstStyle/>
        <a:p>
          <a:endParaRPr lang="en-US"/>
        </a:p>
      </dgm:t>
    </dgm:pt>
    <dgm:pt modelId="{F8B19064-A44A-41B1-BF73-B0A42C060FAF}">
      <dgm:prSet phldrT="[Текст]"/>
      <dgm:spPr>
        <a:solidFill>
          <a:srgbClr val="5225B5"/>
        </a:solidFill>
      </dgm:spPr>
      <dgm:t>
        <a:bodyPr/>
        <a:lstStyle/>
        <a:p>
          <a:r>
            <a:rPr lang="ru-RU" dirty="0" smtClean="0"/>
            <a:t>Предварительный анализ</a:t>
          </a:r>
          <a:endParaRPr lang="en-US" dirty="0"/>
        </a:p>
      </dgm:t>
    </dgm:pt>
    <dgm:pt modelId="{E1B1E3AA-7628-4910-B523-C56F8B879447}" type="parTrans" cxnId="{7EB3DCE7-9854-4581-8C63-4292A179F352}">
      <dgm:prSet/>
      <dgm:spPr/>
      <dgm:t>
        <a:bodyPr/>
        <a:lstStyle/>
        <a:p>
          <a:endParaRPr lang="en-US"/>
        </a:p>
      </dgm:t>
    </dgm:pt>
    <dgm:pt modelId="{967D7D62-B5B2-4A9F-BAE6-F81FB201FD5D}" type="sibTrans" cxnId="{7EB3DCE7-9854-4581-8C63-4292A179F352}">
      <dgm:prSet/>
      <dgm:spPr/>
      <dgm:t>
        <a:bodyPr/>
        <a:lstStyle/>
        <a:p>
          <a:endParaRPr lang="en-US"/>
        </a:p>
      </dgm:t>
    </dgm:pt>
    <dgm:pt modelId="{73A4D7C7-F303-4339-A34D-F70BABCE56E1}" type="pres">
      <dgm:prSet presAssocID="{F4A911DB-F51C-47C4-B48D-FD63DCB90F94}" presName="compositeShape" presStyleCnt="0">
        <dgm:presLayoutVars>
          <dgm:chMax val="7"/>
          <dgm:dir/>
          <dgm:resizeHandles val="exact"/>
        </dgm:presLayoutVars>
      </dgm:prSet>
      <dgm:spPr/>
    </dgm:pt>
    <dgm:pt modelId="{10885D4C-EE77-4775-83F7-80C1CD9CC0A5}" type="pres">
      <dgm:prSet presAssocID="{F4A911DB-F51C-47C4-B48D-FD63DCB90F94}" presName="wedge1" presStyleLbl="node1" presStyleIdx="0" presStyleCnt="4"/>
      <dgm:spPr/>
      <dgm:t>
        <a:bodyPr/>
        <a:lstStyle/>
        <a:p>
          <a:endParaRPr lang="en-US"/>
        </a:p>
      </dgm:t>
    </dgm:pt>
    <dgm:pt modelId="{2D4BA4C2-E433-4E6B-BD9E-F7375A86DA35}" type="pres">
      <dgm:prSet presAssocID="{F4A911DB-F51C-47C4-B48D-FD63DCB90F94}" presName="dummy1a" presStyleCnt="0"/>
      <dgm:spPr/>
    </dgm:pt>
    <dgm:pt modelId="{68C88EF1-40D8-4C67-8211-74EC679D31BB}" type="pres">
      <dgm:prSet presAssocID="{F4A911DB-F51C-47C4-B48D-FD63DCB90F94}" presName="dummy1b" presStyleCnt="0"/>
      <dgm:spPr/>
    </dgm:pt>
    <dgm:pt modelId="{F5B4D68B-96E7-4EC4-A881-AEAFC9C359CB}" type="pres">
      <dgm:prSet presAssocID="{F4A911DB-F51C-47C4-B48D-FD63DCB90F94}" presName="wedge1Tx" presStyleLbl="node1" presStyleIdx="0" presStyleCnt="4">
        <dgm:presLayoutVars>
          <dgm:chMax val="0"/>
          <dgm:chPref val="0"/>
          <dgm:bulletEnabled val="1"/>
        </dgm:presLayoutVars>
      </dgm:prSet>
      <dgm:spPr/>
      <dgm:t>
        <a:bodyPr/>
        <a:lstStyle/>
        <a:p>
          <a:endParaRPr lang="en-US"/>
        </a:p>
      </dgm:t>
    </dgm:pt>
    <dgm:pt modelId="{8725867B-FB7B-4F51-BF2A-EF09891E4EC9}" type="pres">
      <dgm:prSet presAssocID="{F4A911DB-F51C-47C4-B48D-FD63DCB90F94}" presName="wedge2" presStyleLbl="node1" presStyleIdx="1" presStyleCnt="4"/>
      <dgm:spPr/>
      <dgm:t>
        <a:bodyPr/>
        <a:lstStyle/>
        <a:p>
          <a:endParaRPr lang="en-US"/>
        </a:p>
      </dgm:t>
    </dgm:pt>
    <dgm:pt modelId="{884D73B2-13F6-45E0-BDA9-0150CB6B3040}" type="pres">
      <dgm:prSet presAssocID="{F4A911DB-F51C-47C4-B48D-FD63DCB90F94}" presName="dummy2a" presStyleCnt="0"/>
      <dgm:spPr/>
    </dgm:pt>
    <dgm:pt modelId="{1A8B02B0-2462-4EE2-A495-7D0C33F2C593}" type="pres">
      <dgm:prSet presAssocID="{F4A911DB-F51C-47C4-B48D-FD63DCB90F94}" presName="dummy2b" presStyleCnt="0"/>
      <dgm:spPr/>
    </dgm:pt>
    <dgm:pt modelId="{74032E5E-96FF-4B52-9E66-7C4B515C346C}" type="pres">
      <dgm:prSet presAssocID="{F4A911DB-F51C-47C4-B48D-FD63DCB90F94}" presName="wedge2Tx" presStyleLbl="node1" presStyleIdx="1" presStyleCnt="4">
        <dgm:presLayoutVars>
          <dgm:chMax val="0"/>
          <dgm:chPref val="0"/>
          <dgm:bulletEnabled val="1"/>
        </dgm:presLayoutVars>
      </dgm:prSet>
      <dgm:spPr/>
      <dgm:t>
        <a:bodyPr/>
        <a:lstStyle/>
        <a:p>
          <a:endParaRPr lang="en-US"/>
        </a:p>
      </dgm:t>
    </dgm:pt>
    <dgm:pt modelId="{DB4E1A31-9475-43EA-9E05-AF2E63D8367E}" type="pres">
      <dgm:prSet presAssocID="{F4A911DB-F51C-47C4-B48D-FD63DCB90F94}" presName="wedge3" presStyleLbl="node1" presStyleIdx="2" presStyleCnt="4"/>
      <dgm:spPr/>
      <dgm:t>
        <a:bodyPr/>
        <a:lstStyle/>
        <a:p>
          <a:endParaRPr lang="en-US"/>
        </a:p>
      </dgm:t>
    </dgm:pt>
    <dgm:pt modelId="{06827006-E1B9-4767-A52B-0C85136A4E82}" type="pres">
      <dgm:prSet presAssocID="{F4A911DB-F51C-47C4-B48D-FD63DCB90F94}" presName="dummy3a" presStyleCnt="0"/>
      <dgm:spPr/>
    </dgm:pt>
    <dgm:pt modelId="{F4695242-6221-44B0-B08C-C685E4F40353}" type="pres">
      <dgm:prSet presAssocID="{F4A911DB-F51C-47C4-B48D-FD63DCB90F94}" presName="dummy3b" presStyleCnt="0"/>
      <dgm:spPr/>
    </dgm:pt>
    <dgm:pt modelId="{23021CA3-B377-47A8-9DB8-2606BEF19F00}" type="pres">
      <dgm:prSet presAssocID="{F4A911DB-F51C-47C4-B48D-FD63DCB90F94}" presName="wedge3Tx" presStyleLbl="node1" presStyleIdx="2" presStyleCnt="4">
        <dgm:presLayoutVars>
          <dgm:chMax val="0"/>
          <dgm:chPref val="0"/>
          <dgm:bulletEnabled val="1"/>
        </dgm:presLayoutVars>
      </dgm:prSet>
      <dgm:spPr/>
      <dgm:t>
        <a:bodyPr/>
        <a:lstStyle/>
        <a:p>
          <a:endParaRPr lang="en-US"/>
        </a:p>
      </dgm:t>
    </dgm:pt>
    <dgm:pt modelId="{F0E14648-9607-4F2C-8B33-807AC6DF6632}" type="pres">
      <dgm:prSet presAssocID="{F4A911DB-F51C-47C4-B48D-FD63DCB90F94}" presName="wedge4" presStyleLbl="node1" presStyleIdx="3" presStyleCnt="4"/>
      <dgm:spPr/>
      <dgm:t>
        <a:bodyPr/>
        <a:lstStyle/>
        <a:p>
          <a:endParaRPr lang="en-US"/>
        </a:p>
      </dgm:t>
    </dgm:pt>
    <dgm:pt modelId="{AA9FF903-54ED-4399-97C5-D52737D3A378}" type="pres">
      <dgm:prSet presAssocID="{F4A911DB-F51C-47C4-B48D-FD63DCB90F94}" presName="dummy4a" presStyleCnt="0"/>
      <dgm:spPr/>
    </dgm:pt>
    <dgm:pt modelId="{7FD1DDC7-1C3A-44F0-B72D-B46D3A1646D8}" type="pres">
      <dgm:prSet presAssocID="{F4A911DB-F51C-47C4-B48D-FD63DCB90F94}" presName="dummy4b" presStyleCnt="0"/>
      <dgm:spPr/>
    </dgm:pt>
    <dgm:pt modelId="{8EEC1ABB-95DA-40E7-BA02-06DDA027C56F}" type="pres">
      <dgm:prSet presAssocID="{F4A911DB-F51C-47C4-B48D-FD63DCB90F94}" presName="wedge4Tx" presStyleLbl="node1" presStyleIdx="3" presStyleCnt="4">
        <dgm:presLayoutVars>
          <dgm:chMax val="0"/>
          <dgm:chPref val="0"/>
          <dgm:bulletEnabled val="1"/>
        </dgm:presLayoutVars>
      </dgm:prSet>
      <dgm:spPr/>
      <dgm:t>
        <a:bodyPr/>
        <a:lstStyle/>
        <a:p>
          <a:endParaRPr lang="en-US"/>
        </a:p>
      </dgm:t>
    </dgm:pt>
    <dgm:pt modelId="{14D16A19-F46D-4EFB-9344-7FFCE2265E01}" type="pres">
      <dgm:prSet presAssocID="{8F7066ED-E7A2-449E-BD1A-7AC5D4DCEE51}" presName="arrowWedge1" presStyleLbl="fgSibTrans2D1" presStyleIdx="0" presStyleCnt="4"/>
      <dgm:spPr>
        <a:solidFill>
          <a:srgbClr val="FFC8B9"/>
        </a:solidFill>
      </dgm:spPr>
    </dgm:pt>
    <dgm:pt modelId="{9984FEBA-3F34-450F-8CD8-F74255E7E35E}" type="pres">
      <dgm:prSet presAssocID="{6B5A4D77-7F93-42E4-A135-A3CDA12775B4}" presName="arrowWedge2" presStyleLbl="fgSibTrans2D1" presStyleIdx="1" presStyleCnt="4"/>
      <dgm:spPr>
        <a:solidFill>
          <a:srgbClr val="FFC8B9"/>
        </a:solidFill>
      </dgm:spPr>
    </dgm:pt>
    <dgm:pt modelId="{0298D938-37C0-46A7-9C83-11E4E727C20D}" type="pres">
      <dgm:prSet presAssocID="{0E009D76-49C9-4CFA-833C-74B6F76309B5}" presName="arrowWedge3" presStyleLbl="fgSibTrans2D1" presStyleIdx="2" presStyleCnt="4"/>
      <dgm:spPr>
        <a:solidFill>
          <a:srgbClr val="FFC8B9"/>
        </a:solidFill>
      </dgm:spPr>
    </dgm:pt>
    <dgm:pt modelId="{7D225AE3-75FF-4C27-957F-86923C7D1B33}" type="pres">
      <dgm:prSet presAssocID="{967D7D62-B5B2-4A9F-BAE6-F81FB201FD5D}" presName="arrowWedge4" presStyleLbl="fgSibTrans2D1" presStyleIdx="3" presStyleCnt="4"/>
      <dgm:spPr>
        <a:solidFill>
          <a:srgbClr val="FFC8B9"/>
        </a:solidFill>
      </dgm:spPr>
    </dgm:pt>
  </dgm:ptLst>
  <dgm:cxnLst>
    <dgm:cxn modelId="{D2EA30BE-89D1-4727-B24C-A9C50E25EB32}" type="presOf" srcId="{603065B2-8086-4508-9FAA-F29FD95B07CA}" destId="{74032E5E-96FF-4B52-9E66-7C4B515C346C}" srcOrd="1" destOrd="0" presId="urn:microsoft.com/office/officeart/2005/8/layout/cycle8"/>
    <dgm:cxn modelId="{7EB3DCE7-9854-4581-8C63-4292A179F352}" srcId="{F4A911DB-F51C-47C4-B48D-FD63DCB90F94}" destId="{F8B19064-A44A-41B1-BF73-B0A42C060FAF}" srcOrd="3" destOrd="0" parTransId="{E1B1E3AA-7628-4910-B523-C56F8B879447}" sibTransId="{967D7D62-B5B2-4A9F-BAE6-F81FB201FD5D}"/>
    <dgm:cxn modelId="{41BDEA6D-CDF9-43F8-9D32-CBB54CE97480}" type="presOf" srcId="{603065B2-8086-4508-9FAA-F29FD95B07CA}" destId="{8725867B-FB7B-4F51-BF2A-EF09891E4EC9}" srcOrd="0" destOrd="0" presId="urn:microsoft.com/office/officeart/2005/8/layout/cycle8"/>
    <dgm:cxn modelId="{D9FF8501-F43D-42C2-B0E1-D4D805724D07}" type="presOf" srcId="{F4A911DB-F51C-47C4-B48D-FD63DCB90F94}" destId="{73A4D7C7-F303-4339-A34D-F70BABCE56E1}" srcOrd="0" destOrd="0" presId="urn:microsoft.com/office/officeart/2005/8/layout/cycle8"/>
    <dgm:cxn modelId="{D96FF551-FD2C-411C-A088-4812CDD8C1BA}" srcId="{F4A911DB-F51C-47C4-B48D-FD63DCB90F94}" destId="{603065B2-8086-4508-9FAA-F29FD95B07CA}" srcOrd="1" destOrd="0" parTransId="{66ED034A-F8E3-468F-9C4D-3E8C2FE83FBC}" sibTransId="{6B5A4D77-7F93-42E4-A135-A3CDA12775B4}"/>
    <dgm:cxn modelId="{031EB6BB-B299-4325-B740-083BF279400A}" srcId="{F4A911DB-F51C-47C4-B48D-FD63DCB90F94}" destId="{6E274807-42CB-4E9D-A647-6B9AC32FF2A4}" srcOrd="2" destOrd="0" parTransId="{52929120-04AD-4268-845E-101D2B44FE95}" sibTransId="{0E009D76-49C9-4CFA-833C-74B6F76309B5}"/>
    <dgm:cxn modelId="{C93ACC95-C7EE-4835-BF3C-0A28E043D651}" type="presOf" srcId="{6E274807-42CB-4E9D-A647-6B9AC32FF2A4}" destId="{23021CA3-B377-47A8-9DB8-2606BEF19F00}" srcOrd="1" destOrd="0" presId="urn:microsoft.com/office/officeart/2005/8/layout/cycle8"/>
    <dgm:cxn modelId="{512ED11A-733A-4018-968A-066650D830C9}" srcId="{F4A911DB-F51C-47C4-B48D-FD63DCB90F94}" destId="{5F5D0602-7012-432D-BCA1-77246357C7F4}" srcOrd="0" destOrd="0" parTransId="{7947D775-13A3-461D-9829-218C3707D1D1}" sibTransId="{8F7066ED-E7A2-449E-BD1A-7AC5D4DCEE51}"/>
    <dgm:cxn modelId="{4CFF9165-A2C0-4A6F-A26B-037571B21EB6}" type="presOf" srcId="{F8B19064-A44A-41B1-BF73-B0A42C060FAF}" destId="{8EEC1ABB-95DA-40E7-BA02-06DDA027C56F}" srcOrd="1" destOrd="0" presId="urn:microsoft.com/office/officeart/2005/8/layout/cycle8"/>
    <dgm:cxn modelId="{C57E3911-A3A7-4885-B344-622B0ADB6B4C}" type="presOf" srcId="{5F5D0602-7012-432D-BCA1-77246357C7F4}" destId="{F5B4D68B-96E7-4EC4-A881-AEAFC9C359CB}" srcOrd="1" destOrd="0" presId="urn:microsoft.com/office/officeart/2005/8/layout/cycle8"/>
    <dgm:cxn modelId="{7027D66A-D1B6-4E55-8901-5F8784435D74}" type="presOf" srcId="{5F5D0602-7012-432D-BCA1-77246357C7F4}" destId="{10885D4C-EE77-4775-83F7-80C1CD9CC0A5}" srcOrd="0" destOrd="0" presId="urn:microsoft.com/office/officeart/2005/8/layout/cycle8"/>
    <dgm:cxn modelId="{92950398-A61C-4D02-8CC5-AB4D14F65C83}" type="presOf" srcId="{F8B19064-A44A-41B1-BF73-B0A42C060FAF}" destId="{F0E14648-9607-4F2C-8B33-807AC6DF6632}" srcOrd="0" destOrd="0" presId="urn:microsoft.com/office/officeart/2005/8/layout/cycle8"/>
    <dgm:cxn modelId="{BF8BBEF9-4A86-4AFD-AEA3-EE48BCFA434D}" type="presOf" srcId="{6E274807-42CB-4E9D-A647-6B9AC32FF2A4}" destId="{DB4E1A31-9475-43EA-9E05-AF2E63D8367E}" srcOrd="0" destOrd="0" presId="urn:microsoft.com/office/officeart/2005/8/layout/cycle8"/>
    <dgm:cxn modelId="{D77944C1-DD50-4758-BD89-6CA1E778CEB8}" type="presParOf" srcId="{73A4D7C7-F303-4339-A34D-F70BABCE56E1}" destId="{10885D4C-EE77-4775-83F7-80C1CD9CC0A5}" srcOrd="0" destOrd="0" presId="urn:microsoft.com/office/officeart/2005/8/layout/cycle8"/>
    <dgm:cxn modelId="{3DB719E4-5D17-480D-AA41-99B1B9F672C3}" type="presParOf" srcId="{73A4D7C7-F303-4339-A34D-F70BABCE56E1}" destId="{2D4BA4C2-E433-4E6B-BD9E-F7375A86DA35}" srcOrd="1" destOrd="0" presId="urn:microsoft.com/office/officeart/2005/8/layout/cycle8"/>
    <dgm:cxn modelId="{E361AEE4-DF1B-425E-A0D6-5EA97605AA86}" type="presParOf" srcId="{73A4D7C7-F303-4339-A34D-F70BABCE56E1}" destId="{68C88EF1-40D8-4C67-8211-74EC679D31BB}" srcOrd="2" destOrd="0" presId="urn:microsoft.com/office/officeart/2005/8/layout/cycle8"/>
    <dgm:cxn modelId="{F247C45C-85F3-4786-8E95-5B3D44CA4448}" type="presParOf" srcId="{73A4D7C7-F303-4339-A34D-F70BABCE56E1}" destId="{F5B4D68B-96E7-4EC4-A881-AEAFC9C359CB}" srcOrd="3" destOrd="0" presId="urn:microsoft.com/office/officeart/2005/8/layout/cycle8"/>
    <dgm:cxn modelId="{65B86E1E-F0BC-4489-8D90-6B6515FDCC86}" type="presParOf" srcId="{73A4D7C7-F303-4339-A34D-F70BABCE56E1}" destId="{8725867B-FB7B-4F51-BF2A-EF09891E4EC9}" srcOrd="4" destOrd="0" presId="urn:microsoft.com/office/officeart/2005/8/layout/cycle8"/>
    <dgm:cxn modelId="{39A23C28-D0A5-4F10-8806-8E8654984828}" type="presParOf" srcId="{73A4D7C7-F303-4339-A34D-F70BABCE56E1}" destId="{884D73B2-13F6-45E0-BDA9-0150CB6B3040}" srcOrd="5" destOrd="0" presId="urn:microsoft.com/office/officeart/2005/8/layout/cycle8"/>
    <dgm:cxn modelId="{A6A5F750-76BA-4980-BC70-79DF91C77463}" type="presParOf" srcId="{73A4D7C7-F303-4339-A34D-F70BABCE56E1}" destId="{1A8B02B0-2462-4EE2-A495-7D0C33F2C593}" srcOrd="6" destOrd="0" presId="urn:microsoft.com/office/officeart/2005/8/layout/cycle8"/>
    <dgm:cxn modelId="{25BBBC16-9EA6-46F7-83F7-96324893AE28}" type="presParOf" srcId="{73A4D7C7-F303-4339-A34D-F70BABCE56E1}" destId="{74032E5E-96FF-4B52-9E66-7C4B515C346C}" srcOrd="7" destOrd="0" presId="urn:microsoft.com/office/officeart/2005/8/layout/cycle8"/>
    <dgm:cxn modelId="{B054D448-C7C7-46FA-853A-2113535337C1}" type="presParOf" srcId="{73A4D7C7-F303-4339-A34D-F70BABCE56E1}" destId="{DB4E1A31-9475-43EA-9E05-AF2E63D8367E}" srcOrd="8" destOrd="0" presId="urn:microsoft.com/office/officeart/2005/8/layout/cycle8"/>
    <dgm:cxn modelId="{611B9626-6D84-483F-AA9B-0F34F2318C66}" type="presParOf" srcId="{73A4D7C7-F303-4339-A34D-F70BABCE56E1}" destId="{06827006-E1B9-4767-A52B-0C85136A4E82}" srcOrd="9" destOrd="0" presId="urn:microsoft.com/office/officeart/2005/8/layout/cycle8"/>
    <dgm:cxn modelId="{46EE0BC3-597E-424D-9110-7DAA2790AC72}" type="presParOf" srcId="{73A4D7C7-F303-4339-A34D-F70BABCE56E1}" destId="{F4695242-6221-44B0-B08C-C685E4F40353}" srcOrd="10" destOrd="0" presId="urn:microsoft.com/office/officeart/2005/8/layout/cycle8"/>
    <dgm:cxn modelId="{BEDE70BF-F314-4C66-96C6-AB0ADFF7E0D6}" type="presParOf" srcId="{73A4D7C7-F303-4339-A34D-F70BABCE56E1}" destId="{23021CA3-B377-47A8-9DB8-2606BEF19F00}" srcOrd="11" destOrd="0" presId="urn:microsoft.com/office/officeart/2005/8/layout/cycle8"/>
    <dgm:cxn modelId="{C567B992-7A0C-483E-8FB8-E287015B40AB}" type="presParOf" srcId="{73A4D7C7-F303-4339-A34D-F70BABCE56E1}" destId="{F0E14648-9607-4F2C-8B33-807AC6DF6632}" srcOrd="12" destOrd="0" presId="urn:microsoft.com/office/officeart/2005/8/layout/cycle8"/>
    <dgm:cxn modelId="{17D8DC7C-FA8F-4AAE-9707-3234B8E93E52}" type="presParOf" srcId="{73A4D7C7-F303-4339-A34D-F70BABCE56E1}" destId="{AA9FF903-54ED-4399-97C5-D52737D3A378}" srcOrd="13" destOrd="0" presId="urn:microsoft.com/office/officeart/2005/8/layout/cycle8"/>
    <dgm:cxn modelId="{E9B4C859-52EB-41EB-B911-4FACF8B689DF}" type="presParOf" srcId="{73A4D7C7-F303-4339-A34D-F70BABCE56E1}" destId="{7FD1DDC7-1C3A-44F0-B72D-B46D3A1646D8}" srcOrd="14" destOrd="0" presId="urn:microsoft.com/office/officeart/2005/8/layout/cycle8"/>
    <dgm:cxn modelId="{3DCFFE72-D0BF-4A28-8A52-83A9459D43A7}" type="presParOf" srcId="{73A4D7C7-F303-4339-A34D-F70BABCE56E1}" destId="{8EEC1ABB-95DA-40E7-BA02-06DDA027C56F}" srcOrd="15" destOrd="0" presId="urn:microsoft.com/office/officeart/2005/8/layout/cycle8"/>
    <dgm:cxn modelId="{DFB073D8-B5EF-469A-9CF7-944EB6AF90B7}" type="presParOf" srcId="{73A4D7C7-F303-4339-A34D-F70BABCE56E1}" destId="{14D16A19-F46D-4EFB-9344-7FFCE2265E01}" srcOrd="16" destOrd="0" presId="urn:microsoft.com/office/officeart/2005/8/layout/cycle8"/>
    <dgm:cxn modelId="{C16BF4B2-B081-428A-8388-C85CA39D6C52}" type="presParOf" srcId="{73A4D7C7-F303-4339-A34D-F70BABCE56E1}" destId="{9984FEBA-3F34-450F-8CD8-F74255E7E35E}" srcOrd="17" destOrd="0" presId="urn:microsoft.com/office/officeart/2005/8/layout/cycle8"/>
    <dgm:cxn modelId="{B20D62C1-600F-4B84-92A5-7D9E7578A077}" type="presParOf" srcId="{73A4D7C7-F303-4339-A34D-F70BABCE56E1}" destId="{0298D938-37C0-46A7-9C83-11E4E727C20D}" srcOrd="18" destOrd="0" presId="urn:microsoft.com/office/officeart/2005/8/layout/cycle8"/>
    <dgm:cxn modelId="{175FFC9C-02B0-4F09-AEAA-9910A7AAC65F}" type="presParOf" srcId="{73A4D7C7-F303-4339-A34D-F70BABCE56E1}" destId="{7D225AE3-75FF-4C27-957F-86923C7D1B33}" srcOrd="19"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163AC3-47C1-4B87-8482-C05905F04470}">
      <dsp:nvSpPr>
        <dsp:cNvPr id="0" name=""/>
        <dsp:cNvSpPr/>
      </dsp:nvSpPr>
      <dsp:spPr>
        <a:xfrm>
          <a:off x="1897407" y="2517913"/>
          <a:ext cx="627665" cy="1196008"/>
        </a:xfrm>
        <a:custGeom>
          <a:avLst/>
          <a:gdLst/>
          <a:ahLst/>
          <a:cxnLst/>
          <a:rect l="0" t="0" r="0" b="0"/>
          <a:pathLst>
            <a:path>
              <a:moveTo>
                <a:pt x="0" y="0"/>
              </a:moveTo>
              <a:lnTo>
                <a:pt x="313832" y="0"/>
              </a:lnTo>
              <a:lnTo>
                <a:pt x="313832" y="1196008"/>
              </a:lnTo>
              <a:lnTo>
                <a:pt x="627665" y="1196008"/>
              </a:lnTo>
            </a:path>
          </a:pathLst>
        </a:custGeom>
        <a:noFill/>
        <a:ln w="12700" cap="flat" cmpd="sng" algn="ctr">
          <a:solidFill>
            <a:srgbClr val="5225B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177472" y="3082149"/>
        <a:ext cx="67535" cy="67535"/>
      </dsp:txXfrm>
    </dsp:sp>
    <dsp:sp modelId="{2BBAE2A3-C798-4279-A293-65DA18C9CDC5}">
      <dsp:nvSpPr>
        <dsp:cNvPr id="0" name=""/>
        <dsp:cNvSpPr/>
      </dsp:nvSpPr>
      <dsp:spPr>
        <a:xfrm>
          <a:off x="1897407" y="2472193"/>
          <a:ext cx="627665" cy="91440"/>
        </a:xfrm>
        <a:custGeom>
          <a:avLst/>
          <a:gdLst/>
          <a:ahLst/>
          <a:cxnLst/>
          <a:rect l="0" t="0" r="0" b="0"/>
          <a:pathLst>
            <a:path>
              <a:moveTo>
                <a:pt x="0" y="45720"/>
              </a:moveTo>
              <a:lnTo>
                <a:pt x="627665" y="45720"/>
              </a:lnTo>
            </a:path>
          </a:pathLst>
        </a:custGeom>
        <a:noFill/>
        <a:ln w="12700" cap="flat" cmpd="sng" algn="ctr">
          <a:solidFill>
            <a:srgbClr val="5225B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5548" y="2502221"/>
        <a:ext cx="31383" cy="31383"/>
      </dsp:txXfrm>
    </dsp:sp>
    <dsp:sp modelId="{F65E8515-5353-4D0C-B584-9B363E9F16AF}">
      <dsp:nvSpPr>
        <dsp:cNvPr id="0" name=""/>
        <dsp:cNvSpPr/>
      </dsp:nvSpPr>
      <dsp:spPr>
        <a:xfrm>
          <a:off x="1897407" y="1321904"/>
          <a:ext cx="627665" cy="1196008"/>
        </a:xfrm>
        <a:custGeom>
          <a:avLst/>
          <a:gdLst/>
          <a:ahLst/>
          <a:cxnLst/>
          <a:rect l="0" t="0" r="0" b="0"/>
          <a:pathLst>
            <a:path>
              <a:moveTo>
                <a:pt x="0" y="1196008"/>
              </a:moveTo>
              <a:lnTo>
                <a:pt x="313832" y="1196008"/>
              </a:lnTo>
              <a:lnTo>
                <a:pt x="313832" y="0"/>
              </a:lnTo>
              <a:lnTo>
                <a:pt x="627665" y="0"/>
              </a:lnTo>
            </a:path>
          </a:pathLst>
        </a:custGeom>
        <a:noFill/>
        <a:ln w="12700" cap="flat" cmpd="sng" algn="ctr">
          <a:solidFill>
            <a:srgbClr val="5225B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77472" y="1886141"/>
        <a:ext cx="67535" cy="67535"/>
      </dsp:txXfrm>
    </dsp:sp>
    <dsp:sp modelId="{D3475CAF-6453-4CFF-A876-5507473A11CC}">
      <dsp:nvSpPr>
        <dsp:cNvPr id="0" name=""/>
        <dsp:cNvSpPr/>
      </dsp:nvSpPr>
      <dsp:spPr>
        <a:xfrm rot="16200000">
          <a:off x="-1098909" y="2039509"/>
          <a:ext cx="5035826" cy="956806"/>
        </a:xfrm>
        <a:prstGeom prst="roundRect">
          <a:avLst/>
        </a:prstGeom>
        <a:solidFill>
          <a:srgbClr val="FFC8B9"/>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baseline="0" dirty="0" smtClean="0">
              <a:solidFill>
                <a:srgbClr val="5225B5"/>
              </a:solidFill>
            </a:rPr>
            <a:t>Направления бизнеса</a:t>
          </a:r>
          <a:endParaRPr lang="en-US" sz="2400" kern="1200" baseline="0" dirty="0">
            <a:solidFill>
              <a:srgbClr val="5225B5"/>
            </a:solidFill>
          </a:endParaRPr>
        </a:p>
      </dsp:txBody>
      <dsp:txXfrm rot="16200000">
        <a:off x="-1098909" y="2039509"/>
        <a:ext cx="5035826" cy="956806"/>
      </dsp:txXfrm>
    </dsp:sp>
    <dsp:sp modelId="{1B4C257D-AE37-4B5D-83B3-874F0C6057A0}">
      <dsp:nvSpPr>
        <dsp:cNvPr id="0" name=""/>
        <dsp:cNvSpPr/>
      </dsp:nvSpPr>
      <dsp:spPr>
        <a:xfrm>
          <a:off x="2525072" y="843500"/>
          <a:ext cx="3138326" cy="956806"/>
        </a:xfrm>
        <a:prstGeom prst="round2DiagRect">
          <a:avLst/>
        </a:prstGeom>
        <a:solidFill>
          <a:srgbClr val="FFD20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5225B5"/>
              </a:solidFill>
              <a:latin typeface="Arial" panose="020B0604020202020204" pitchFamily="34" charset="0"/>
              <a:cs typeface="Arial" panose="020B0604020202020204" pitchFamily="34" charset="0"/>
            </a:rPr>
            <a:t>Фармацевтические услуги и активные субстанции</a:t>
          </a:r>
          <a:endParaRPr lang="en-US" sz="2000" kern="1200" dirty="0"/>
        </a:p>
      </dsp:txBody>
      <dsp:txXfrm>
        <a:off x="2525072" y="843500"/>
        <a:ext cx="3138326" cy="956806"/>
      </dsp:txXfrm>
    </dsp:sp>
    <dsp:sp modelId="{1F6A3684-FD30-4FD3-86D1-7D99F5314950}">
      <dsp:nvSpPr>
        <dsp:cNvPr id="0" name=""/>
        <dsp:cNvSpPr/>
      </dsp:nvSpPr>
      <dsp:spPr>
        <a:xfrm>
          <a:off x="2525072" y="2039509"/>
          <a:ext cx="3138326" cy="956806"/>
        </a:xfrm>
        <a:prstGeom prst="round2DiagRect">
          <a:avLst/>
        </a:prstGeom>
        <a:solidFill>
          <a:srgbClr val="FF5046"/>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latin typeface="Arial" panose="020B0604020202020204" pitchFamily="34" charset="0"/>
              <a:cs typeface="Arial" panose="020B0604020202020204" pitchFamily="34" charset="0"/>
            </a:rPr>
            <a:t>Международные </a:t>
          </a:r>
        </a:p>
        <a:p>
          <a:pPr lvl="0" algn="ctr" defTabSz="889000">
            <a:lnSpc>
              <a:spcPct val="90000"/>
            </a:lnSpc>
            <a:spcBef>
              <a:spcPct val="0"/>
            </a:spcBef>
            <a:spcAft>
              <a:spcPct val="35000"/>
            </a:spcAft>
          </a:pPr>
          <a:r>
            <a:rPr lang="ru-RU" sz="2000" b="1" kern="1200" dirty="0" smtClean="0">
              <a:solidFill>
                <a:schemeClr val="bg1"/>
              </a:solidFill>
              <a:latin typeface="Arial" panose="020B0604020202020204" pitchFamily="34" charset="0"/>
              <a:cs typeface="Arial" panose="020B0604020202020204" pitchFamily="34" charset="0"/>
            </a:rPr>
            <a:t>дженерики</a:t>
          </a:r>
          <a:endParaRPr lang="en-US" sz="2000" kern="1200" dirty="0"/>
        </a:p>
      </dsp:txBody>
      <dsp:txXfrm>
        <a:off x="2525072" y="2039509"/>
        <a:ext cx="3138326" cy="956806"/>
      </dsp:txXfrm>
    </dsp:sp>
    <dsp:sp modelId="{8EA19667-8479-40CE-B250-3745194D10BD}">
      <dsp:nvSpPr>
        <dsp:cNvPr id="0" name=""/>
        <dsp:cNvSpPr/>
      </dsp:nvSpPr>
      <dsp:spPr>
        <a:xfrm>
          <a:off x="2525072" y="3235518"/>
          <a:ext cx="3138326" cy="956806"/>
        </a:xfrm>
        <a:prstGeom prst="round2DiagRect">
          <a:avLst/>
        </a:prstGeom>
        <a:solidFill>
          <a:srgbClr val="00F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5225B5"/>
              </a:solidFill>
              <a:latin typeface="Arial" panose="020B0604020202020204" pitchFamily="34" charset="0"/>
              <a:cs typeface="Arial" panose="020B0604020202020204" pitchFamily="34" charset="0"/>
            </a:rPr>
            <a:t>Патентованные </a:t>
          </a:r>
        </a:p>
        <a:p>
          <a:pPr lvl="0" algn="ctr" defTabSz="889000">
            <a:lnSpc>
              <a:spcPct val="90000"/>
            </a:lnSpc>
            <a:spcBef>
              <a:spcPct val="0"/>
            </a:spcBef>
            <a:spcAft>
              <a:spcPct val="35000"/>
            </a:spcAft>
          </a:pPr>
          <a:r>
            <a:rPr lang="ru-RU" sz="2000" b="1" kern="1200" dirty="0" smtClean="0">
              <a:solidFill>
                <a:srgbClr val="5225B5"/>
              </a:solidFill>
              <a:latin typeface="Arial" panose="020B0604020202020204" pitchFamily="34" charset="0"/>
              <a:cs typeface="Arial" panose="020B0604020202020204" pitchFamily="34" charset="0"/>
            </a:rPr>
            <a:t>препараты</a:t>
          </a:r>
          <a:endParaRPr lang="en-US" sz="2000" kern="1200" dirty="0"/>
        </a:p>
      </dsp:txBody>
      <dsp:txXfrm>
        <a:off x="2525072" y="3235518"/>
        <a:ext cx="3138326" cy="9568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885D4C-EE77-4775-83F7-80C1CD9CC0A5}">
      <dsp:nvSpPr>
        <dsp:cNvPr id="0" name=""/>
        <dsp:cNvSpPr/>
      </dsp:nvSpPr>
      <dsp:spPr>
        <a:xfrm>
          <a:off x="1493568" y="336489"/>
          <a:ext cx="4518525" cy="4518525"/>
        </a:xfrm>
        <a:prstGeom prst="pie">
          <a:avLst>
            <a:gd name="adj1" fmla="val 16200000"/>
            <a:gd name="adj2" fmla="val 0"/>
          </a:avLst>
        </a:prstGeom>
        <a:solidFill>
          <a:srgbClr val="FFD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solidFill>
                <a:srgbClr val="5225B5"/>
              </a:solidFill>
            </a:rPr>
            <a:t>Маркетинговая стратегия</a:t>
          </a:r>
          <a:endParaRPr lang="en-US" sz="1500" kern="1200" dirty="0">
            <a:solidFill>
              <a:srgbClr val="5225B5"/>
            </a:solidFill>
          </a:endParaRPr>
        </a:p>
      </dsp:txBody>
      <dsp:txXfrm>
        <a:off x="3892152" y="1273007"/>
        <a:ext cx="1667551" cy="1237215"/>
      </dsp:txXfrm>
    </dsp:sp>
    <dsp:sp modelId="{8725867B-FB7B-4F51-BF2A-EF09891E4EC9}">
      <dsp:nvSpPr>
        <dsp:cNvPr id="0" name=""/>
        <dsp:cNvSpPr/>
      </dsp:nvSpPr>
      <dsp:spPr>
        <a:xfrm>
          <a:off x="1493568" y="488182"/>
          <a:ext cx="4518525" cy="4518525"/>
        </a:xfrm>
        <a:prstGeom prst="pie">
          <a:avLst>
            <a:gd name="adj1" fmla="val 0"/>
            <a:gd name="adj2" fmla="val 5400000"/>
          </a:avLst>
        </a:prstGeom>
        <a:solidFill>
          <a:srgbClr val="FF50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Реализация стратегии</a:t>
          </a:r>
          <a:endParaRPr lang="en-US" sz="1500" kern="1200" dirty="0"/>
        </a:p>
      </dsp:txBody>
      <dsp:txXfrm>
        <a:off x="3892152" y="2832974"/>
        <a:ext cx="1667551" cy="1237215"/>
      </dsp:txXfrm>
    </dsp:sp>
    <dsp:sp modelId="{DB4E1A31-9475-43EA-9E05-AF2E63D8367E}">
      <dsp:nvSpPr>
        <dsp:cNvPr id="0" name=""/>
        <dsp:cNvSpPr/>
      </dsp:nvSpPr>
      <dsp:spPr>
        <a:xfrm>
          <a:off x="1341875" y="488182"/>
          <a:ext cx="4518525" cy="4518525"/>
        </a:xfrm>
        <a:prstGeom prst="pie">
          <a:avLst>
            <a:gd name="adj1" fmla="val 5400000"/>
            <a:gd name="adj2" fmla="val 10800000"/>
          </a:avLst>
        </a:prstGeom>
        <a:solidFill>
          <a:srgbClr val="00F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solidFill>
                <a:srgbClr val="5225B5"/>
              </a:solidFill>
            </a:rPr>
            <a:t>Обратная связь и результаты</a:t>
          </a:r>
          <a:endParaRPr lang="en-US" sz="1500" kern="1200" dirty="0">
            <a:solidFill>
              <a:srgbClr val="5225B5"/>
            </a:solidFill>
          </a:endParaRPr>
        </a:p>
      </dsp:txBody>
      <dsp:txXfrm>
        <a:off x="1794266" y="2832974"/>
        <a:ext cx="1667551" cy="1237215"/>
      </dsp:txXfrm>
    </dsp:sp>
    <dsp:sp modelId="{F0E14648-9607-4F2C-8B33-807AC6DF6632}">
      <dsp:nvSpPr>
        <dsp:cNvPr id="0" name=""/>
        <dsp:cNvSpPr/>
      </dsp:nvSpPr>
      <dsp:spPr>
        <a:xfrm>
          <a:off x="1341875" y="336489"/>
          <a:ext cx="4518525" cy="4518525"/>
        </a:xfrm>
        <a:prstGeom prst="pie">
          <a:avLst>
            <a:gd name="adj1" fmla="val 10800000"/>
            <a:gd name="adj2" fmla="val 16200000"/>
          </a:avLst>
        </a:prstGeom>
        <a:solidFill>
          <a:srgbClr val="5225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Предварительный анализ</a:t>
          </a:r>
          <a:endParaRPr lang="en-US" sz="1500" kern="1200" dirty="0"/>
        </a:p>
      </dsp:txBody>
      <dsp:txXfrm>
        <a:off x="1794266" y="1273007"/>
        <a:ext cx="1667551" cy="1237215"/>
      </dsp:txXfrm>
    </dsp:sp>
    <dsp:sp modelId="{14D16A19-F46D-4EFB-9344-7FFCE2265E01}">
      <dsp:nvSpPr>
        <dsp:cNvPr id="0" name=""/>
        <dsp:cNvSpPr/>
      </dsp:nvSpPr>
      <dsp:spPr>
        <a:xfrm>
          <a:off x="1213850" y="56770"/>
          <a:ext cx="5077961" cy="5077961"/>
        </a:xfrm>
        <a:prstGeom prst="circularArrow">
          <a:avLst>
            <a:gd name="adj1" fmla="val 5085"/>
            <a:gd name="adj2" fmla="val 327528"/>
            <a:gd name="adj3" fmla="val 21272472"/>
            <a:gd name="adj4" fmla="val 16200000"/>
            <a:gd name="adj5" fmla="val 5932"/>
          </a:avLst>
        </a:prstGeom>
        <a:solidFill>
          <a:srgbClr val="FFC8B9"/>
        </a:solidFill>
        <a:ln>
          <a:noFill/>
        </a:ln>
        <a:effectLst/>
      </dsp:spPr>
      <dsp:style>
        <a:lnRef idx="0">
          <a:scrgbClr r="0" g="0" b="0"/>
        </a:lnRef>
        <a:fillRef idx="1">
          <a:scrgbClr r="0" g="0" b="0"/>
        </a:fillRef>
        <a:effectRef idx="0">
          <a:scrgbClr r="0" g="0" b="0"/>
        </a:effectRef>
        <a:fontRef idx="minor">
          <a:schemeClr val="lt1"/>
        </a:fontRef>
      </dsp:style>
    </dsp:sp>
    <dsp:sp modelId="{9984FEBA-3F34-450F-8CD8-F74255E7E35E}">
      <dsp:nvSpPr>
        <dsp:cNvPr id="0" name=""/>
        <dsp:cNvSpPr/>
      </dsp:nvSpPr>
      <dsp:spPr>
        <a:xfrm>
          <a:off x="1213850" y="208464"/>
          <a:ext cx="5077961" cy="5077961"/>
        </a:xfrm>
        <a:prstGeom prst="circularArrow">
          <a:avLst>
            <a:gd name="adj1" fmla="val 5085"/>
            <a:gd name="adj2" fmla="val 327528"/>
            <a:gd name="adj3" fmla="val 5072472"/>
            <a:gd name="adj4" fmla="val 0"/>
            <a:gd name="adj5" fmla="val 5932"/>
          </a:avLst>
        </a:prstGeom>
        <a:solidFill>
          <a:srgbClr val="FFC8B9"/>
        </a:solidFill>
        <a:ln>
          <a:noFill/>
        </a:ln>
        <a:effectLst/>
      </dsp:spPr>
      <dsp:style>
        <a:lnRef idx="0">
          <a:scrgbClr r="0" g="0" b="0"/>
        </a:lnRef>
        <a:fillRef idx="1">
          <a:scrgbClr r="0" g="0" b="0"/>
        </a:fillRef>
        <a:effectRef idx="0">
          <a:scrgbClr r="0" g="0" b="0"/>
        </a:effectRef>
        <a:fontRef idx="minor">
          <a:schemeClr val="lt1"/>
        </a:fontRef>
      </dsp:style>
    </dsp:sp>
    <dsp:sp modelId="{0298D938-37C0-46A7-9C83-11E4E727C20D}">
      <dsp:nvSpPr>
        <dsp:cNvPr id="0" name=""/>
        <dsp:cNvSpPr/>
      </dsp:nvSpPr>
      <dsp:spPr>
        <a:xfrm>
          <a:off x="1062157" y="208464"/>
          <a:ext cx="5077961" cy="5077961"/>
        </a:xfrm>
        <a:prstGeom prst="circularArrow">
          <a:avLst>
            <a:gd name="adj1" fmla="val 5085"/>
            <a:gd name="adj2" fmla="val 327528"/>
            <a:gd name="adj3" fmla="val 10472472"/>
            <a:gd name="adj4" fmla="val 5400000"/>
            <a:gd name="adj5" fmla="val 5932"/>
          </a:avLst>
        </a:prstGeom>
        <a:solidFill>
          <a:srgbClr val="FFC8B9"/>
        </a:solidFill>
        <a:ln>
          <a:noFill/>
        </a:ln>
        <a:effectLst/>
      </dsp:spPr>
      <dsp:style>
        <a:lnRef idx="0">
          <a:scrgbClr r="0" g="0" b="0"/>
        </a:lnRef>
        <a:fillRef idx="1">
          <a:scrgbClr r="0" g="0" b="0"/>
        </a:fillRef>
        <a:effectRef idx="0">
          <a:scrgbClr r="0" g="0" b="0"/>
        </a:effectRef>
        <a:fontRef idx="minor">
          <a:schemeClr val="lt1"/>
        </a:fontRef>
      </dsp:style>
    </dsp:sp>
    <dsp:sp modelId="{7D225AE3-75FF-4C27-957F-86923C7D1B33}">
      <dsp:nvSpPr>
        <dsp:cNvPr id="0" name=""/>
        <dsp:cNvSpPr/>
      </dsp:nvSpPr>
      <dsp:spPr>
        <a:xfrm>
          <a:off x="1062157" y="56770"/>
          <a:ext cx="5077961" cy="5077961"/>
        </a:xfrm>
        <a:prstGeom prst="circularArrow">
          <a:avLst>
            <a:gd name="adj1" fmla="val 5085"/>
            <a:gd name="adj2" fmla="val 327528"/>
            <a:gd name="adj3" fmla="val 15872472"/>
            <a:gd name="adj4" fmla="val 10800000"/>
            <a:gd name="adj5" fmla="val 5932"/>
          </a:avLst>
        </a:prstGeom>
        <a:solidFill>
          <a:srgbClr val="FFC8B9"/>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drreddys.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calvinprinter@drreddys.com" TargetMode="External"/><Relationship Id="rId4" Type="http://schemas.openxmlformats.org/officeDocument/2006/relationships/hyperlink" Target="mailto:kedaru@drreddys.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p:cNvSpPr>
            <a:spLocks noGrp="1"/>
          </p:cNvSpPr>
          <p:nvPr>
            <p:ph type="subTitle" idx="1"/>
            <p:custDataLst>
              <p:tags r:id="rId1"/>
            </p:custDataLst>
          </p:nvPr>
        </p:nvSpPr>
        <p:spPr>
          <a:xfrm>
            <a:off x="382466" y="6184004"/>
            <a:ext cx="4740104" cy="195759"/>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sz="1200" b="1" smtClean="0">
                <a:solidFill>
                  <a:srgbClr val="5225B5"/>
                </a:solidFill>
              </a:defRPr>
            </a:lvl1pPr>
          </a:lstStyle>
          <a:p>
            <a:r>
              <a:rPr lang="en-US" noProof="0" dirty="0" smtClean="0"/>
              <a:t>Click to edit Master subtitle style</a:t>
            </a:r>
            <a:endParaRPr lang="en-US" noProof="0" dirty="0"/>
          </a:p>
        </p:txBody>
      </p:sp>
      <p:sp>
        <p:nvSpPr>
          <p:cNvPr id="9" name="Title Placeholder 1"/>
          <p:cNvSpPr>
            <a:spLocks noGrp="1"/>
          </p:cNvSpPr>
          <p:nvPr>
            <p:ph type="ctrTitle"/>
            <p:custDataLst>
              <p:tags r:id="rId2"/>
            </p:custDataLst>
          </p:nvPr>
        </p:nvSpPr>
        <p:spPr>
          <a:xfrm>
            <a:off x="5631692" y="2581527"/>
            <a:ext cx="2985835" cy="1128762"/>
          </a:xfrm>
          <a:prstGeom prst="rect">
            <a:avLst/>
          </a:prstGeom>
        </p:spPr>
        <p:txBody>
          <a:bodyPr/>
          <a:lstStyle>
            <a:lvl1pPr marL="0" marR="0" indent="0" defTabSz="957998" rtl="0" eaLnBrk="0" fontAlgn="base" latinLnBrk="0" hangingPunct="0">
              <a:lnSpc>
                <a:spcPct val="100000"/>
              </a:lnSpc>
              <a:spcBef>
                <a:spcPct val="0"/>
              </a:spcBef>
              <a:spcAft>
                <a:spcPct val="0"/>
              </a:spcAft>
              <a:tabLst/>
              <a:defRPr sz="2800" b="0">
                <a:solidFill>
                  <a:srgbClr val="5225B5"/>
                </a:solidFill>
                <a:latin typeface="Arial" panose="020B0604020202020204" pitchFamily="34" charset="0"/>
                <a:cs typeface="Arial" panose="020B0604020202020204" pitchFamily="34" charset="0"/>
              </a:defRPr>
            </a:lvl1pPr>
          </a:lstStyle>
          <a:p>
            <a:pPr lvl="0"/>
            <a:r>
              <a:rPr lang="en-US" noProof="0" dirty="0" smtClean="0"/>
              <a:t>Click to edit Master title style</a:t>
            </a:r>
          </a:p>
        </p:txBody>
      </p:sp>
      <p:sp>
        <p:nvSpPr>
          <p:cNvPr id="2" name="Rechteck 1"/>
          <p:cNvSpPr/>
          <p:nvPr userDrawn="1"/>
        </p:nvSpPr>
        <p:spPr>
          <a:xfrm>
            <a:off x="7843234" y="5112914"/>
            <a:ext cx="1931831" cy="162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7229026" y="350435"/>
            <a:ext cx="2297993" cy="497704"/>
          </a:xfrm>
          <a:prstGeom prst="rect">
            <a:avLst/>
          </a:prstGeom>
        </p:spPr>
      </p:pic>
    </p:spTree>
    <p:extLst>
      <p:ext uri="{BB962C8B-B14F-4D97-AF65-F5344CB8AC3E}">
        <p14:creationId xmlns:p14="http://schemas.microsoft.com/office/powerpoint/2010/main" xmlns="" val="34161085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a:spLocks noChangeAspect="1"/>
          </p:cNvSpPr>
          <p:nvPr userDrawn="1"/>
        </p:nvSpPr>
        <p:spPr>
          <a:xfrm>
            <a:off x="0" y="-1"/>
            <a:ext cx="9905999" cy="6876000"/>
          </a:xfrm>
          <a:prstGeom prst="rect">
            <a:avLst/>
          </a:prstGeom>
          <a:solidFill>
            <a:srgbClr val="522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xmlns="" val="22288738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hteck 1"/>
          <p:cNvSpPr/>
          <p:nvPr userDrawn="1"/>
        </p:nvSpPr>
        <p:spPr>
          <a:xfrm>
            <a:off x="7843234" y="5112914"/>
            <a:ext cx="1931831" cy="162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06674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7" name="Rectangle 3"/>
          <p:cNvSpPr>
            <a:spLocks noChangeArrowheads="1"/>
          </p:cNvSpPr>
          <p:nvPr userDrawn="1"/>
        </p:nvSpPr>
        <p:spPr bwMode="auto">
          <a:xfrm>
            <a:off x="329129" y="6173619"/>
            <a:ext cx="9269437" cy="41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pPr>
            <a:r>
              <a:rPr lang="en-US" sz="1200" b="1" baseline="30000" dirty="0">
                <a:solidFill>
                  <a:schemeClr val="tx1">
                    <a:lumMod val="65000"/>
                    <a:lumOff val="35000"/>
                  </a:schemeClr>
                </a:solidFill>
                <a:latin typeface="Arial"/>
                <a:cs typeface="Arial"/>
              </a:rPr>
              <a:t>Registered Office:</a:t>
            </a:r>
            <a:r>
              <a:rPr lang="en-US" sz="1200" baseline="30000" dirty="0">
                <a:solidFill>
                  <a:schemeClr val="tx1">
                    <a:lumMod val="65000"/>
                    <a:lumOff val="35000"/>
                  </a:schemeClr>
                </a:solidFill>
                <a:latin typeface="Arial"/>
                <a:cs typeface="Arial"/>
              </a:rPr>
              <a:t> Dr. Reddy</a:t>
            </a:r>
            <a:r>
              <a:rPr lang="ja-JP" altLang="en-US" sz="1200" baseline="30000" dirty="0">
                <a:solidFill>
                  <a:schemeClr val="tx1">
                    <a:lumMod val="65000"/>
                    <a:lumOff val="35000"/>
                  </a:schemeClr>
                </a:solidFill>
                <a:latin typeface="Arial"/>
                <a:cs typeface="Arial"/>
              </a:rPr>
              <a:t>’</a:t>
            </a:r>
            <a:r>
              <a:rPr lang="en-US" altLang="ja-JP" sz="1200" baseline="30000" dirty="0">
                <a:solidFill>
                  <a:schemeClr val="tx1">
                    <a:lumMod val="65000"/>
                    <a:lumOff val="35000"/>
                  </a:schemeClr>
                </a:solidFill>
                <a:latin typeface="Arial"/>
                <a:cs typeface="Arial"/>
              </a:rPr>
              <a:t>s Laboratories Ltd. 8-2-337 | Road No. 3, </a:t>
            </a:r>
            <a:r>
              <a:rPr lang="en-US" altLang="ja-JP" sz="1200" baseline="30000" dirty="0" err="1">
                <a:solidFill>
                  <a:schemeClr val="tx1">
                    <a:lumMod val="65000"/>
                    <a:lumOff val="35000"/>
                  </a:schemeClr>
                </a:solidFill>
                <a:latin typeface="Arial"/>
                <a:cs typeface="Arial"/>
              </a:rPr>
              <a:t>Banjara</a:t>
            </a:r>
            <a:r>
              <a:rPr lang="en-US" altLang="ja-JP" sz="1200" baseline="30000" dirty="0">
                <a:solidFill>
                  <a:schemeClr val="tx1">
                    <a:lumMod val="65000"/>
                    <a:lumOff val="35000"/>
                  </a:schemeClr>
                </a:solidFill>
                <a:latin typeface="Arial"/>
                <a:cs typeface="Arial"/>
              </a:rPr>
              <a:t> Hills, Hyderabad - 500034, </a:t>
            </a:r>
            <a:r>
              <a:rPr lang="en-US" altLang="ja-JP" sz="1200" baseline="30000" dirty="0" err="1" smtClean="0">
                <a:solidFill>
                  <a:schemeClr val="tx1">
                    <a:lumMod val="65000"/>
                    <a:lumOff val="35000"/>
                  </a:schemeClr>
                </a:solidFill>
                <a:latin typeface="Arial"/>
                <a:cs typeface="Arial"/>
              </a:rPr>
              <a:t>Telangana</a:t>
            </a:r>
            <a:r>
              <a:rPr lang="en-US" altLang="ja-JP" sz="1200" baseline="30000" dirty="0">
                <a:solidFill>
                  <a:schemeClr val="tx1">
                    <a:lumMod val="65000"/>
                    <a:lumOff val="35000"/>
                  </a:schemeClr>
                </a:solidFill>
                <a:latin typeface="Arial"/>
                <a:cs typeface="Arial"/>
              </a:rPr>
              <a:t>, India. </a:t>
            </a:r>
          </a:p>
          <a:p>
            <a:pPr eaLnBrk="1" hangingPunct="1">
              <a:lnSpc>
                <a:spcPct val="130000"/>
              </a:lnSpc>
            </a:pPr>
            <a:r>
              <a:rPr lang="en-US" sz="1200" b="1" baseline="30000" dirty="0">
                <a:solidFill>
                  <a:schemeClr val="tx1">
                    <a:lumMod val="65000"/>
                    <a:lumOff val="35000"/>
                  </a:schemeClr>
                </a:solidFill>
                <a:latin typeface="Arial"/>
                <a:cs typeface="Arial"/>
              </a:rPr>
              <a:t>Tel: </a:t>
            </a:r>
            <a:r>
              <a:rPr lang="en-US" sz="1200" baseline="30000" dirty="0">
                <a:solidFill>
                  <a:schemeClr val="tx1">
                    <a:lumMod val="65000"/>
                    <a:lumOff val="35000"/>
                  </a:schemeClr>
                </a:solidFill>
                <a:latin typeface="Arial"/>
                <a:cs typeface="Arial"/>
              </a:rPr>
              <a:t>91 40 4900 2900 | </a:t>
            </a:r>
            <a:r>
              <a:rPr lang="en-US" sz="1200" b="1" baseline="30000" dirty="0">
                <a:solidFill>
                  <a:schemeClr val="tx1">
                    <a:lumMod val="65000"/>
                    <a:lumOff val="35000"/>
                  </a:schemeClr>
                </a:solidFill>
                <a:latin typeface="Arial"/>
                <a:cs typeface="Arial"/>
              </a:rPr>
              <a:t>Fax: </a:t>
            </a:r>
            <a:r>
              <a:rPr lang="en-US" sz="1200" baseline="30000" dirty="0">
                <a:solidFill>
                  <a:schemeClr val="tx1">
                    <a:lumMod val="65000"/>
                    <a:lumOff val="35000"/>
                  </a:schemeClr>
                </a:solidFill>
                <a:latin typeface="Arial"/>
                <a:cs typeface="Arial"/>
              </a:rPr>
              <a:t>91 40 4900 2999 | </a:t>
            </a:r>
            <a:r>
              <a:rPr lang="en-US" sz="1200" b="1" baseline="30000" dirty="0" smtClean="0">
                <a:solidFill>
                  <a:schemeClr val="tx1">
                    <a:lumMod val="65000"/>
                    <a:lumOff val="35000"/>
                  </a:schemeClr>
                </a:solidFill>
                <a:latin typeface="Arial"/>
                <a:cs typeface="Arial"/>
              </a:rPr>
              <a:t>Web</a:t>
            </a:r>
            <a:r>
              <a:rPr lang="en-US" sz="1200" b="1" baseline="30000" dirty="0">
                <a:solidFill>
                  <a:schemeClr val="tx1">
                    <a:lumMod val="65000"/>
                    <a:lumOff val="35000"/>
                  </a:schemeClr>
                </a:solidFill>
                <a:latin typeface="Arial"/>
                <a:cs typeface="Arial"/>
              </a:rPr>
              <a:t>: </a:t>
            </a:r>
            <a:r>
              <a:rPr lang="en-US" sz="1200" baseline="30000" dirty="0">
                <a:solidFill>
                  <a:schemeClr val="tx1">
                    <a:lumMod val="65000"/>
                    <a:lumOff val="35000"/>
                  </a:schemeClr>
                </a:solidFill>
                <a:latin typeface="Arial"/>
                <a:cs typeface="Arial"/>
              </a:rPr>
              <a:t>www.drreddys.com</a:t>
            </a:r>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7229026" y="350435"/>
            <a:ext cx="2297993" cy="497704"/>
          </a:xfrm>
          <a:prstGeom prst="rect">
            <a:avLst/>
          </a:prstGeom>
        </p:spPr>
      </p:pic>
      <p:sp>
        <p:nvSpPr>
          <p:cNvPr id="21" name="Rectangle 20"/>
          <p:cNvSpPr>
            <a:spLocks noChangeArrowheads="1"/>
          </p:cNvSpPr>
          <p:nvPr userDrawn="1"/>
        </p:nvSpPr>
        <p:spPr bwMode="auto">
          <a:xfrm>
            <a:off x="329129" y="3924711"/>
            <a:ext cx="9269437"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800" b="1" kern="1200" dirty="0" smtClean="0">
                <a:solidFill>
                  <a:schemeClr val="tx1">
                    <a:lumMod val="65000"/>
                    <a:lumOff val="35000"/>
                  </a:schemeClr>
                </a:solidFill>
                <a:effectLst/>
                <a:latin typeface="Arial" panose="020B0604020202020204" pitchFamily="34" charset="0"/>
                <a:ea typeface="MS PGothic" panose="020B0600070205080204" pitchFamily="34" charset="-128"/>
                <a:cs typeface="+mn-cs"/>
              </a:rPr>
              <a:t>About Dr. Reddy’s</a:t>
            </a:r>
            <a:r>
              <a:rPr lang="en-US" sz="800" kern="1200" dirty="0" smtClean="0">
                <a:solidFill>
                  <a:schemeClr val="tx1">
                    <a:lumMod val="65000"/>
                    <a:lumOff val="35000"/>
                  </a:schemeClr>
                </a:solidFill>
                <a:effectLst/>
                <a:latin typeface="Arial" panose="020B0604020202020204" pitchFamily="34" charset="0"/>
                <a:ea typeface="MS PGothic" panose="020B0600070205080204" pitchFamily="34" charset="-128"/>
                <a:cs typeface="+mn-cs"/>
              </a:rPr>
              <a:t>: </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Dr. Reddy’s Laboratories Ltd. (NYSE: RDY) is an integrated pharmaceutical company, committed to providing affordable and innovative medicines for healthier lives. Through its three businesses - Pharmaceutical Services &amp; Active Ingredients, Global Generics and Proprietary Products – Dr. Reddy’s offers a portfolio of products and services including APIs, custom pharmaceutical services, generics, </a:t>
            </a:r>
            <a:r>
              <a:rPr lang="en-US" sz="800" kern="1200" dirty="0" err="1" smtClean="0">
                <a:solidFill>
                  <a:schemeClr val="bg1">
                    <a:lumMod val="50000"/>
                  </a:schemeClr>
                </a:solidFill>
                <a:effectLst/>
                <a:latin typeface="Arial" panose="020B0604020202020204" pitchFamily="34" charset="0"/>
                <a:ea typeface="MS PGothic" panose="020B0600070205080204" pitchFamily="34" charset="-128"/>
                <a:cs typeface="+mn-cs"/>
              </a:rPr>
              <a:t>biosimilars</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and differentiated formulations. Our major therapeutic areas of focus are gastro-intestinal, cardiovascular, </a:t>
            </a:r>
            <a:r>
              <a:rPr lang="en-US" sz="800" kern="1200" dirty="0" err="1" smtClean="0">
                <a:solidFill>
                  <a:schemeClr val="bg1">
                    <a:lumMod val="50000"/>
                  </a:schemeClr>
                </a:solidFill>
                <a:effectLst/>
                <a:latin typeface="Arial" panose="020B0604020202020204" pitchFamily="34" charset="0"/>
                <a:ea typeface="MS PGothic" panose="020B0600070205080204" pitchFamily="34" charset="-128"/>
                <a:cs typeface="+mn-cs"/>
              </a:rPr>
              <a:t>diabetology</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oncology, pain management and anti-</a:t>
            </a:r>
            <a:r>
              <a:rPr lang="en-US" sz="800" kern="1200" dirty="0" err="1" smtClean="0">
                <a:solidFill>
                  <a:schemeClr val="bg1">
                    <a:lumMod val="50000"/>
                  </a:schemeClr>
                </a:solidFill>
                <a:effectLst/>
                <a:latin typeface="Arial" panose="020B0604020202020204" pitchFamily="34" charset="0"/>
                <a:ea typeface="MS PGothic" panose="020B0600070205080204" pitchFamily="34" charset="-128"/>
                <a:cs typeface="+mn-cs"/>
              </a:rPr>
              <a:t>infectives</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Dr. Reddy’s operates in markets across the globe. Our major markets include – USA, Russia &amp; CIS, Venezuela and India. For more information, log on to: </a:t>
            </a:r>
            <a:r>
              <a:rPr lang="en-US" sz="800" u="sng" kern="1200" dirty="0" smtClean="0">
                <a:solidFill>
                  <a:schemeClr val="bg1">
                    <a:lumMod val="50000"/>
                  </a:schemeClr>
                </a:solidFill>
                <a:effectLst/>
                <a:latin typeface="Arial" panose="020B0604020202020204" pitchFamily="34" charset="0"/>
                <a:ea typeface="MS PGothic" panose="020B0600070205080204" pitchFamily="34" charset="-128"/>
                <a:cs typeface="+mn-cs"/>
                <a:hlinkClick r:id="rId3"/>
              </a:rPr>
              <a:t>www.drreddys.com</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a:r>
            <a:b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br>
            <a:endPar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endParaRPr>
          </a:p>
          <a:p>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a:t>
            </a:r>
            <a:endParaRPr lang="en-IN" sz="800" kern="1200" dirty="0" smtClean="0">
              <a:solidFill>
                <a:schemeClr val="bg1">
                  <a:lumMod val="50000"/>
                </a:schemeClr>
              </a:solidFill>
              <a:effectLst/>
              <a:latin typeface="Arial" panose="020B0604020202020204" pitchFamily="34" charset="0"/>
              <a:ea typeface="MS PGothic" panose="020B0600070205080204" pitchFamily="34" charset="-128"/>
              <a:cs typeface="+mn-cs"/>
            </a:endParaRPr>
          </a:p>
          <a:p>
            <a:endParaRPr lang="en-US" sz="800" b="1" kern="1200" dirty="0" smtClean="0">
              <a:solidFill>
                <a:srgbClr val="595959"/>
              </a:solidFill>
              <a:effectLst/>
              <a:latin typeface="Arial" panose="020B0604020202020204" pitchFamily="34" charset="0"/>
              <a:ea typeface="MS PGothic" panose="020B0600070205080204" pitchFamily="34" charset="-128"/>
              <a:cs typeface="+mn-cs"/>
            </a:endParaRPr>
          </a:p>
          <a:p>
            <a:r>
              <a:rPr lang="en-US" sz="800" b="1" kern="1200" dirty="0" smtClean="0">
                <a:solidFill>
                  <a:srgbClr val="595959"/>
                </a:solidFill>
                <a:effectLst/>
                <a:latin typeface="Arial" panose="020B0604020202020204" pitchFamily="34" charset="0"/>
                <a:ea typeface="MS PGothic" panose="020B0600070205080204" pitchFamily="34" charset="-128"/>
                <a:cs typeface="+mn-cs"/>
              </a:rPr>
              <a:t>Disclaimer:</a:t>
            </a:r>
            <a:r>
              <a:rPr lang="en-US" sz="800" b="1" kern="1200" dirty="0" smtClean="0">
                <a:solidFill>
                  <a:schemeClr val="bg1">
                    <a:lumMod val="50000"/>
                  </a:schemeClr>
                </a:solidFill>
                <a:effectLst/>
                <a:latin typeface="Arial" panose="020B0604020202020204" pitchFamily="34" charset="0"/>
                <a:ea typeface="MS PGothic" panose="020B0600070205080204" pitchFamily="34" charset="-128"/>
                <a:cs typeface="+mn-cs"/>
              </a:rPr>
              <a:t> </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This press release may include statements of future expectations and other forward-looking statements that are based on the management’s current views and assumptions and involve known or unknown risks and uncertainties that could cause actual results, performance or events to differ materially from those expressed or implied in such statements. In addition to statements which are forward-looking by reason of context, the words "may", "will", "should", "expects", "plans", "intends", "anticipates", "believes", "estimates", "predicts", "potential", or "continue" and similar expressions identify forward-looking statements. Actual results, performance or events may differ materially from those in such statements due to  without limitation, (</a:t>
            </a:r>
            <a:r>
              <a:rPr lang="en-US" sz="800" kern="1200" dirty="0" err="1" smtClean="0">
                <a:solidFill>
                  <a:schemeClr val="bg1">
                    <a:lumMod val="50000"/>
                  </a:schemeClr>
                </a:solidFill>
                <a:effectLst/>
                <a:latin typeface="Arial" panose="020B0604020202020204" pitchFamily="34" charset="0"/>
                <a:ea typeface="MS PGothic" panose="020B0600070205080204" pitchFamily="34" charset="-128"/>
                <a:cs typeface="+mn-cs"/>
              </a:rPr>
              <a:t>i</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general economic conditions such as performance of financial markets, credit defaults , currency exchange rates , interest rates , persistency levels and frequency / severity of insured loss events (ii) mortality and morbidity levels and trends, (iii) changing levels of competition and general competitive factors, (iv) changes in laws and regulations and in the policies of central banks and/or governments, (v) the impact of acquisitions or </a:t>
            </a:r>
            <a:r>
              <a:rPr lang="en-US" sz="800" kern="1200" dirty="0" err="1" smtClean="0">
                <a:solidFill>
                  <a:schemeClr val="bg1">
                    <a:lumMod val="50000"/>
                  </a:schemeClr>
                </a:solidFill>
                <a:effectLst/>
                <a:latin typeface="Arial" panose="020B0604020202020204" pitchFamily="34" charset="0"/>
                <a:ea typeface="MS PGothic" panose="020B0600070205080204" pitchFamily="34" charset="-128"/>
                <a:cs typeface="+mn-cs"/>
              </a:rPr>
              <a:t>reorganisation</a:t>
            </a:r>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 including related integration issues.</a:t>
            </a:r>
            <a:endParaRPr lang="en-IN" sz="800" kern="1200" dirty="0" smtClean="0">
              <a:solidFill>
                <a:schemeClr val="bg1">
                  <a:lumMod val="50000"/>
                </a:schemeClr>
              </a:solidFill>
              <a:effectLst/>
              <a:latin typeface="Arial" panose="020B0604020202020204" pitchFamily="34" charset="0"/>
              <a:ea typeface="MS PGothic" panose="020B0600070205080204" pitchFamily="34" charset="-128"/>
              <a:cs typeface="+mn-cs"/>
            </a:endParaRPr>
          </a:p>
          <a:p>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 </a:t>
            </a:r>
            <a:endParaRPr lang="en-IN" sz="800" kern="1200" dirty="0" smtClean="0">
              <a:solidFill>
                <a:schemeClr val="bg1">
                  <a:lumMod val="50000"/>
                </a:schemeClr>
              </a:solidFill>
              <a:effectLst/>
              <a:latin typeface="Arial" panose="020B0604020202020204" pitchFamily="34" charset="0"/>
              <a:ea typeface="MS PGothic" panose="020B0600070205080204" pitchFamily="34" charset="-128"/>
              <a:cs typeface="+mn-cs"/>
            </a:endParaRPr>
          </a:p>
          <a:p>
            <a:r>
              <a:rPr lang="en-US" sz="800" kern="1200" dirty="0" smtClean="0">
                <a:solidFill>
                  <a:schemeClr val="bg1">
                    <a:lumMod val="50000"/>
                  </a:schemeClr>
                </a:solidFill>
                <a:effectLst/>
                <a:latin typeface="Arial" panose="020B0604020202020204" pitchFamily="34" charset="0"/>
                <a:ea typeface="MS PGothic" panose="020B0600070205080204" pitchFamily="34" charset="-128"/>
                <a:cs typeface="+mn-cs"/>
              </a:rPr>
              <a:t>The company assumes no obligation to update any information contained herein.</a:t>
            </a:r>
            <a:endParaRPr lang="en-IN" sz="800" kern="1200" dirty="0">
              <a:solidFill>
                <a:schemeClr val="bg1">
                  <a:lumMod val="50000"/>
                </a:schemeClr>
              </a:solidFill>
              <a:effectLst/>
              <a:latin typeface="Arial" panose="020B0604020202020204" pitchFamily="34" charset="0"/>
              <a:ea typeface="MS PGothic" panose="020B0600070205080204" pitchFamily="34" charset="-128"/>
              <a:cs typeface="+mn-cs"/>
            </a:endParaRPr>
          </a:p>
        </p:txBody>
      </p:sp>
      <p:grpSp>
        <p:nvGrpSpPr>
          <p:cNvPr id="23" name="Group 22"/>
          <p:cNvGrpSpPr/>
          <p:nvPr userDrawn="1"/>
        </p:nvGrpSpPr>
        <p:grpSpPr>
          <a:xfrm>
            <a:off x="329129" y="2066811"/>
            <a:ext cx="4245763" cy="1440547"/>
            <a:chOff x="329129" y="1924656"/>
            <a:chExt cx="4245763" cy="1440547"/>
          </a:xfrm>
        </p:grpSpPr>
        <p:sp>
          <p:nvSpPr>
            <p:cNvPr id="24" name="TextBox 23"/>
            <p:cNvSpPr txBox="1"/>
            <p:nvPr userDrawn="1"/>
          </p:nvSpPr>
          <p:spPr>
            <a:xfrm>
              <a:off x="329129" y="2293507"/>
              <a:ext cx="1838569" cy="884858"/>
            </a:xfrm>
            <a:prstGeom prst="rect">
              <a:avLst/>
            </a:prstGeom>
            <a:noFill/>
          </p:spPr>
          <p:txBody>
            <a:bodyPr wrap="square" rtlCol="0">
              <a:spAutoFit/>
            </a:bodyPr>
            <a:lstStyle/>
            <a:p>
              <a:pPr>
                <a:lnSpc>
                  <a:spcPct val="130000"/>
                </a:lnSpc>
              </a:pPr>
              <a:r>
                <a:rPr lang="en-US" sz="1000" b="1" kern="1200" cap="none" dirty="0" smtClean="0">
                  <a:solidFill>
                    <a:schemeClr val="tx1">
                      <a:lumMod val="75000"/>
                      <a:lumOff val="25000"/>
                    </a:schemeClr>
                  </a:solidFill>
                  <a:effectLst/>
                  <a:latin typeface="Arial"/>
                  <a:ea typeface="+mn-ea"/>
                  <a:cs typeface="Arial"/>
                </a:rPr>
                <a:t>Investor relations</a:t>
              </a:r>
              <a:endParaRPr lang="en-IN" sz="1000" kern="1200" dirty="0" smtClean="0">
                <a:solidFill>
                  <a:schemeClr val="tx1">
                    <a:lumMod val="75000"/>
                    <a:lumOff val="25000"/>
                  </a:schemeClr>
                </a:solidFill>
                <a:effectLst/>
                <a:latin typeface="Arial"/>
                <a:ea typeface="+mn-ea"/>
                <a:cs typeface="Arial"/>
              </a:endParaRPr>
            </a:p>
            <a:p>
              <a:pPr>
                <a:lnSpc>
                  <a:spcPct val="130000"/>
                </a:lnSpc>
              </a:pPr>
              <a:r>
                <a:rPr lang="en-US" sz="1000" kern="1200" cap="none" dirty="0" err="1" smtClean="0">
                  <a:solidFill>
                    <a:schemeClr val="tx1">
                      <a:lumMod val="75000"/>
                      <a:lumOff val="25000"/>
                    </a:schemeClr>
                  </a:solidFill>
                  <a:effectLst/>
                  <a:latin typeface="Arial"/>
                  <a:ea typeface="+mn-ea"/>
                  <a:cs typeface="Arial"/>
                </a:rPr>
                <a:t>Kedar</a:t>
              </a:r>
              <a:r>
                <a:rPr lang="en-US" sz="1000" kern="1200" cap="none" dirty="0" smtClean="0">
                  <a:solidFill>
                    <a:schemeClr val="tx1">
                      <a:lumMod val="75000"/>
                      <a:lumOff val="25000"/>
                    </a:schemeClr>
                  </a:solidFill>
                  <a:effectLst/>
                  <a:latin typeface="Arial"/>
                  <a:ea typeface="+mn-ea"/>
                  <a:cs typeface="Arial"/>
                </a:rPr>
                <a:t> </a:t>
              </a:r>
              <a:r>
                <a:rPr lang="en-US" sz="1000" kern="1200" cap="none" dirty="0" err="1" smtClean="0">
                  <a:solidFill>
                    <a:schemeClr val="tx1">
                      <a:lumMod val="75000"/>
                      <a:lumOff val="25000"/>
                    </a:schemeClr>
                  </a:solidFill>
                  <a:effectLst/>
                  <a:latin typeface="Arial"/>
                  <a:ea typeface="+mn-ea"/>
                  <a:cs typeface="Arial"/>
                </a:rPr>
                <a:t>Upadhye</a:t>
              </a:r>
              <a:r>
                <a:rPr lang="en-US" sz="1000" kern="1200" dirty="0" smtClean="0">
                  <a:solidFill>
                    <a:schemeClr val="tx1">
                      <a:lumMod val="75000"/>
                      <a:lumOff val="25000"/>
                    </a:schemeClr>
                  </a:solidFill>
                  <a:effectLst/>
                  <a:latin typeface="Arial"/>
                  <a:ea typeface="+mn-ea"/>
                  <a:cs typeface="Arial"/>
                </a:rPr>
                <a:t> </a:t>
              </a:r>
              <a:r>
                <a:rPr lang="en-US" sz="1000" u="sng" kern="1200" dirty="0" smtClean="0">
                  <a:solidFill>
                    <a:schemeClr val="tx1"/>
                  </a:solidFill>
                  <a:effectLst/>
                  <a:latin typeface="Arial"/>
                  <a:ea typeface="+mn-ea"/>
                  <a:cs typeface="Arial"/>
                  <a:hlinkClick r:id="rId4"/>
                </a:rPr>
                <a:t>kedaru@drreddys.Com</a:t>
              </a:r>
              <a:r>
                <a:rPr lang="en-US" sz="1000" kern="1200" dirty="0" smtClean="0">
                  <a:solidFill>
                    <a:schemeClr val="tx1"/>
                  </a:solidFill>
                  <a:effectLst/>
                  <a:latin typeface="Arial"/>
                  <a:ea typeface="+mn-ea"/>
                  <a:cs typeface="Arial"/>
                </a:rPr>
                <a:t> </a:t>
              </a:r>
              <a:br>
                <a:rPr lang="en-US" sz="1000" kern="1200" dirty="0" smtClean="0">
                  <a:solidFill>
                    <a:schemeClr val="tx1"/>
                  </a:solidFill>
                  <a:effectLst/>
                  <a:latin typeface="Arial"/>
                  <a:ea typeface="+mn-ea"/>
                  <a:cs typeface="Arial"/>
                </a:rPr>
              </a:br>
              <a:r>
                <a:rPr lang="en-US" sz="1000" kern="1200" dirty="0" smtClean="0">
                  <a:solidFill>
                    <a:schemeClr val="tx1"/>
                  </a:solidFill>
                  <a:effectLst/>
                  <a:latin typeface="Arial"/>
                  <a:ea typeface="+mn-ea"/>
                  <a:cs typeface="Arial"/>
                </a:rPr>
                <a:t>(</a:t>
              </a:r>
              <a:r>
                <a:rPr lang="en-US" sz="1000" kern="1200" dirty="0" err="1" smtClean="0">
                  <a:solidFill>
                    <a:schemeClr val="tx1"/>
                  </a:solidFill>
                  <a:effectLst/>
                  <a:latin typeface="Arial"/>
                  <a:ea typeface="+mn-ea"/>
                  <a:cs typeface="Arial"/>
                </a:rPr>
                <a:t>Ph</a:t>
              </a:r>
              <a:r>
                <a:rPr lang="en-US" sz="1000" kern="1200" dirty="0" smtClean="0">
                  <a:solidFill>
                    <a:schemeClr val="tx1"/>
                  </a:solidFill>
                  <a:effectLst/>
                  <a:latin typeface="Arial"/>
                  <a:ea typeface="+mn-ea"/>
                  <a:cs typeface="Arial"/>
                </a:rPr>
                <a:t>: +91-40-66834297)</a:t>
              </a:r>
              <a:endParaRPr lang="en-IN" sz="1000" kern="1200" dirty="0" smtClean="0">
                <a:solidFill>
                  <a:schemeClr val="tx1"/>
                </a:solidFill>
                <a:effectLst/>
                <a:latin typeface="Arial"/>
                <a:ea typeface="+mn-ea"/>
                <a:cs typeface="Arial"/>
              </a:endParaRPr>
            </a:p>
          </p:txBody>
        </p:sp>
        <p:sp>
          <p:nvSpPr>
            <p:cNvPr id="25" name="TextBox 24"/>
            <p:cNvSpPr txBox="1"/>
            <p:nvPr userDrawn="1"/>
          </p:nvSpPr>
          <p:spPr>
            <a:xfrm>
              <a:off x="2584689" y="2293507"/>
              <a:ext cx="1990203" cy="884858"/>
            </a:xfrm>
            <a:prstGeom prst="rect">
              <a:avLst/>
            </a:prstGeom>
            <a:noFill/>
          </p:spPr>
          <p:txBody>
            <a:bodyPr wrap="square" rtlCol="0">
              <a:spAutoFit/>
            </a:bodyPr>
            <a:lstStyle/>
            <a:p>
              <a:pPr>
                <a:lnSpc>
                  <a:spcPct val="130000"/>
                </a:lnSpc>
              </a:pPr>
              <a:r>
                <a:rPr lang="en-US" sz="1000" b="1" kern="1200" cap="none" dirty="0" smtClean="0">
                  <a:solidFill>
                    <a:srgbClr val="404040"/>
                  </a:solidFill>
                  <a:effectLst/>
                  <a:latin typeface="Arial"/>
                  <a:ea typeface="+mn-ea"/>
                  <a:cs typeface="Arial"/>
                </a:rPr>
                <a:t>Media relations</a:t>
              </a:r>
              <a:endParaRPr lang="en-IN" sz="1000" kern="1200" dirty="0" smtClean="0">
                <a:solidFill>
                  <a:srgbClr val="404040"/>
                </a:solidFill>
                <a:effectLst/>
                <a:latin typeface="Arial"/>
                <a:ea typeface="+mn-ea"/>
                <a:cs typeface="Arial"/>
              </a:endParaRPr>
            </a:p>
            <a:p>
              <a:pPr>
                <a:lnSpc>
                  <a:spcPct val="130000"/>
                </a:lnSpc>
              </a:pPr>
              <a:r>
                <a:rPr lang="en-US" sz="1000" kern="1200" cap="none" dirty="0" smtClean="0">
                  <a:solidFill>
                    <a:srgbClr val="404040"/>
                  </a:solidFill>
                  <a:effectLst/>
                  <a:latin typeface="Arial"/>
                  <a:ea typeface="+mn-ea"/>
                  <a:cs typeface="Arial"/>
                </a:rPr>
                <a:t>Calvin Printer</a:t>
              </a:r>
              <a:r>
                <a:rPr lang="en-US" sz="1000" kern="1200" dirty="0" smtClean="0">
                  <a:solidFill>
                    <a:srgbClr val="404040"/>
                  </a:solidFill>
                  <a:effectLst/>
                  <a:latin typeface="Arial"/>
                  <a:ea typeface="+mn-ea"/>
                  <a:cs typeface="Arial"/>
                </a:rPr>
                <a:t> </a:t>
              </a:r>
              <a:r>
                <a:rPr lang="en-US" sz="1000" u="sng" kern="1200" dirty="0" smtClean="0">
                  <a:solidFill>
                    <a:schemeClr val="tx1"/>
                  </a:solidFill>
                  <a:effectLst/>
                  <a:latin typeface="Arial"/>
                  <a:ea typeface="+mn-ea"/>
                  <a:cs typeface="Arial"/>
                  <a:hlinkClick r:id="rId5"/>
                </a:rPr>
                <a:t>calvinprinter@drreddys.Com</a:t>
              </a:r>
              <a:r>
                <a:rPr lang="en-US" sz="1000" kern="1200" dirty="0" smtClean="0">
                  <a:solidFill>
                    <a:schemeClr val="tx1"/>
                  </a:solidFill>
                  <a:effectLst/>
                  <a:latin typeface="Arial"/>
                  <a:ea typeface="+mn-ea"/>
                  <a:cs typeface="Arial"/>
                </a:rPr>
                <a:t/>
              </a:r>
              <a:br>
                <a:rPr lang="en-US" sz="1000" kern="1200" dirty="0" smtClean="0">
                  <a:solidFill>
                    <a:schemeClr val="tx1"/>
                  </a:solidFill>
                  <a:effectLst/>
                  <a:latin typeface="Arial"/>
                  <a:ea typeface="+mn-ea"/>
                  <a:cs typeface="Arial"/>
                </a:rPr>
              </a:br>
              <a:r>
                <a:rPr lang="en-US" sz="1000" kern="1200" dirty="0" smtClean="0">
                  <a:solidFill>
                    <a:schemeClr val="tx1"/>
                  </a:solidFill>
                  <a:effectLst/>
                  <a:latin typeface="Arial"/>
                  <a:ea typeface="+mn-ea"/>
                  <a:cs typeface="Arial"/>
                </a:rPr>
                <a:t>(</a:t>
              </a:r>
              <a:r>
                <a:rPr lang="en-US" sz="1000" kern="1200" dirty="0" err="1" smtClean="0">
                  <a:solidFill>
                    <a:schemeClr val="tx1"/>
                  </a:solidFill>
                  <a:effectLst/>
                  <a:latin typeface="Arial"/>
                  <a:ea typeface="+mn-ea"/>
                  <a:cs typeface="Arial"/>
                </a:rPr>
                <a:t>Ph</a:t>
              </a:r>
              <a:r>
                <a:rPr lang="en-US" sz="1000" kern="1200" dirty="0" smtClean="0">
                  <a:solidFill>
                    <a:schemeClr val="tx1"/>
                  </a:solidFill>
                  <a:effectLst/>
                  <a:latin typeface="Arial"/>
                  <a:ea typeface="+mn-ea"/>
                  <a:cs typeface="Arial"/>
                </a:rPr>
                <a:t>: +91-40- 49002121)</a:t>
              </a:r>
              <a:endParaRPr lang="en-IN" sz="1000" kern="1200" dirty="0" smtClean="0">
                <a:solidFill>
                  <a:schemeClr val="tx1"/>
                </a:solidFill>
                <a:effectLst/>
                <a:latin typeface="Arial"/>
                <a:ea typeface="+mn-ea"/>
                <a:cs typeface="Arial"/>
              </a:endParaRPr>
            </a:p>
          </p:txBody>
        </p:sp>
        <p:cxnSp>
          <p:nvCxnSpPr>
            <p:cNvPr id="26" name="Straight Connector 25"/>
            <p:cNvCxnSpPr/>
            <p:nvPr userDrawn="1"/>
          </p:nvCxnSpPr>
          <p:spPr>
            <a:xfrm>
              <a:off x="2300375" y="2359846"/>
              <a:ext cx="9477" cy="919296"/>
            </a:xfrm>
            <a:prstGeom prst="line">
              <a:avLst/>
            </a:prstGeom>
            <a:ln w="317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329130" y="3365203"/>
              <a:ext cx="4144089" cy="0"/>
            </a:xfrm>
            <a:prstGeom prst="line">
              <a:avLst/>
            </a:prstGeom>
            <a:ln w="317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flipV="1">
              <a:off x="329131" y="2228690"/>
              <a:ext cx="4106179" cy="26914"/>
            </a:xfrm>
            <a:prstGeom prst="line">
              <a:avLst/>
            </a:prstGeom>
            <a:ln w="317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userDrawn="1"/>
          </p:nvSpPr>
          <p:spPr>
            <a:xfrm>
              <a:off x="329894" y="1924656"/>
              <a:ext cx="3934827" cy="284693"/>
            </a:xfrm>
            <a:prstGeom prst="rect">
              <a:avLst/>
            </a:prstGeom>
            <a:noFill/>
          </p:spPr>
          <p:txBody>
            <a:bodyPr wrap="square" rtlCol="0">
              <a:spAutoFit/>
            </a:bodyPr>
            <a:lstStyle/>
            <a:p>
              <a:pPr algn="ctr">
                <a:lnSpc>
                  <a:spcPct val="130000"/>
                </a:lnSpc>
              </a:pPr>
              <a:r>
                <a:rPr lang="en-US" sz="1000" b="1" kern="1200" cap="none" dirty="0" smtClean="0">
                  <a:solidFill>
                    <a:srgbClr val="404040"/>
                  </a:solidFill>
                  <a:effectLst/>
                  <a:latin typeface="Arial"/>
                  <a:ea typeface="+mn-ea"/>
                  <a:cs typeface="Arial"/>
                </a:rPr>
                <a:t>Contacts</a:t>
              </a:r>
              <a:endParaRPr lang="en-IN" sz="1000" kern="1200" dirty="0" smtClean="0">
                <a:solidFill>
                  <a:schemeClr val="tx1"/>
                </a:solidFill>
                <a:effectLst/>
                <a:latin typeface="Arial"/>
                <a:ea typeface="+mn-ea"/>
                <a:cs typeface="Arial"/>
              </a:endParaRPr>
            </a:p>
          </p:txBody>
        </p:sp>
      </p:grpSp>
    </p:spTree>
    <p:extLst>
      <p:ext uri="{BB962C8B-B14F-4D97-AF65-F5344CB8AC3E}">
        <p14:creationId xmlns:p14="http://schemas.microsoft.com/office/powerpoint/2010/main" xmlns="" val="6588341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365127"/>
            <a:ext cx="9157941" cy="681795"/>
          </a:xfrm>
          <a:prstGeom prst="rect">
            <a:avLst/>
          </a:prstGeo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396875" y="1428059"/>
            <a:ext cx="9157941" cy="4879975"/>
          </a:xfrm>
          <a:prstGeom prst="rect">
            <a:avLst/>
          </a:prstGeom>
        </p:spPr>
        <p:txBody>
          <a:bodyPr/>
          <a:lstStyle>
            <a:lvl1pPr>
              <a:defRPr sz="1800">
                <a:solidFill>
                  <a:schemeClr val="tx1">
                    <a:lumMod val="75000"/>
                    <a:lumOff val="25000"/>
                  </a:schemeClr>
                </a:solidFill>
                <a:latin typeface="Arial" panose="020B0604020202020204" pitchFamily="34" charset="0"/>
                <a:cs typeface="Arial" panose="020B0604020202020204" pitchFamily="34" charset="0"/>
              </a:defRPr>
            </a:lvl1pPr>
            <a:lvl2pPr>
              <a:defRPr sz="1600">
                <a:solidFill>
                  <a:schemeClr val="tx1">
                    <a:lumMod val="75000"/>
                    <a:lumOff val="2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400">
                <a:solidFill>
                  <a:schemeClr val="tx1">
                    <a:lumMod val="75000"/>
                    <a:lumOff val="25000"/>
                  </a:schemeClr>
                </a:solidFill>
                <a:latin typeface="Arial" panose="020B0604020202020204" pitchFamily="34" charset="0"/>
                <a:cs typeface="Arial" panose="020B0604020202020204" pitchFamily="34" charset="0"/>
              </a:defRPr>
            </a:lvl3pPr>
            <a:lvl4pPr>
              <a:defRPr sz="1200">
                <a:solidFill>
                  <a:schemeClr val="tx1">
                    <a:lumMod val="75000"/>
                    <a:lumOff val="2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641291"/>
            <a:ext cx="9936000" cy="228921"/>
          </a:xfrm>
          <a:prstGeom prst="rect">
            <a:avLst/>
          </a:prstGeom>
          <a:solidFill>
            <a:srgbClr val="522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p:nvPr userDrawn="1"/>
        </p:nvSpPr>
        <p:spPr>
          <a:xfrm>
            <a:off x="9554816" y="6641800"/>
            <a:ext cx="327443" cy="195814"/>
          </a:xfrm>
          <a:prstGeom prst="rect">
            <a:avLst/>
          </a:prstGeom>
          <a:noFill/>
        </p:spPr>
        <p:txBody>
          <a:bodyPr wrap="square" lIns="36000" tIns="36000" rIns="36000" bIns="36000" rtlCol="0">
            <a:spAutoFit/>
          </a:bodyPr>
          <a:lstStyle/>
          <a:p>
            <a:pPr algn="r"/>
            <a:fld id="{D114361A-9650-4567-A504-D3079934A09B}" type="slidenum">
              <a:rPr lang="en-IN" sz="800" smtClean="0">
                <a:solidFill>
                  <a:schemeClr val="bg1"/>
                </a:solidFill>
              </a:rPr>
              <a:pPr algn="r"/>
              <a:t>‹#›</a:t>
            </a:fld>
            <a:endParaRPr lang="en-IN" sz="800" dirty="0" smtClean="0">
              <a:solidFill>
                <a:schemeClr val="bg1"/>
              </a:solidFill>
            </a:endParaRPr>
          </a:p>
        </p:txBody>
      </p:sp>
      <p:cxnSp>
        <p:nvCxnSpPr>
          <p:cNvPr id="12" name="Straight Connector 11"/>
          <p:cNvCxnSpPr/>
          <p:nvPr userDrawn="1"/>
        </p:nvCxnSpPr>
        <p:spPr>
          <a:xfrm>
            <a:off x="396875" y="1129376"/>
            <a:ext cx="9157942" cy="0"/>
          </a:xfrm>
          <a:prstGeom prst="line">
            <a:avLst/>
          </a:prstGeom>
          <a:ln w="12700">
            <a:solidFill>
              <a:srgbClr val="5225B5"/>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Box 20"/>
          <p:cNvSpPr txBox="1">
            <a:spLocks noChangeArrowheads="1"/>
          </p:cNvSpPr>
          <p:nvPr userDrawn="1"/>
        </p:nvSpPr>
        <p:spPr bwMode="auto">
          <a:xfrm>
            <a:off x="6567050" y="6660341"/>
            <a:ext cx="3147804" cy="182101"/>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en-US" sz="700" baseline="0" dirty="0" smtClean="0">
                <a:solidFill>
                  <a:schemeClr val="bg1"/>
                </a:solidFill>
              </a:rPr>
              <a:t>Dr. Reddy’s Laboratories Ltd. </a:t>
            </a:r>
          </a:p>
        </p:txBody>
      </p:sp>
    </p:spTree>
    <p:extLst>
      <p:ext uri="{BB962C8B-B14F-4D97-AF65-F5344CB8AC3E}">
        <p14:creationId xmlns:p14="http://schemas.microsoft.com/office/powerpoint/2010/main" xmlns="" val="515168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userDrawn="1"/>
        </p:nvCxnSpPr>
        <p:spPr>
          <a:xfrm>
            <a:off x="396875" y="1129376"/>
            <a:ext cx="9157942" cy="0"/>
          </a:xfrm>
          <a:prstGeom prst="line">
            <a:avLst/>
          </a:prstGeom>
          <a:ln w="12700">
            <a:solidFill>
              <a:srgbClr val="5225B5"/>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2"/>
            <p:custDataLst>
              <p:tags r:id="rId1"/>
            </p:custDataLst>
          </p:nvPr>
        </p:nvSpPr>
        <p:spPr>
          <a:xfrm>
            <a:off x="396876" y="1388990"/>
            <a:ext cx="4426916" cy="4826278"/>
          </a:xfrm>
          <a:prstGeom prst="rect">
            <a:avLst/>
          </a:prstGeom>
        </p:spPr>
        <p:txBody>
          <a:bodyPr wrap="square" lIns="0" tIns="0" rIns="0" bIns="0"/>
          <a:lstStyle>
            <a:lvl1pPr>
              <a:lnSpc>
                <a:spcPct val="100000"/>
              </a:lnSpc>
              <a:spcBef>
                <a:spcPts val="400"/>
              </a:spcBef>
              <a:spcAft>
                <a:spcPts val="0"/>
              </a:spcAft>
              <a:defRPr sz="1600">
                <a:solidFill>
                  <a:schemeClr val="tx1">
                    <a:lumMod val="75000"/>
                    <a:lumOff val="25000"/>
                  </a:schemeClr>
                </a:solidFill>
                <a:latin typeface="Arial" panose="020B0604020202020204" pitchFamily="34" charset="0"/>
                <a:cs typeface="Arial" panose="020B0604020202020204" pitchFamily="34" charset="0"/>
              </a:defRPr>
            </a:lvl1pPr>
            <a:lvl2pPr marL="180000" indent="-180000">
              <a:lnSpc>
                <a:spcPct val="100000"/>
              </a:lnSpc>
              <a:spcBef>
                <a:spcPts val="400"/>
              </a:spcBef>
              <a:spcAft>
                <a:spcPts val="0"/>
              </a:spcAft>
              <a:defRPr sz="2000">
                <a:solidFill>
                  <a:schemeClr val="tx1">
                    <a:lumMod val="75000"/>
                    <a:lumOff val="25000"/>
                  </a:schemeClr>
                </a:solidFill>
                <a:latin typeface="Arial" panose="020B0604020202020204" pitchFamily="34" charset="0"/>
                <a:cs typeface="Arial" panose="020B0604020202020204" pitchFamily="34" charset="0"/>
              </a:defRPr>
            </a:lvl2pPr>
            <a:lvl3pPr marL="360000" indent="-180000">
              <a:lnSpc>
                <a:spcPct val="100000"/>
              </a:lnSpc>
              <a:spcBef>
                <a:spcPts val="40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3pPr>
            <a:lvl4pPr marL="540000" indent="-180000">
              <a:lnSpc>
                <a:spcPct val="100000"/>
              </a:lnSpc>
              <a:spcBef>
                <a:spcPts val="40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4pPr>
            <a:lvl5pPr marL="720000">
              <a:lnSpc>
                <a:spcPct val="100000"/>
              </a:lnSpc>
              <a:spcBef>
                <a:spcPts val="40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5pPr>
            <a:lvl6pPr marL="900000" indent="-180000">
              <a:lnSpc>
                <a:spcPct val="100000"/>
              </a:lnSpc>
              <a:spcBef>
                <a:spcPts val="400"/>
              </a:spcBef>
              <a:spcAft>
                <a:spcPts val="0"/>
              </a:spcAft>
              <a:defRPr sz="1100" baseline="0">
                <a:solidFill>
                  <a:schemeClr val="tx1">
                    <a:lumMod val="75000"/>
                    <a:lumOff val="25000"/>
                  </a:schemeClr>
                </a:solidFill>
                <a:latin typeface="Arial" panose="020B0604020202020204" pitchFamily="34" charset="0"/>
                <a:cs typeface="Arial" panose="020B0604020202020204" pitchFamily="34" charset="0"/>
              </a:defRPr>
            </a:lvl6pPr>
            <a:lvl7pPr marL="1080000" indent="-180000">
              <a:lnSpc>
                <a:spcPct val="100000"/>
              </a:lnSpc>
              <a:spcBef>
                <a:spcPts val="40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7pPr>
            <a:lvl8pPr marL="1260000" indent="-180000">
              <a:lnSpc>
                <a:spcPct val="100000"/>
              </a:lnSpc>
              <a:spcBef>
                <a:spcPts val="40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8pPr>
            <a:lvl9pPr marL="1440000" indent="-180000">
              <a:lnSpc>
                <a:spcPct val="100000"/>
              </a:lnSpc>
              <a:spcBef>
                <a:spcPts val="400"/>
              </a:spcBef>
              <a:spcAft>
                <a:spcPts val="0"/>
              </a:spcAft>
              <a:defRPr sz="1100">
                <a:solidFill>
                  <a:schemeClr val="tx1">
                    <a:lumMod val="75000"/>
                    <a:lumOff val="25000"/>
                  </a:schemeClr>
                </a:solidFill>
                <a:latin typeface="Arial" panose="020B0604020202020204" pitchFamily="34" charset="0"/>
                <a:cs typeface="Arial" panose="020B0604020202020204" pitchFamily="34" charset="0"/>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0" name="Text Placeholder 7"/>
          <p:cNvSpPr>
            <a:spLocks noGrp="1"/>
          </p:cNvSpPr>
          <p:nvPr>
            <p:ph type="body" sz="quarter" idx="16"/>
            <p:custDataLst>
              <p:tags r:id="rId2"/>
            </p:custDataLst>
          </p:nvPr>
        </p:nvSpPr>
        <p:spPr>
          <a:xfrm>
            <a:off x="5062330" y="1387405"/>
            <a:ext cx="4492486" cy="4827864"/>
          </a:xfrm>
          <a:prstGeom prst="rect">
            <a:avLst/>
          </a:prstGeom>
        </p:spPr>
        <p:txBody>
          <a:bodyPr wrap="square" lIns="0" tIns="0" rIns="0" bIns="0"/>
          <a:lstStyle>
            <a:lvl1pPr>
              <a:lnSpc>
                <a:spcPct val="100000"/>
              </a:lnSpc>
              <a:spcBef>
                <a:spcPts val="400"/>
              </a:spcBef>
              <a:spcAft>
                <a:spcPts val="0"/>
              </a:spcAft>
              <a:defRPr sz="1600">
                <a:solidFill>
                  <a:schemeClr val="tx1">
                    <a:lumMod val="75000"/>
                    <a:lumOff val="25000"/>
                  </a:schemeClr>
                </a:solidFill>
                <a:latin typeface="Arial" panose="020B0604020202020204" pitchFamily="34" charset="0"/>
                <a:cs typeface="Arial" panose="020B0604020202020204" pitchFamily="34" charset="0"/>
              </a:defRPr>
            </a:lvl1pPr>
            <a:lvl2pPr marL="180000" indent="-180000">
              <a:lnSpc>
                <a:spcPct val="100000"/>
              </a:lnSpc>
              <a:spcBef>
                <a:spcPts val="400"/>
              </a:spcBef>
              <a:spcAft>
                <a:spcPts val="0"/>
              </a:spcAft>
              <a:defRPr sz="1800">
                <a:solidFill>
                  <a:schemeClr val="tx1">
                    <a:lumMod val="75000"/>
                    <a:lumOff val="25000"/>
                  </a:schemeClr>
                </a:solidFill>
                <a:latin typeface="Arial" panose="020B0604020202020204" pitchFamily="34" charset="0"/>
                <a:cs typeface="Arial" panose="020B0604020202020204" pitchFamily="34" charset="0"/>
              </a:defRPr>
            </a:lvl2pPr>
            <a:lvl3pPr marL="360000" indent="-180000">
              <a:lnSpc>
                <a:spcPct val="100000"/>
              </a:lnSpc>
              <a:spcBef>
                <a:spcPts val="400"/>
              </a:spcBef>
              <a:spcAft>
                <a:spcPts val="0"/>
              </a:spcAft>
              <a:defRPr sz="1050">
                <a:solidFill>
                  <a:schemeClr val="tx1">
                    <a:lumMod val="75000"/>
                    <a:lumOff val="25000"/>
                  </a:schemeClr>
                </a:solidFill>
                <a:latin typeface="Arial" panose="020B0604020202020204" pitchFamily="34" charset="0"/>
                <a:cs typeface="Arial" panose="020B0604020202020204" pitchFamily="34" charset="0"/>
              </a:defRPr>
            </a:lvl3pPr>
            <a:lvl4pPr marL="540000" indent="-180000">
              <a:lnSpc>
                <a:spcPct val="100000"/>
              </a:lnSpc>
              <a:spcBef>
                <a:spcPts val="400"/>
              </a:spcBef>
              <a:spcAft>
                <a:spcPts val="0"/>
              </a:spcAft>
              <a:defRPr sz="1050">
                <a:solidFill>
                  <a:schemeClr val="tx1">
                    <a:lumMod val="75000"/>
                    <a:lumOff val="25000"/>
                  </a:schemeClr>
                </a:solidFill>
                <a:latin typeface="Arial" panose="020B0604020202020204" pitchFamily="34" charset="0"/>
                <a:cs typeface="Arial" panose="020B0604020202020204" pitchFamily="34" charset="0"/>
              </a:defRPr>
            </a:lvl4pPr>
            <a:lvl5pPr marL="720000">
              <a:lnSpc>
                <a:spcPct val="100000"/>
              </a:lnSpc>
              <a:spcBef>
                <a:spcPts val="400"/>
              </a:spcBef>
              <a:spcAft>
                <a:spcPts val="0"/>
              </a:spcAft>
              <a:defRPr sz="1050">
                <a:solidFill>
                  <a:schemeClr val="tx1">
                    <a:lumMod val="75000"/>
                    <a:lumOff val="25000"/>
                  </a:schemeClr>
                </a:solidFill>
                <a:latin typeface="Arial" panose="020B0604020202020204" pitchFamily="34" charset="0"/>
                <a:cs typeface="Arial" panose="020B0604020202020204" pitchFamily="34" charset="0"/>
              </a:defRPr>
            </a:lvl5pPr>
            <a:lvl6pPr marL="900000" indent="-180000">
              <a:lnSpc>
                <a:spcPct val="100000"/>
              </a:lnSpc>
              <a:spcBef>
                <a:spcPts val="400"/>
              </a:spcBef>
              <a:spcAft>
                <a:spcPts val="0"/>
              </a:spcAft>
              <a:defRPr sz="1050" baseline="0">
                <a:solidFill>
                  <a:schemeClr val="tx1">
                    <a:lumMod val="75000"/>
                    <a:lumOff val="25000"/>
                  </a:schemeClr>
                </a:solidFill>
                <a:latin typeface="Arial" panose="020B0604020202020204" pitchFamily="34" charset="0"/>
                <a:cs typeface="Arial" panose="020B0604020202020204" pitchFamily="34" charset="0"/>
              </a:defRPr>
            </a:lvl6pPr>
            <a:lvl7pPr marL="1080000" indent="-180000">
              <a:lnSpc>
                <a:spcPct val="100000"/>
              </a:lnSpc>
              <a:spcBef>
                <a:spcPts val="400"/>
              </a:spcBef>
              <a:spcAft>
                <a:spcPts val="0"/>
              </a:spcAft>
              <a:defRPr sz="1050">
                <a:solidFill>
                  <a:schemeClr val="tx1">
                    <a:lumMod val="75000"/>
                    <a:lumOff val="25000"/>
                  </a:schemeClr>
                </a:solidFill>
                <a:latin typeface="Arial" panose="020B0604020202020204" pitchFamily="34" charset="0"/>
                <a:cs typeface="Arial" panose="020B0604020202020204" pitchFamily="34" charset="0"/>
              </a:defRPr>
            </a:lvl7pPr>
            <a:lvl8pPr marL="1260000" indent="-180000">
              <a:lnSpc>
                <a:spcPct val="100000"/>
              </a:lnSpc>
              <a:spcBef>
                <a:spcPts val="400"/>
              </a:spcBef>
              <a:spcAft>
                <a:spcPts val="0"/>
              </a:spcAft>
              <a:defRPr sz="1050">
                <a:solidFill>
                  <a:schemeClr val="tx1">
                    <a:lumMod val="75000"/>
                    <a:lumOff val="25000"/>
                  </a:schemeClr>
                </a:solidFill>
                <a:latin typeface="Arial" panose="020B0604020202020204" pitchFamily="34" charset="0"/>
                <a:cs typeface="Arial" panose="020B0604020202020204" pitchFamily="34" charset="0"/>
              </a:defRPr>
            </a:lvl8pPr>
            <a:lvl9pPr marL="1440000" indent="-180000">
              <a:lnSpc>
                <a:spcPct val="100000"/>
              </a:lnSpc>
              <a:spcBef>
                <a:spcPts val="400"/>
              </a:spcBef>
              <a:spcAft>
                <a:spcPts val="0"/>
              </a:spcAft>
              <a:defRPr sz="1050">
                <a:solidFill>
                  <a:schemeClr val="tx1">
                    <a:lumMod val="75000"/>
                    <a:lumOff val="25000"/>
                  </a:schemeClr>
                </a:solidFill>
                <a:latin typeface="Arial" panose="020B0604020202020204" pitchFamily="34" charset="0"/>
                <a:cs typeface="Arial" panose="020B0604020202020204" pitchFamily="34" charset="0"/>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23" name="Title 1"/>
          <p:cNvSpPr>
            <a:spLocks noGrp="1"/>
          </p:cNvSpPr>
          <p:nvPr>
            <p:ph type="title"/>
          </p:nvPr>
        </p:nvSpPr>
        <p:spPr>
          <a:xfrm>
            <a:off x="396875" y="365127"/>
            <a:ext cx="9157941" cy="681795"/>
          </a:xfrm>
          <a:prstGeom prst="rect">
            <a:avLst/>
          </a:prstGeom>
        </p:spPr>
        <p:txBody>
          <a:bodyPr/>
          <a:lstStyle>
            <a:lvl1pPr>
              <a:defRPr b="1"/>
            </a:lvl1pPr>
          </a:lstStyle>
          <a:p>
            <a:r>
              <a:rPr lang="en-US" dirty="0" smtClean="0"/>
              <a:t>Click to edit Master title style</a:t>
            </a:r>
            <a:endParaRPr lang="en-US" dirty="0"/>
          </a:p>
        </p:txBody>
      </p:sp>
      <p:sp>
        <p:nvSpPr>
          <p:cNvPr id="25" name="Rectangle 24"/>
          <p:cNvSpPr/>
          <p:nvPr userDrawn="1"/>
        </p:nvSpPr>
        <p:spPr>
          <a:xfrm>
            <a:off x="0" y="6641291"/>
            <a:ext cx="9936000" cy="228921"/>
          </a:xfrm>
          <a:prstGeom prst="rect">
            <a:avLst/>
          </a:prstGeom>
          <a:solidFill>
            <a:srgbClr val="522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TextBox 25"/>
          <p:cNvSpPr txBox="1"/>
          <p:nvPr userDrawn="1"/>
        </p:nvSpPr>
        <p:spPr>
          <a:xfrm>
            <a:off x="9554816" y="6641800"/>
            <a:ext cx="327443" cy="195814"/>
          </a:xfrm>
          <a:prstGeom prst="rect">
            <a:avLst/>
          </a:prstGeom>
          <a:noFill/>
        </p:spPr>
        <p:txBody>
          <a:bodyPr wrap="square" lIns="36000" tIns="36000" rIns="36000" bIns="36000" rtlCol="0">
            <a:spAutoFit/>
          </a:bodyPr>
          <a:lstStyle/>
          <a:p>
            <a:pPr algn="r"/>
            <a:fld id="{D114361A-9650-4567-A504-D3079934A09B}" type="slidenum">
              <a:rPr lang="en-IN" sz="800" smtClean="0">
                <a:solidFill>
                  <a:schemeClr val="bg1"/>
                </a:solidFill>
              </a:rPr>
              <a:pPr algn="r"/>
              <a:t>‹#›</a:t>
            </a:fld>
            <a:endParaRPr lang="en-IN" sz="800" dirty="0" smtClean="0">
              <a:solidFill>
                <a:schemeClr val="bg1"/>
              </a:solidFill>
            </a:endParaRPr>
          </a:p>
        </p:txBody>
      </p:sp>
      <p:sp>
        <p:nvSpPr>
          <p:cNvPr id="11" name="Text Box 20"/>
          <p:cNvSpPr txBox="1">
            <a:spLocks noChangeArrowheads="1"/>
          </p:cNvSpPr>
          <p:nvPr userDrawn="1"/>
        </p:nvSpPr>
        <p:spPr bwMode="auto">
          <a:xfrm>
            <a:off x="6567050" y="6660341"/>
            <a:ext cx="3147804" cy="182101"/>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en-US" sz="700" baseline="0" dirty="0" smtClean="0">
                <a:solidFill>
                  <a:schemeClr val="bg1"/>
                </a:solidFill>
              </a:rPr>
              <a:t>Dr. Reddy’s Laboratories Ltd. </a:t>
            </a:r>
          </a:p>
        </p:txBody>
      </p:sp>
    </p:spTree>
    <p:extLst>
      <p:ext uri="{BB962C8B-B14F-4D97-AF65-F5344CB8AC3E}">
        <p14:creationId xmlns:p14="http://schemas.microsoft.com/office/powerpoint/2010/main" xmlns="" val="29284834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p:cNvCxnSpPr/>
          <p:nvPr userDrawn="1"/>
        </p:nvCxnSpPr>
        <p:spPr>
          <a:xfrm>
            <a:off x="396875" y="1129376"/>
            <a:ext cx="9157942" cy="0"/>
          </a:xfrm>
          <a:prstGeom prst="line">
            <a:avLst/>
          </a:prstGeom>
          <a:ln w="12700">
            <a:solidFill>
              <a:srgbClr val="5225B5"/>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396875" y="365127"/>
            <a:ext cx="9157941" cy="681795"/>
          </a:xfrm>
          <a:prstGeom prst="rect">
            <a:avLst/>
          </a:prstGeom>
        </p:spPr>
        <p:txBody>
          <a:bodyPr/>
          <a:lstStyle>
            <a:lvl1pPr>
              <a:defRPr b="1"/>
            </a:lvl1pPr>
          </a:lstStyle>
          <a:p>
            <a:r>
              <a:rPr lang="en-US" dirty="0" smtClean="0"/>
              <a:t>Click to edit Master title style</a:t>
            </a:r>
            <a:endParaRPr lang="en-US" dirty="0"/>
          </a:p>
        </p:txBody>
      </p:sp>
      <p:sp>
        <p:nvSpPr>
          <p:cNvPr id="20" name="Rectangle 19"/>
          <p:cNvSpPr/>
          <p:nvPr userDrawn="1"/>
        </p:nvSpPr>
        <p:spPr>
          <a:xfrm>
            <a:off x="0" y="6641291"/>
            <a:ext cx="9936000" cy="228921"/>
          </a:xfrm>
          <a:prstGeom prst="rect">
            <a:avLst/>
          </a:prstGeom>
          <a:solidFill>
            <a:srgbClr val="522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p:cNvSpPr txBox="1"/>
          <p:nvPr userDrawn="1"/>
        </p:nvSpPr>
        <p:spPr>
          <a:xfrm>
            <a:off x="9554816" y="6641800"/>
            <a:ext cx="327443" cy="195814"/>
          </a:xfrm>
          <a:prstGeom prst="rect">
            <a:avLst/>
          </a:prstGeom>
          <a:noFill/>
        </p:spPr>
        <p:txBody>
          <a:bodyPr wrap="square" lIns="36000" tIns="36000" rIns="36000" bIns="36000" rtlCol="0">
            <a:spAutoFit/>
          </a:bodyPr>
          <a:lstStyle/>
          <a:p>
            <a:pPr algn="r"/>
            <a:fld id="{D114361A-9650-4567-A504-D3079934A09B}" type="slidenum">
              <a:rPr lang="en-IN" sz="800" smtClean="0">
                <a:solidFill>
                  <a:schemeClr val="bg1"/>
                </a:solidFill>
              </a:rPr>
              <a:pPr algn="r"/>
              <a:t>‹#›</a:t>
            </a:fld>
            <a:endParaRPr lang="en-IN" sz="800" dirty="0" smtClean="0">
              <a:solidFill>
                <a:schemeClr val="bg1"/>
              </a:solidFill>
            </a:endParaRPr>
          </a:p>
        </p:txBody>
      </p:sp>
      <p:sp>
        <p:nvSpPr>
          <p:cNvPr id="7" name="Text Box 20"/>
          <p:cNvSpPr txBox="1">
            <a:spLocks noChangeArrowheads="1"/>
          </p:cNvSpPr>
          <p:nvPr userDrawn="1"/>
        </p:nvSpPr>
        <p:spPr bwMode="auto">
          <a:xfrm>
            <a:off x="6567050" y="6660341"/>
            <a:ext cx="3147804" cy="182101"/>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en-US" sz="700" baseline="0" dirty="0" smtClean="0">
                <a:solidFill>
                  <a:schemeClr val="bg1"/>
                </a:solidFill>
              </a:rPr>
              <a:t>Dr. Reddy’s Laboratories Ltd. </a:t>
            </a:r>
          </a:p>
        </p:txBody>
      </p:sp>
    </p:spTree>
    <p:extLst>
      <p:ext uri="{BB962C8B-B14F-4D97-AF65-F5344CB8AC3E}">
        <p14:creationId xmlns:p14="http://schemas.microsoft.com/office/powerpoint/2010/main" xmlns="" val="1532289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936000" cy="6858000"/>
          </a:xfrm>
          <a:prstGeom prst="rect">
            <a:avLst/>
          </a:prstGeom>
          <a:solidFill>
            <a:srgbClr val="522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smtClean="0"/>
          </a:p>
        </p:txBody>
      </p:sp>
      <p:sp>
        <p:nvSpPr>
          <p:cNvPr id="4" name="Oval 3"/>
          <p:cNvSpPr/>
          <p:nvPr userDrawn="1"/>
        </p:nvSpPr>
        <p:spPr>
          <a:xfrm>
            <a:off x="2749456" y="1210456"/>
            <a:ext cx="4437089" cy="4437089"/>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IN" sz="1400" err="1" smtClean="0">
              <a:solidFill>
                <a:schemeClr val="tx2"/>
              </a:solidFill>
            </a:endParaRPr>
          </a:p>
        </p:txBody>
      </p:sp>
      <p:sp>
        <p:nvSpPr>
          <p:cNvPr id="5" name="Title Placeholder 1"/>
          <p:cNvSpPr>
            <a:spLocks noGrp="1"/>
          </p:cNvSpPr>
          <p:nvPr>
            <p:ph type="ctrTitle"/>
            <p:custDataLst>
              <p:tags r:id="rId1"/>
            </p:custDataLst>
          </p:nvPr>
        </p:nvSpPr>
        <p:spPr>
          <a:xfrm>
            <a:off x="2749456" y="2800623"/>
            <a:ext cx="4437089" cy="1256754"/>
          </a:xfrm>
        </p:spPr>
        <p:txBody>
          <a:bodyPr wrap="square">
            <a:spAutoFit/>
          </a:bodyPr>
          <a:lstStyle>
            <a:lvl1pPr algn="ctr">
              <a:lnSpc>
                <a:spcPts val="4888"/>
              </a:lnSpc>
              <a:defRPr sz="5200" b="1">
                <a:solidFill>
                  <a:srgbClr val="5225B5"/>
                </a:solidFill>
                <a:latin typeface="Arial" panose="020B0604020202020204" pitchFamily="34" charset="0"/>
                <a:cs typeface="Arial" panose="020B0604020202020204" pitchFamily="34" charset="0"/>
              </a:defRPr>
            </a:lvl1pPr>
          </a:lstStyle>
          <a:p>
            <a:r>
              <a:rPr lang="en-US" noProof="0" dirty="0" smtClean="0"/>
              <a:t>Click to edit Master title</a:t>
            </a:r>
            <a:endParaRPr lang="en-US" noProof="0" dirty="0"/>
          </a:p>
        </p:txBody>
      </p:sp>
    </p:spTree>
    <p:extLst>
      <p:ext uri="{BB962C8B-B14F-4D97-AF65-F5344CB8AC3E}">
        <p14:creationId xmlns:p14="http://schemas.microsoft.com/office/powerpoint/2010/main" xmlns="" val="7786752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a:spLocks noChangeAspect="1"/>
          </p:cNvSpPr>
          <p:nvPr userDrawn="1"/>
        </p:nvSpPr>
        <p:spPr>
          <a:xfrm>
            <a:off x="0" y="0"/>
            <a:ext cx="9936000" cy="6876000"/>
          </a:xfrm>
          <a:prstGeom prst="rect">
            <a:avLst/>
          </a:prstGeom>
          <a:solidFill>
            <a:srgbClr val="FF504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smtClean="0"/>
          </a:p>
        </p:txBody>
      </p:sp>
      <p:sp>
        <p:nvSpPr>
          <p:cNvPr id="9" name="Oval 8"/>
          <p:cNvSpPr/>
          <p:nvPr userDrawn="1"/>
        </p:nvSpPr>
        <p:spPr>
          <a:xfrm>
            <a:off x="2749456" y="1210456"/>
            <a:ext cx="4437089" cy="4437089"/>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IN" sz="1400" err="1" smtClean="0">
              <a:solidFill>
                <a:schemeClr val="tx2"/>
              </a:solidFill>
            </a:endParaRPr>
          </a:p>
        </p:txBody>
      </p:sp>
      <p:sp>
        <p:nvSpPr>
          <p:cNvPr id="10" name="Title Placeholder 1"/>
          <p:cNvSpPr>
            <a:spLocks noGrp="1"/>
          </p:cNvSpPr>
          <p:nvPr>
            <p:ph type="ctrTitle"/>
            <p:custDataLst>
              <p:tags r:id="rId1"/>
            </p:custDataLst>
          </p:nvPr>
        </p:nvSpPr>
        <p:spPr>
          <a:xfrm>
            <a:off x="2749456" y="2800623"/>
            <a:ext cx="4437089" cy="1256754"/>
          </a:xfrm>
        </p:spPr>
        <p:txBody>
          <a:bodyPr wrap="square">
            <a:spAutoFit/>
          </a:bodyPr>
          <a:lstStyle>
            <a:lvl1pPr algn="ctr">
              <a:lnSpc>
                <a:spcPts val="4888"/>
              </a:lnSpc>
              <a:defRPr sz="5200" b="1">
                <a:solidFill>
                  <a:srgbClr val="FF5046"/>
                </a:solidFill>
                <a:latin typeface="Arial" panose="020B0604020202020204" pitchFamily="34" charset="0"/>
                <a:cs typeface="Arial" panose="020B0604020202020204" pitchFamily="34" charset="0"/>
              </a:defRPr>
            </a:lvl1pPr>
          </a:lstStyle>
          <a:p>
            <a:r>
              <a:rPr lang="en-US" noProof="0" dirty="0" smtClean="0"/>
              <a:t>Click to edit Master title</a:t>
            </a:r>
            <a:endParaRPr lang="en-US" noProof="0" dirty="0"/>
          </a:p>
        </p:txBody>
      </p:sp>
    </p:spTree>
    <p:extLst>
      <p:ext uri="{BB962C8B-B14F-4D97-AF65-F5344CB8AC3E}">
        <p14:creationId xmlns:p14="http://schemas.microsoft.com/office/powerpoint/2010/main" xmlns="" val="19663527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a:spLocks noChangeAspect="1"/>
          </p:cNvSpPr>
          <p:nvPr userDrawn="1"/>
        </p:nvSpPr>
        <p:spPr>
          <a:xfrm>
            <a:off x="0" y="0"/>
            <a:ext cx="9936000" cy="6876000"/>
          </a:xfrm>
          <a:prstGeom prst="rect">
            <a:avLst/>
          </a:prstGeom>
          <a:solidFill>
            <a:srgbClr val="00C8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smtClean="0"/>
          </a:p>
        </p:txBody>
      </p:sp>
      <p:sp>
        <p:nvSpPr>
          <p:cNvPr id="4" name="Oval 3"/>
          <p:cNvSpPr/>
          <p:nvPr userDrawn="1"/>
        </p:nvSpPr>
        <p:spPr>
          <a:xfrm>
            <a:off x="2749456" y="1210456"/>
            <a:ext cx="4437089" cy="4437089"/>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IN" sz="1400" err="1" smtClean="0">
              <a:solidFill>
                <a:schemeClr val="tx2"/>
              </a:solidFill>
            </a:endParaRPr>
          </a:p>
        </p:txBody>
      </p:sp>
      <p:sp>
        <p:nvSpPr>
          <p:cNvPr id="5" name="Title Placeholder 1"/>
          <p:cNvSpPr>
            <a:spLocks noGrp="1"/>
          </p:cNvSpPr>
          <p:nvPr>
            <p:ph type="ctrTitle"/>
            <p:custDataLst>
              <p:tags r:id="rId1"/>
            </p:custDataLst>
          </p:nvPr>
        </p:nvSpPr>
        <p:spPr>
          <a:xfrm>
            <a:off x="2749456" y="2800623"/>
            <a:ext cx="4437089" cy="1256754"/>
          </a:xfrm>
        </p:spPr>
        <p:txBody>
          <a:bodyPr wrap="square">
            <a:spAutoFit/>
          </a:bodyPr>
          <a:lstStyle>
            <a:lvl1pPr algn="ctr">
              <a:lnSpc>
                <a:spcPts val="4888"/>
              </a:lnSpc>
              <a:defRPr sz="5200" b="1">
                <a:solidFill>
                  <a:srgbClr val="00C8FF"/>
                </a:solidFill>
                <a:latin typeface="Arial" panose="020B0604020202020204" pitchFamily="34" charset="0"/>
                <a:cs typeface="Arial" panose="020B0604020202020204" pitchFamily="34" charset="0"/>
              </a:defRPr>
            </a:lvl1pPr>
          </a:lstStyle>
          <a:p>
            <a:r>
              <a:rPr lang="en-US" noProof="0" dirty="0" smtClean="0"/>
              <a:t>Click to edit Master title</a:t>
            </a:r>
            <a:endParaRPr lang="en-US" noProof="0" dirty="0"/>
          </a:p>
        </p:txBody>
      </p:sp>
    </p:spTree>
    <p:extLst>
      <p:ext uri="{BB962C8B-B14F-4D97-AF65-F5344CB8AC3E}">
        <p14:creationId xmlns:p14="http://schemas.microsoft.com/office/powerpoint/2010/main" xmlns="" val="15928030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a:spLocks noChangeAspect="1"/>
          </p:cNvSpPr>
          <p:nvPr userDrawn="1"/>
        </p:nvSpPr>
        <p:spPr>
          <a:xfrm>
            <a:off x="0" y="0"/>
            <a:ext cx="9936000" cy="6876000"/>
          </a:xfrm>
          <a:prstGeom prst="rect">
            <a:avLst/>
          </a:prstGeom>
          <a:solidFill>
            <a:srgbClr val="00F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smtClean="0"/>
          </a:p>
        </p:txBody>
      </p:sp>
      <p:sp>
        <p:nvSpPr>
          <p:cNvPr id="4" name="Oval 3"/>
          <p:cNvSpPr/>
          <p:nvPr userDrawn="1"/>
        </p:nvSpPr>
        <p:spPr>
          <a:xfrm>
            <a:off x="2749456" y="1210456"/>
            <a:ext cx="4437089" cy="4437089"/>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IN" sz="1400" err="1" smtClean="0">
              <a:solidFill>
                <a:schemeClr val="tx2"/>
              </a:solidFill>
            </a:endParaRPr>
          </a:p>
        </p:txBody>
      </p:sp>
      <p:sp>
        <p:nvSpPr>
          <p:cNvPr id="5" name="Title Placeholder 1"/>
          <p:cNvSpPr>
            <a:spLocks noGrp="1"/>
          </p:cNvSpPr>
          <p:nvPr>
            <p:ph type="ctrTitle"/>
            <p:custDataLst>
              <p:tags r:id="rId1"/>
            </p:custDataLst>
          </p:nvPr>
        </p:nvSpPr>
        <p:spPr>
          <a:xfrm>
            <a:off x="2749456" y="2800623"/>
            <a:ext cx="4437089" cy="1256754"/>
          </a:xfrm>
        </p:spPr>
        <p:txBody>
          <a:bodyPr wrap="square">
            <a:spAutoFit/>
          </a:bodyPr>
          <a:lstStyle>
            <a:lvl1pPr algn="ctr">
              <a:lnSpc>
                <a:spcPts val="4888"/>
              </a:lnSpc>
              <a:defRPr sz="5200" b="1">
                <a:solidFill>
                  <a:srgbClr val="00F0A0"/>
                </a:solidFill>
                <a:latin typeface="Arial" panose="020B0604020202020204" pitchFamily="34" charset="0"/>
                <a:cs typeface="Arial" panose="020B0604020202020204" pitchFamily="34" charset="0"/>
              </a:defRPr>
            </a:lvl1pPr>
          </a:lstStyle>
          <a:p>
            <a:r>
              <a:rPr lang="en-US" noProof="0" dirty="0" smtClean="0"/>
              <a:t>Click to edit Master title</a:t>
            </a:r>
            <a:endParaRPr lang="en-US" noProof="0" dirty="0"/>
          </a:p>
        </p:txBody>
      </p:sp>
    </p:spTree>
    <p:extLst>
      <p:ext uri="{BB962C8B-B14F-4D97-AF65-F5344CB8AC3E}">
        <p14:creationId xmlns:p14="http://schemas.microsoft.com/office/powerpoint/2010/main" xmlns="" val="795174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a:spLocks noChangeAspect="1"/>
          </p:cNvSpPr>
          <p:nvPr userDrawn="1"/>
        </p:nvSpPr>
        <p:spPr>
          <a:xfrm>
            <a:off x="0" y="0"/>
            <a:ext cx="9936000" cy="6876000"/>
          </a:xfrm>
          <a:prstGeom prst="rect">
            <a:avLst/>
          </a:prstGeom>
          <a:solidFill>
            <a:srgbClr val="FFD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smtClean="0"/>
          </a:p>
        </p:txBody>
      </p:sp>
      <p:sp>
        <p:nvSpPr>
          <p:cNvPr id="4" name="Oval 3"/>
          <p:cNvSpPr/>
          <p:nvPr userDrawn="1"/>
        </p:nvSpPr>
        <p:spPr>
          <a:xfrm>
            <a:off x="2749456" y="1210456"/>
            <a:ext cx="4437089" cy="4437089"/>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IN" sz="1400" err="1" smtClean="0">
              <a:solidFill>
                <a:schemeClr val="tx2"/>
              </a:solidFill>
            </a:endParaRPr>
          </a:p>
        </p:txBody>
      </p:sp>
      <p:sp>
        <p:nvSpPr>
          <p:cNvPr id="5" name="Title Placeholder 1"/>
          <p:cNvSpPr>
            <a:spLocks noGrp="1"/>
          </p:cNvSpPr>
          <p:nvPr>
            <p:ph type="ctrTitle"/>
            <p:custDataLst>
              <p:tags r:id="rId1"/>
            </p:custDataLst>
          </p:nvPr>
        </p:nvSpPr>
        <p:spPr>
          <a:xfrm>
            <a:off x="2749456" y="2800623"/>
            <a:ext cx="4437089" cy="1256754"/>
          </a:xfrm>
        </p:spPr>
        <p:txBody>
          <a:bodyPr wrap="square">
            <a:spAutoFit/>
          </a:bodyPr>
          <a:lstStyle>
            <a:lvl1pPr algn="ctr">
              <a:lnSpc>
                <a:spcPts val="4888"/>
              </a:lnSpc>
              <a:defRPr sz="5200" b="1">
                <a:solidFill>
                  <a:srgbClr val="FFD200"/>
                </a:solidFill>
                <a:latin typeface="Arial" panose="020B0604020202020204" pitchFamily="34" charset="0"/>
                <a:cs typeface="Arial" panose="020B0604020202020204" pitchFamily="34" charset="0"/>
              </a:defRPr>
            </a:lvl1pPr>
          </a:lstStyle>
          <a:p>
            <a:r>
              <a:rPr lang="en-US" noProof="0" dirty="0" smtClean="0"/>
              <a:t>Click to edit Master title</a:t>
            </a:r>
            <a:endParaRPr lang="en-US" noProof="0" dirty="0"/>
          </a:p>
        </p:txBody>
      </p:sp>
    </p:spTree>
    <p:extLst>
      <p:ext uri="{BB962C8B-B14F-4D97-AF65-F5344CB8AC3E}">
        <p14:creationId xmlns:p14="http://schemas.microsoft.com/office/powerpoint/2010/main" xmlns="" val="24269154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custDataLst>
              <p:tags r:id="rId14"/>
            </p:custDataLst>
          </p:nvPr>
        </p:nvSpPr>
        <p:spPr bwMode="auto">
          <a:xfrm>
            <a:off x="396875" y="300038"/>
            <a:ext cx="9099822"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xmlns="" val="2604242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6" r:id="rId6"/>
    <p:sldLayoutId id="2147483668" r:id="rId7"/>
    <p:sldLayoutId id="2147483669" r:id="rId8"/>
    <p:sldLayoutId id="2147483671" r:id="rId9"/>
    <p:sldLayoutId id="2147483672" r:id="rId10"/>
    <p:sldLayoutId id="2147483673" r:id="rId11"/>
    <p:sldLayoutId id="214748367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rgbClr val="5225B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4.xml"/><Relationship Id="rId5" Type="http://schemas.openxmlformats.org/officeDocument/2006/relationships/tags" Target="../tags/tag20.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1-Cambridge-ChiroTech (3).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0" y="1"/>
            <a:ext cx="9936000" cy="6875998"/>
          </a:xfrm>
          <a:prstGeom prst="rect">
            <a:avLst/>
          </a:prstGeom>
        </p:spPr>
      </p:pic>
      <p:sp>
        <p:nvSpPr>
          <p:cNvPr id="12" name="Rectangle 11"/>
          <p:cNvSpPr>
            <a:spLocks noChangeAspect="1"/>
          </p:cNvSpPr>
          <p:nvPr/>
        </p:nvSpPr>
        <p:spPr>
          <a:xfrm>
            <a:off x="155683" y="145021"/>
            <a:ext cx="5311585" cy="3233738"/>
          </a:xfrm>
          <a:prstGeom prst="rect">
            <a:avLst/>
          </a:prstGeom>
          <a:solidFill>
            <a:srgbClr val="5225B5">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2"/>
          <p:cNvSpPr txBox="1">
            <a:spLocks/>
          </p:cNvSpPr>
          <p:nvPr>
            <p:custDataLst>
              <p:tags r:id="rId1"/>
            </p:custDataLst>
          </p:nvPr>
        </p:nvSpPr>
        <p:spPr>
          <a:xfrm>
            <a:off x="390455" y="452980"/>
            <a:ext cx="4834769" cy="2052247"/>
          </a:xfrm>
          <a:prstGeom prst="rect">
            <a:avLst/>
          </a:prstGeom>
        </p:spPr>
        <p:txBody>
          <a:bodyPr/>
          <a:lstStyle>
            <a:lvl1pPr algn="l" defTabSz="914400" rtl="0" eaLnBrk="1" latinLnBrk="0" hangingPunct="1">
              <a:lnSpc>
                <a:spcPct val="90000"/>
              </a:lnSpc>
              <a:spcBef>
                <a:spcPct val="0"/>
              </a:spcBef>
              <a:buNone/>
              <a:defRPr sz="2400" b="1" kern="1200">
                <a:solidFill>
                  <a:srgbClr val="5225B5"/>
                </a:solidFill>
                <a:latin typeface="Arial" panose="020B0604020202020204" pitchFamily="34" charset="0"/>
                <a:ea typeface="+mj-ea"/>
                <a:cs typeface="Arial" panose="020B0604020202020204" pitchFamily="34" charset="0"/>
              </a:defRPr>
            </a:lvl1pPr>
          </a:lstStyle>
          <a:p>
            <a:r>
              <a:rPr lang="ru-RU" sz="3200" dirty="0">
                <a:solidFill>
                  <a:schemeClr val="bg1"/>
                </a:solidFill>
              </a:rPr>
              <a:t>С</a:t>
            </a:r>
            <a:r>
              <a:rPr lang="en-US" sz="3200" dirty="0">
                <a:solidFill>
                  <a:schemeClr val="bg1"/>
                </a:solidFill>
              </a:rPr>
              <a:t>RM &amp; CLM </a:t>
            </a:r>
            <a:endParaRPr lang="ru-RU" sz="3200" dirty="0" smtClean="0">
              <a:solidFill>
                <a:schemeClr val="bg1"/>
              </a:solidFill>
            </a:endParaRPr>
          </a:p>
          <a:p>
            <a:r>
              <a:rPr lang="ru-RU" sz="3200" dirty="0" smtClean="0">
                <a:solidFill>
                  <a:schemeClr val="bg1"/>
                </a:solidFill>
              </a:rPr>
              <a:t>быстрого </a:t>
            </a:r>
            <a:r>
              <a:rPr lang="ru-RU" sz="3200" dirty="0">
                <a:solidFill>
                  <a:schemeClr val="bg1"/>
                </a:solidFill>
              </a:rPr>
              <a:t>реагирования</a:t>
            </a:r>
            <a:r>
              <a:rPr lang="en-US" sz="3000" dirty="0" smtClean="0">
                <a:solidFill>
                  <a:schemeClr val="bg1"/>
                </a:solidFill>
              </a:rPr>
              <a:t/>
            </a:r>
            <a:br>
              <a:rPr lang="en-US" sz="3000" dirty="0" smtClean="0">
                <a:solidFill>
                  <a:schemeClr val="bg1"/>
                </a:solidFill>
              </a:rPr>
            </a:br>
            <a:r>
              <a:rPr lang="en-US" sz="3000" dirty="0" smtClean="0">
                <a:solidFill>
                  <a:schemeClr val="bg1"/>
                </a:solidFill>
              </a:rPr>
              <a:t/>
            </a:r>
            <a:br>
              <a:rPr lang="en-US" sz="3000" dirty="0" smtClean="0">
                <a:solidFill>
                  <a:schemeClr val="bg1"/>
                </a:solidFill>
              </a:rPr>
            </a:br>
            <a:r>
              <a:rPr lang="ru-RU" b="0" dirty="0" smtClean="0">
                <a:solidFill>
                  <a:srgbClr val="FFD200"/>
                </a:solidFill>
              </a:rPr>
              <a:t>Корпоративная мобильность</a:t>
            </a:r>
            <a:endParaRPr lang="en-US" b="0" dirty="0" smtClean="0">
              <a:solidFill>
                <a:srgbClr val="FFD200"/>
              </a:solidFill>
            </a:endParaRPr>
          </a:p>
        </p:txBody>
      </p:sp>
      <p:sp>
        <p:nvSpPr>
          <p:cNvPr id="14" name="Title 12"/>
          <p:cNvSpPr txBox="1">
            <a:spLocks/>
          </p:cNvSpPr>
          <p:nvPr>
            <p:custDataLst>
              <p:tags r:id="rId2"/>
            </p:custDataLst>
          </p:nvPr>
        </p:nvSpPr>
        <p:spPr bwMode="auto">
          <a:xfrm>
            <a:off x="390455" y="2892879"/>
            <a:ext cx="4834769" cy="3899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57998" rtl="0" eaLnBrk="0" fontAlgn="base" latinLnBrk="0" hangingPunct="0">
              <a:lnSpc>
                <a:spcPct val="100000"/>
              </a:lnSpc>
              <a:spcBef>
                <a:spcPct val="0"/>
              </a:spcBef>
              <a:spcAft>
                <a:spcPct val="0"/>
              </a:spcAft>
              <a:buNone/>
              <a:tabLst/>
              <a:defRPr sz="2800" b="0" kern="1200">
                <a:solidFill>
                  <a:srgbClr val="5225B5"/>
                </a:solidFill>
                <a:latin typeface="Arial" panose="020B0604020202020204" pitchFamily="34" charset="0"/>
                <a:ea typeface="+mj-ea"/>
                <a:cs typeface="Arial" panose="020B0604020202020204" pitchFamily="34" charset="0"/>
              </a:defRPr>
            </a:lvl1pPr>
          </a:lstStyle>
          <a:p>
            <a:pPr>
              <a:lnSpc>
                <a:spcPct val="150000"/>
              </a:lnSpc>
            </a:pPr>
            <a:r>
              <a:rPr lang="ru-RU" sz="1200" dirty="0">
                <a:solidFill>
                  <a:schemeClr val="bg1"/>
                </a:solidFill>
              </a:rPr>
              <a:t>Москва</a:t>
            </a:r>
            <a:r>
              <a:rPr lang="en-US" sz="1200" dirty="0">
                <a:solidFill>
                  <a:schemeClr val="bg1"/>
                </a:solidFill>
              </a:rPr>
              <a:t> | Russian Enterprise Mobility Summit 2015</a:t>
            </a:r>
          </a:p>
        </p:txBody>
      </p:sp>
      <p:pic>
        <p:nvPicPr>
          <p:cNvPr id="16" name="Picture 15"/>
          <p:cNvPicPr>
            <a:picLocks noChangeAspect="1"/>
          </p:cNvPicPr>
          <p:nvPr/>
        </p:nvPicPr>
        <p:blipFill>
          <a:blip r:embed="rId5" cstate="email">
            <a:extLst>
              <a:ext uri="{BEBA8EAE-BF5A-486C-A8C5-ECC9F3942E4B}">
                <a14:imgProps xmlns:a14="http://schemas.microsoft.com/office/drawing/2010/main" xmlns="">
                  <a14:imgLayer r:embed="rId6">
                    <a14:imgEffect>
                      <a14:brightnessContrast bright="100000" contrast="100000"/>
                    </a14:imgEffect>
                  </a14:imgLayer>
                </a14:imgProps>
              </a:ext>
              <a:ext uri="{28A0092B-C50C-407E-A947-70E740481C1C}">
                <a14:useLocalDpi xmlns:a14="http://schemas.microsoft.com/office/drawing/2010/main" xmlns=""/>
              </a:ext>
            </a:extLst>
          </a:blip>
          <a:stretch>
            <a:fillRect/>
          </a:stretch>
        </p:blipFill>
        <p:spPr>
          <a:xfrm>
            <a:off x="7229026" y="350435"/>
            <a:ext cx="2297993" cy="497704"/>
          </a:xfrm>
          <a:prstGeom prst="rect">
            <a:avLst/>
          </a:prstGeom>
        </p:spPr>
      </p:pic>
      <p:sp>
        <p:nvSpPr>
          <p:cNvPr id="18" name="Rectangle 17"/>
          <p:cNvSpPr>
            <a:spLocks noChangeAspect="1"/>
          </p:cNvSpPr>
          <p:nvPr/>
        </p:nvSpPr>
        <p:spPr>
          <a:xfrm>
            <a:off x="0" y="6230472"/>
            <a:ext cx="9936000" cy="645528"/>
          </a:xfrm>
          <a:prstGeom prst="rect">
            <a:avLst/>
          </a:prstGeom>
          <a:solidFill>
            <a:srgbClr val="5225B5">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a:cs typeface="Arial"/>
            </a:endParaRPr>
          </a:p>
        </p:txBody>
      </p:sp>
      <p:sp>
        <p:nvSpPr>
          <p:cNvPr id="20" name="Subtitle 1"/>
          <p:cNvSpPr txBox="1">
            <a:spLocks/>
          </p:cNvSpPr>
          <p:nvPr/>
        </p:nvSpPr>
        <p:spPr>
          <a:xfrm>
            <a:off x="262546" y="6244839"/>
            <a:ext cx="5204722" cy="572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400" dirty="0">
                <a:solidFill>
                  <a:schemeClr val="bg1"/>
                </a:solidFill>
                <a:latin typeface="Arial" panose="020B0604020202020204" pitchFamily="34" charset="0"/>
                <a:cs typeface="Arial" panose="020B0604020202020204" pitchFamily="34" charset="0"/>
              </a:rPr>
              <a:t>Анисимов Алексей, руководитель отдела ИТ </a:t>
            </a:r>
            <a:r>
              <a:rPr lang="ru-RU" sz="1400" dirty="0" err="1">
                <a:solidFill>
                  <a:schemeClr val="bg1"/>
                </a:solidFill>
                <a:latin typeface="Arial" panose="020B0604020202020204" pitchFamily="34" charset="0"/>
                <a:cs typeface="Arial" panose="020B0604020202020204" pitchFamily="34" charset="0"/>
              </a:rPr>
              <a:t>Dr</a:t>
            </a:r>
            <a:r>
              <a:rPr lang="ru-RU" sz="1400" dirty="0">
                <a:solidFill>
                  <a:schemeClr val="bg1"/>
                </a:solidFill>
                <a:latin typeface="Arial" panose="020B0604020202020204" pitchFamily="34" charset="0"/>
                <a:cs typeface="Arial" panose="020B0604020202020204" pitchFamily="34" charset="0"/>
              </a:rPr>
              <a:t>. </a:t>
            </a:r>
            <a:r>
              <a:rPr lang="ru-RU" sz="1400" dirty="0" err="1" smtClean="0">
                <a:solidFill>
                  <a:schemeClr val="bg1"/>
                </a:solidFill>
                <a:latin typeface="Arial" panose="020B0604020202020204" pitchFamily="34" charset="0"/>
                <a:cs typeface="Arial" panose="020B0604020202020204" pitchFamily="34" charset="0"/>
              </a:rPr>
              <a:t>Reddy’s</a:t>
            </a:r>
            <a:r>
              <a:rPr lang="en-IN" sz="1400" dirty="0" smtClean="0">
                <a:solidFill>
                  <a:schemeClr val="bg1"/>
                </a:solidFill>
                <a:latin typeface="Arial" panose="020B0604020202020204" pitchFamily="34" charset="0"/>
                <a:cs typeface="Arial" panose="020B0604020202020204" pitchFamily="34" charset="0"/>
              </a:rPr>
              <a:t/>
            </a:r>
            <a:br>
              <a:rPr lang="en-IN" sz="1400" dirty="0" smtClean="0">
                <a:solidFill>
                  <a:schemeClr val="bg1"/>
                </a:solidFill>
                <a:latin typeface="Arial" panose="020B0604020202020204" pitchFamily="34" charset="0"/>
                <a:cs typeface="Arial" panose="020B0604020202020204" pitchFamily="34" charset="0"/>
              </a:rPr>
            </a:br>
            <a:r>
              <a:rPr lang="ru-RU" sz="1200" dirty="0" smtClean="0">
                <a:solidFill>
                  <a:schemeClr val="bg1"/>
                </a:solidFill>
                <a:latin typeface="Arial" panose="020B0604020202020204" pitchFamily="34" charset="0"/>
                <a:cs typeface="Arial" panose="020B0604020202020204" pitchFamily="34" charset="0"/>
              </a:rPr>
              <a:t>21 октября </a:t>
            </a:r>
            <a:r>
              <a:rPr lang="en-IN" sz="1200" dirty="0" smtClean="0">
                <a:solidFill>
                  <a:schemeClr val="bg1"/>
                </a:solidFill>
                <a:latin typeface="Arial" panose="020B0604020202020204" pitchFamily="34" charset="0"/>
                <a:cs typeface="Arial" panose="020B0604020202020204" pitchFamily="34" charset="0"/>
              </a:rPr>
              <a:t>2015</a:t>
            </a:r>
            <a:endParaRPr lang="en-IN"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7320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ru-RU" dirty="0" smtClean="0"/>
              <a:t>Внедрение </a:t>
            </a:r>
            <a:r>
              <a:rPr lang="en-US" dirty="0" smtClean="0"/>
              <a:t>CLM</a:t>
            </a:r>
            <a:r>
              <a:rPr lang="ru-RU" dirty="0" smtClean="0"/>
              <a:t>: основные вехи</a:t>
            </a:r>
            <a:r>
              <a:rPr lang="en-US" sz="2000" dirty="0"/>
              <a:t/>
            </a:r>
            <a:br>
              <a:rPr lang="en-US" sz="2000" dirty="0"/>
            </a:br>
            <a:endParaRPr lang="en-IN" dirty="0"/>
          </a:p>
        </p:txBody>
      </p:sp>
      <p:graphicFrame>
        <p:nvGraphicFramePr>
          <p:cNvPr id="25" name="Диаграмма 24"/>
          <p:cNvGraphicFramePr>
            <a:graphicFrameLocks/>
          </p:cNvGraphicFramePr>
          <p:nvPr>
            <p:extLst>
              <p:ext uri="{D42A27DB-BD31-4B8C-83A1-F6EECF244321}">
                <p14:modId xmlns:p14="http://schemas.microsoft.com/office/powerpoint/2010/main" xmlns="" val="2761089462"/>
              </p:ext>
            </p:extLst>
          </p:nvPr>
        </p:nvGraphicFramePr>
        <p:xfrm>
          <a:off x="396874" y="1429555"/>
          <a:ext cx="9157941" cy="49970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07405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ru-RU" dirty="0" smtClean="0"/>
              <a:t>Внедрение</a:t>
            </a:r>
            <a:r>
              <a:rPr lang="en-US" dirty="0" smtClean="0"/>
              <a:t> CLM</a:t>
            </a:r>
            <a:r>
              <a:rPr lang="ru-RU" dirty="0" smtClean="0"/>
              <a:t>: результаты</a:t>
            </a:r>
            <a:r>
              <a:rPr lang="en-US" sz="2000" dirty="0"/>
              <a:t/>
            </a:r>
            <a:br>
              <a:rPr lang="en-US" sz="2000" dirty="0"/>
            </a:br>
            <a:endParaRPr lang="en-IN" dirty="0"/>
          </a:p>
        </p:txBody>
      </p:sp>
      <p:graphicFrame>
        <p:nvGraphicFramePr>
          <p:cNvPr id="5" name="Схема 4"/>
          <p:cNvGraphicFramePr/>
          <p:nvPr>
            <p:extLst>
              <p:ext uri="{D42A27DB-BD31-4B8C-83A1-F6EECF244321}">
                <p14:modId xmlns:p14="http://schemas.microsoft.com/office/powerpoint/2010/main" xmlns="" val="1132043356"/>
              </p:ext>
            </p:extLst>
          </p:nvPr>
        </p:nvGraphicFramePr>
        <p:xfrm>
          <a:off x="1280861" y="1240544"/>
          <a:ext cx="7389970" cy="5379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396875" y="1738648"/>
            <a:ext cx="2055698" cy="1208263"/>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5225B5"/>
                </a:solidFill>
                <a:latin typeface="Arial" panose="020B0604020202020204" pitchFamily="34" charset="0"/>
                <a:cs typeface="Arial" panose="020B0604020202020204" pitchFamily="34" charset="0"/>
              </a:rPr>
              <a:t>Анализ результатов коммуникации, принятие решений об изменениях</a:t>
            </a:r>
            <a:endParaRPr lang="en-US" sz="1400" dirty="0">
              <a:solidFill>
                <a:srgbClr val="5225B5"/>
              </a:solidFill>
              <a:latin typeface="+mj-lt"/>
            </a:endParaRPr>
          </a:p>
        </p:txBody>
      </p:sp>
      <p:sp>
        <p:nvSpPr>
          <p:cNvPr id="8" name="Скругленный прямоугольник 7"/>
          <p:cNvSpPr/>
          <p:nvPr/>
        </p:nvSpPr>
        <p:spPr>
          <a:xfrm>
            <a:off x="396875" y="4726546"/>
            <a:ext cx="2055698" cy="1225232"/>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5225B5"/>
                </a:solidFill>
                <a:latin typeface="Arial" panose="020B0604020202020204" pitchFamily="34" charset="0"/>
                <a:cs typeface="Arial" panose="020B0604020202020204" pitchFamily="34" charset="0"/>
              </a:rPr>
              <a:t>Автоматизированная фиксация результатов обратной связи</a:t>
            </a:r>
            <a:endParaRPr lang="en-US" sz="1400" dirty="0">
              <a:solidFill>
                <a:srgbClr val="5225B5"/>
              </a:solidFill>
              <a:latin typeface="+mj-lt"/>
            </a:endParaRPr>
          </a:p>
        </p:txBody>
      </p:sp>
      <p:sp>
        <p:nvSpPr>
          <p:cNvPr id="9" name="Скругленный прямоугольник 8"/>
          <p:cNvSpPr/>
          <p:nvPr/>
        </p:nvSpPr>
        <p:spPr>
          <a:xfrm>
            <a:off x="7499118" y="1773196"/>
            <a:ext cx="2055698" cy="1173715"/>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5225B5"/>
                </a:solidFill>
                <a:latin typeface="Arial" panose="020B0604020202020204" pitchFamily="34" charset="0"/>
                <a:cs typeface="Arial" panose="020B0604020202020204" pitchFamily="34" charset="0"/>
              </a:rPr>
              <a:t>Разработка и передача маркетинговых материалов</a:t>
            </a:r>
            <a:endParaRPr lang="en-US" sz="1400" dirty="0">
              <a:solidFill>
                <a:srgbClr val="5225B5"/>
              </a:solidFill>
              <a:latin typeface="+mj-lt"/>
            </a:endParaRPr>
          </a:p>
        </p:txBody>
      </p:sp>
      <p:sp>
        <p:nvSpPr>
          <p:cNvPr id="10" name="Скругленный прямоугольник 9"/>
          <p:cNvSpPr/>
          <p:nvPr/>
        </p:nvSpPr>
        <p:spPr>
          <a:xfrm>
            <a:off x="7400836" y="4726546"/>
            <a:ext cx="2055698" cy="1225232"/>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5225B5"/>
                </a:solidFill>
                <a:latin typeface="Arial" panose="020B0604020202020204" pitchFamily="34" charset="0"/>
                <a:cs typeface="Arial" panose="020B0604020202020204" pitchFamily="34" charset="0"/>
              </a:rPr>
              <a:t>Использование мобильных устройств</a:t>
            </a:r>
            <a:endParaRPr lang="en-US" sz="1400" dirty="0">
              <a:solidFill>
                <a:srgbClr val="5225B5"/>
              </a:solidFill>
              <a:latin typeface="+mj-lt"/>
            </a:endParaRPr>
          </a:p>
        </p:txBody>
      </p:sp>
    </p:spTree>
    <p:extLst>
      <p:ext uri="{BB962C8B-B14F-4D97-AF65-F5344CB8AC3E}">
        <p14:creationId xmlns:p14="http://schemas.microsoft.com/office/powerpoint/2010/main" xmlns="" val="3312335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9456" y="3129220"/>
            <a:ext cx="4437089" cy="628377"/>
          </a:xfrm>
        </p:spPr>
        <p:txBody>
          <a:bodyPr/>
          <a:lstStyle/>
          <a:p>
            <a:r>
              <a:rPr lang="ru-RU" dirty="0" smtClean="0"/>
              <a:t>О будущем</a:t>
            </a:r>
            <a:endParaRPr lang="en-IN" dirty="0"/>
          </a:p>
        </p:txBody>
      </p:sp>
    </p:spTree>
    <p:extLst>
      <p:ext uri="{BB962C8B-B14F-4D97-AF65-F5344CB8AC3E}">
        <p14:creationId xmlns:p14="http://schemas.microsoft.com/office/powerpoint/2010/main" xmlns="" val="1299331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 будущем: дальнейшая мобилизация</a:t>
            </a:r>
            <a:endParaRPr lang="en-IN" dirty="0"/>
          </a:p>
        </p:txBody>
      </p:sp>
      <p:sp>
        <p:nvSpPr>
          <p:cNvPr id="4" name="Oval 2"/>
          <p:cNvSpPr/>
          <p:nvPr/>
        </p:nvSpPr>
        <p:spPr bwMode="auto">
          <a:xfrm>
            <a:off x="2146535" y="1452731"/>
            <a:ext cx="2160000" cy="2160000"/>
          </a:xfrm>
          <a:prstGeom prst="ellipse">
            <a:avLst/>
          </a:prstGeom>
          <a:solidFill>
            <a:srgbClr val="00F0A0"/>
          </a:solidFill>
          <a:ln w="9525" cap="flat" cmpd="sng" algn="ctr">
            <a:solidFill>
              <a:srgbClr val="5225B5"/>
            </a:solidFill>
            <a:prstDash val="solid"/>
            <a:round/>
            <a:headEnd type="none" w="med" len="med"/>
            <a:tailEnd type="none" w="med" len="med"/>
          </a:ln>
          <a:effectLst/>
        </p:spPr>
        <p:txBody>
          <a:bodyPr lIns="46800" tIns="46800" rIns="46800" bIns="46800" anchor="ctr"/>
          <a:lstStyle/>
          <a:p>
            <a:pPr algn="ctr" eaLnBrk="0" hangingPunct="0">
              <a:spcBef>
                <a:spcPct val="50000"/>
              </a:spcBef>
              <a:defRPr/>
            </a:pPr>
            <a:r>
              <a:rPr lang="ru-RU" sz="2000" b="1" dirty="0" smtClean="0">
                <a:solidFill>
                  <a:srgbClr val="5225B5"/>
                </a:solidFill>
                <a:latin typeface="Arial" panose="020B0604020202020204" pitchFamily="34" charset="0"/>
                <a:cs typeface="Arial" panose="020B0604020202020204" pitchFamily="34" charset="0"/>
              </a:rPr>
              <a:t>Отказ от ноутбуков</a:t>
            </a:r>
            <a:endParaRPr lang="en-US" sz="1800" dirty="0">
              <a:solidFill>
                <a:srgbClr val="5225B5"/>
              </a:solidFill>
              <a:latin typeface="Arial" panose="020B0604020202020204" pitchFamily="34" charset="0"/>
              <a:cs typeface="Arial" panose="020B0604020202020204" pitchFamily="34" charset="0"/>
            </a:endParaRPr>
          </a:p>
        </p:txBody>
      </p:sp>
      <p:sp>
        <p:nvSpPr>
          <p:cNvPr id="5" name="Oval 3"/>
          <p:cNvSpPr/>
          <p:nvPr/>
        </p:nvSpPr>
        <p:spPr bwMode="auto">
          <a:xfrm>
            <a:off x="5845781" y="1452731"/>
            <a:ext cx="2160000" cy="2160000"/>
          </a:xfrm>
          <a:prstGeom prst="ellipse">
            <a:avLst/>
          </a:prstGeom>
          <a:solidFill>
            <a:srgbClr val="FFC000"/>
          </a:solidFill>
          <a:ln w="9525" cap="flat" cmpd="sng" algn="ctr">
            <a:solidFill>
              <a:srgbClr val="5225B5"/>
            </a:solidFill>
            <a:prstDash val="solid"/>
            <a:round/>
            <a:headEnd type="none" w="med" len="med"/>
            <a:tailEnd type="none" w="med" len="med"/>
          </a:ln>
          <a:effectLst/>
        </p:spPr>
        <p:txBody>
          <a:bodyPr lIns="46800" tIns="46800" rIns="46800" bIns="46800" anchor="ctr"/>
          <a:lstStyle/>
          <a:p>
            <a:pPr algn="ctr" eaLnBrk="0" hangingPunct="0">
              <a:spcBef>
                <a:spcPct val="50000"/>
              </a:spcBef>
              <a:defRPr/>
            </a:pPr>
            <a:r>
              <a:rPr lang="ru-RU" sz="2000" b="1" dirty="0" smtClean="0">
                <a:solidFill>
                  <a:srgbClr val="5225B5"/>
                </a:solidFill>
                <a:latin typeface="Arial" panose="020B0604020202020204" pitchFamily="34" charset="0"/>
                <a:cs typeface="Arial" panose="020B0604020202020204" pitchFamily="34" charset="0"/>
              </a:rPr>
              <a:t>ЭЦП на каждый день</a:t>
            </a:r>
            <a:endParaRPr lang="en-US" sz="1800" dirty="0">
              <a:solidFill>
                <a:srgbClr val="5225B5"/>
              </a:solidFill>
              <a:latin typeface="Arial" panose="020B0604020202020204" pitchFamily="34" charset="0"/>
              <a:cs typeface="Arial" panose="020B0604020202020204" pitchFamily="34" charset="0"/>
            </a:endParaRPr>
          </a:p>
        </p:txBody>
      </p:sp>
      <p:sp>
        <p:nvSpPr>
          <p:cNvPr id="6" name="Oval 4"/>
          <p:cNvSpPr/>
          <p:nvPr/>
        </p:nvSpPr>
        <p:spPr bwMode="auto">
          <a:xfrm>
            <a:off x="396875" y="3821147"/>
            <a:ext cx="2160000" cy="2160000"/>
          </a:xfrm>
          <a:prstGeom prst="ellipse">
            <a:avLst/>
          </a:prstGeom>
          <a:solidFill>
            <a:srgbClr val="FFC8B9"/>
          </a:solidFill>
          <a:ln w="9525" cap="flat" cmpd="sng" algn="ctr">
            <a:solidFill>
              <a:srgbClr val="5225B5"/>
            </a:solidFill>
            <a:prstDash val="solid"/>
            <a:round/>
            <a:headEnd type="none" w="med" len="med"/>
            <a:tailEnd type="none" w="med" len="med"/>
          </a:ln>
          <a:effectLst/>
        </p:spPr>
        <p:txBody>
          <a:bodyPr lIns="46800" tIns="46800" rIns="46800" bIns="46800" anchor="ctr"/>
          <a:lstStyle/>
          <a:p>
            <a:pPr algn="ctr" eaLnBrk="0" hangingPunct="0">
              <a:spcBef>
                <a:spcPct val="50000"/>
              </a:spcBef>
              <a:defRPr/>
            </a:pPr>
            <a:r>
              <a:rPr lang="ru-RU" sz="2000" b="1" dirty="0" smtClean="0">
                <a:solidFill>
                  <a:srgbClr val="5225B5"/>
                </a:solidFill>
                <a:latin typeface="Arial" panose="020B0604020202020204" pitchFamily="34" charset="0"/>
                <a:cs typeface="Arial" panose="020B0604020202020204" pitchFamily="34" charset="0"/>
              </a:rPr>
              <a:t>Документооборот</a:t>
            </a:r>
            <a:r>
              <a:rPr lang="ru-RU" sz="2000" dirty="0">
                <a:solidFill>
                  <a:srgbClr val="5225B5"/>
                </a:solidFill>
                <a:latin typeface="Arial" panose="020B0604020202020204" pitchFamily="34" charset="0"/>
                <a:cs typeface="Arial" panose="020B0604020202020204" pitchFamily="34" charset="0"/>
              </a:rPr>
              <a:t> </a:t>
            </a:r>
            <a:r>
              <a:rPr lang="ru-RU" sz="2000" dirty="0" smtClean="0">
                <a:solidFill>
                  <a:srgbClr val="5225B5"/>
                </a:solidFill>
                <a:latin typeface="Arial" panose="020B0604020202020204" pitchFamily="34" charset="0"/>
                <a:cs typeface="Arial" panose="020B0604020202020204" pitchFamily="34" charset="0"/>
              </a:rPr>
              <a:t>юридически значимый</a:t>
            </a:r>
          </a:p>
        </p:txBody>
      </p:sp>
      <p:sp>
        <p:nvSpPr>
          <p:cNvPr id="7" name="Oval 5"/>
          <p:cNvSpPr/>
          <p:nvPr/>
        </p:nvSpPr>
        <p:spPr bwMode="auto">
          <a:xfrm>
            <a:off x="3895845" y="3821147"/>
            <a:ext cx="2160000" cy="2160000"/>
          </a:xfrm>
          <a:prstGeom prst="ellipse">
            <a:avLst/>
          </a:prstGeom>
          <a:solidFill>
            <a:srgbClr val="5225B5"/>
          </a:solidFill>
          <a:ln w="9525" cap="flat" cmpd="sng" algn="ctr">
            <a:solidFill>
              <a:srgbClr val="5225B5"/>
            </a:solidFill>
            <a:prstDash val="solid"/>
            <a:round/>
            <a:headEnd type="none" w="med" len="med"/>
            <a:tailEnd type="none" w="med" len="med"/>
          </a:ln>
          <a:effectLst/>
        </p:spPr>
        <p:txBody>
          <a:bodyPr lIns="46800" tIns="46800" rIns="46800" bIns="46800" anchor="ctr"/>
          <a:lstStyle/>
          <a:p>
            <a:pPr algn="ctr" eaLnBrk="0" hangingPunct="0">
              <a:spcBef>
                <a:spcPct val="50000"/>
              </a:spcBef>
              <a:defRPr/>
            </a:pPr>
            <a:r>
              <a:rPr lang="ru-RU" sz="2000" b="1" dirty="0" smtClean="0">
                <a:solidFill>
                  <a:schemeClr val="bg1"/>
                </a:solidFill>
                <a:latin typeface="Arial" panose="020B0604020202020204" pitchFamily="34" charset="0"/>
                <a:cs typeface="Arial" panose="020B0604020202020204" pitchFamily="34" charset="0"/>
              </a:rPr>
              <a:t>Торговый аудит</a:t>
            </a:r>
            <a:endParaRPr lang="en-US" sz="1600" dirty="0">
              <a:solidFill>
                <a:schemeClr val="bg1"/>
              </a:solidFill>
              <a:latin typeface="Arial" panose="020B0604020202020204" pitchFamily="34" charset="0"/>
              <a:cs typeface="Arial" panose="020B0604020202020204" pitchFamily="34" charset="0"/>
            </a:endParaRPr>
          </a:p>
        </p:txBody>
      </p:sp>
      <p:sp>
        <p:nvSpPr>
          <p:cNvPr id="12" name="Oval 5"/>
          <p:cNvSpPr/>
          <p:nvPr/>
        </p:nvSpPr>
        <p:spPr bwMode="auto">
          <a:xfrm>
            <a:off x="7290818" y="3821147"/>
            <a:ext cx="2160000" cy="2160000"/>
          </a:xfrm>
          <a:prstGeom prst="ellipse">
            <a:avLst/>
          </a:prstGeom>
          <a:noFill/>
          <a:ln w="9525" cap="flat" cmpd="sng" algn="ctr">
            <a:solidFill>
              <a:srgbClr val="5225B5"/>
            </a:solidFill>
            <a:prstDash val="solid"/>
            <a:round/>
            <a:headEnd type="none" w="med" len="med"/>
            <a:tailEnd type="none" w="med" len="med"/>
          </a:ln>
          <a:effectLst/>
        </p:spPr>
        <p:txBody>
          <a:bodyPr lIns="46800" tIns="46800" rIns="46800" bIns="46800" anchor="ctr"/>
          <a:lstStyle/>
          <a:p>
            <a:pPr algn="ctr" eaLnBrk="0" hangingPunct="0">
              <a:spcBef>
                <a:spcPct val="50000"/>
              </a:spcBef>
              <a:defRPr/>
            </a:pPr>
            <a:r>
              <a:rPr lang="ru-RU" sz="2000" b="1" dirty="0" smtClean="0">
                <a:solidFill>
                  <a:srgbClr val="5225B5"/>
                </a:solidFill>
                <a:latin typeface="Arial" panose="020B0604020202020204" pitchFamily="34" charset="0"/>
                <a:cs typeface="Arial" panose="020B0604020202020204" pitchFamily="34" charset="0"/>
              </a:rPr>
              <a:t>Что-то новое</a:t>
            </a:r>
            <a:endParaRPr lang="en-US" sz="1600" dirty="0">
              <a:solidFill>
                <a:srgbClr val="5225B5"/>
              </a:solidFill>
              <a:latin typeface="Arial" panose="020B0604020202020204" pitchFamily="34" charset="0"/>
              <a:cs typeface="Arial" panose="020B0604020202020204" pitchFamily="34" charset="0"/>
            </a:endParaRPr>
          </a:p>
        </p:txBody>
      </p:sp>
      <p:pic>
        <p:nvPicPr>
          <p:cNvPr id="1026" name="Picture 2" descr="http://g02.t.alicdn.com/kf/UT8fwjXXmtcXXagOFbXb.jpg_640x100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37166" y="4350908"/>
            <a:ext cx="1467304" cy="11004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245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p:cNvSpPr>
          <p:nvPr/>
        </p:nvSpPr>
        <p:spPr bwMode="auto">
          <a:xfrm>
            <a:off x="2587484" y="1104715"/>
            <a:ext cx="4731031" cy="4731031"/>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extBox 1"/>
          <p:cNvSpPr txBox="1"/>
          <p:nvPr/>
        </p:nvSpPr>
        <p:spPr>
          <a:xfrm>
            <a:off x="2865664" y="2421228"/>
            <a:ext cx="4174669" cy="523220"/>
          </a:xfrm>
          <a:prstGeom prst="rect">
            <a:avLst/>
          </a:prstGeom>
          <a:noFill/>
        </p:spPr>
        <p:txBody>
          <a:bodyPr wrap="none" rtlCol="0">
            <a:spAutoFit/>
          </a:bodyPr>
          <a:lstStyle/>
          <a:p>
            <a:r>
              <a:rPr lang="ru-RU" sz="2800" b="1" dirty="0" smtClean="0">
                <a:solidFill>
                  <a:srgbClr val="FFC000"/>
                </a:solidFill>
              </a:rPr>
              <a:t>Спасибо за внимание!</a:t>
            </a:r>
            <a:endParaRPr lang="en-US" sz="2800" b="1" dirty="0">
              <a:solidFill>
                <a:srgbClr val="FFC000"/>
              </a:solidFill>
            </a:endParaRPr>
          </a:p>
        </p:txBody>
      </p:sp>
      <p:sp>
        <p:nvSpPr>
          <p:cNvPr id="6" name="TextBox 5"/>
          <p:cNvSpPr txBox="1"/>
          <p:nvPr/>
        </p:nvSpPr>
        <p:spPr>
          <a:xfrm>
            <a:off x="3713354" y="3128313"/>
            <a:ext cx="2685352" cy="1938992"/>
          </a:xfrm>
          <a:prstGeom prst="rect">
            <a:avLst/>
          </a:prstGeom>
          <a:noFill/>
        </p:spPr>
        <p:txBody>
          <a:bodyPr wrap="none" rtlCol="0">
            <a:spAutoFit/>
          </a:bodyPr>
          <a:lstStyle/>
          <a:p>
            <a:pPr algn="ctr"/>
            <a:r>
              <a:rPr lang="ru-RU" sz="4000" b="1" dirty="0" smtClean="0">
                <a:solidFill>
                  <a:srgbClr val="EDEDED"/>
                </a:solidFill>
              </a:rPr>
              <a:t>Здоровье</a:t>
            </a:r>
          </a:p>
          <a:p>
            <a:pPr algn="ctr"/>
            <a:r>
              <a:rPr lang="ru-RU" sz="4000" b="1" dirty="0" smtClean="0">
                <a:solidFill>
                  <a:srgbClr val="EDEDED"/>
                </a:solidFill>
              </a:rPr>
              <a:t>не может</a:t>
            </a:r>
          </a:p>
          <a:p>
            <a:pPr algn="ctr"/>
            <a:r>
              <a:rPr lang="ru-RU" sz="4000" b="1" dirty="0" smtClean="0">
                <a:solidFill>
                  <a:srgbClr val="EDEDED"/>
                </a:solidFill>
              </a:rPr>
              <a:t>ждать!</a:t>
            </a:r>
            <a:endParaRPr lang="en-US" sz="4000" b="1" dirty="0">
              <a:solidFill>
                <a:srgbClr val="EDEDED"/>
              </a:solidFill>
            </a:endParaRPr>
          </a:p>
        </p:txBody>
      </p:sp>
    </p:spTree>
    <p:extLst>
      <p:ext uri="{BB962C8B-B14F-4D97-AF65-F5344CB8AC3E}">
        <p14:creationId xmlns:p14="http://schemas.microsoft.com/office/powerpoint/2010/main" xmlns="" val="227168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Содержание</a:t>
            </a:r>
            <a:endParaRPr lang="en-IN" dirty="0"/>
          </a:p>
        </p:txBody>
      </p:sp>
      <p:sp>
        <p:nvSpPr>
          <p:cNvPr id="4" name="Rounded Rectangle 3"/>
          <p:cNvSpPr/>
          <p:nvPr/>
        </p:nvSpPr>
        <p:spPr bwMode="auto">
          <a:xfrm>
            <a:off x="396875" y="1528763"/>
            <a:ext cx="9157941" cy="4360862"/>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defTabSz="958672" eaLnBrk="1" fontAlgn="auto" hangingPunct="1">
              <a:spcBef>
                <a:spcPts val="0"/>
              </a:spcBef>
              <a:spcAft>
                <a:spcPts val="0"/>
              </a:spcAft>
              <a:buFontTx/>
              <a:buAutoNum type="arabicPeriod"/>
              <a:defRPr/>
            </a:pPr>
            <a:r>
              <a:rPr lang="ru-RU" sz="2000" dirty="0" smtClean="0">
                <a:solidFill>
                  <a:srgbClr val="4B0FA5"/>
                </a:solidFill>
                <a:latin typeface="Arial"/>
                <a:cs typeface="Arial"/>
              </a:rPr>
              <a:t>О компании</a:t>
            </a:r>
            <a:r>
              <a:rPr lang="en-US" sz="2000" dirty="0">
                <a:solidFill>
                  <a:srgbClr val="4B0FA5"/>
                </a:solidFill>
                <a:latin typeface="Arial"/>
                <a:cs typeface="Arial"/>
              </a:rPr>
              <a:t/>
            </a:r>
            <a:br>
              <a:rPr lang="en-US" sz="2000" dirty="0">
                <a:solidFill>
                  <a:srgbClr val="4B0FA5"/>
                </a:solidFill>
                <a:latin typeface="Arial"/>
                <a:cs typeface="Arial"/>
              </a:rPr>
            </a:br>
            <a:endParaRPr lang="en-US" sz="2000" dirty="0">
              <a:solidFill>
                <a:srgbClr val="4B0FA5"/>
              </a:solidFill>
              <a:latin typeface="Arial"/>
              <a:cs typeface="Arial"/>
            </a:endParaRPr>
          </a:p>
          <a:p>
            <a:pPr marL="742950" indent="-742950" defTabSz="958672" eaLnBrk="1" fontAlgn="auto" hangingPunct="1">
              <a:spcBef>
                <a:spcPts val="0"/>
              </a:spcBef>
              <a:spcAft>
                <a:spcPts val="0"/>
              </a:spcAft>
              <a:buFontTx/>
              <a:buAutoNum type="arabicPeriod"/>
              <a:defRPr/>
            </a:pPr>
            <a:r>
              <a:rPr lang="ru-RU" sz="2000" dirty="0" smtClean="0">
                <a:solidFill>
                  <a:srgbClr val="4B0FA5"/>
                </a:solidFill>
                <a:latin typeface="Arial"/>
                <a:cs typeface="Arial"/>
              </a:rPr>
              <a:t>О внедрении</a:t>
            </a:r>
          </a:p>
          <a:p>
            <a:pPr marL="742950" indent="-742950" defTabSz="958672" eaLnBrk="1" fontAlgn="auto" hangingPunct="1">
              <a:spcBef>
                <a:spcPts val="0"/>
              </a:spcBef>
              <a:spcAft>
                <a:spcPts val="0"/>
              </a:spcAft>
              <a:buFontTx/>
              <a:buAutoNum type="arabicPeriod"/>
              <a:defRPr/>
            </a:pPr>
            <a:endParaRPr lang="ru-RU" sz="2000" dirty="0">
              <a:solidFill>
                <a:srgbClr val="4B0FA5"/>
              </a:solidFill>
              <a:latin typeface="Arial"/>
              <a:cs typeface="Arial"/>
            </a:endParaRPr>
          </a:p>
          <a:p>
            <a:pPr marL="742950" indent="-742950" defTabSz="958672" eaLnBrk="1" fontAlgn="auto" hangingPunct="1">
              <a:spcBef>
                <a:spcPts val="0"/>
              </a:spcBef>
              <a:spcAft>
                <a:spcPts val="0"/>
              </a:spcAft>
              <a:buFontTx/>
              <a:buAutoNum type="arabicPeriod"/>
              <a:defRPr/>
            </a:pPr>
            <a:r>
              <a:rPr lang="ru-RU" sz="2000" dirty="0" smtClean="0">
                <a:solidFill>
                  <a:srgbClr val="4B0FA5"/>
                </a:solidFill>
                <a:latin typeface="Arial"/>
                <a:cs typeface="Arial"/>
              </a:rPr>
              <a:t>О будущем</a:t>
            </a:r>
            <a:endParaRPr lang="en-US" sz="2000" dirty="0">
              <a:solidFill>
                <a:srgbClr val="4B0FA5"/>
              </a:solidFill>
              <a:latin typeface="Arial"/>
              <a:cs typeface="Arial"/>
            </a:endParaRPr>
          </a:p>
        </p:txBody>
      </p:sp>
    </p:spTree>
    <p:extLst>
      <p:ext uri="{BB962C8B-B14F-4D97-AF65-F5344CB8AC3E}">
        <p14:creationId xmlns:p14="http://schemas.microsoft.com/office/powerpoint/2010/main" xmlns="" val="148666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9456" y="3129220"/>
            <a:ext cx="4437089" cy="628377"/>
          </a:xfrm>
        </p:spPr>
        <p:txBody>
          <a:bodyPr/>
          <a:lstStyle/>
          <a:p>
            <a:r>
              <a:rPr lang="ru-RU" dirty="0" smtClean="0"/>
              <a:t>О компании</a:t>
            </a:r>
            <a:endParaRPr lang="en-IN" dirty="0"/>
          </a:p>
        </p:txBody>
      </p:sp>
    </p:spTree>
    <p:extLst>
      <p:ext uri="{BB962C8B-B14F-4D97-AF65-F5344CB8AC3E}">
        <p14:creationId xmlns:p14="http://schemas.microsoft.com/office/powerpoint/2010/main" xmlns="" val="2887123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Reddy’s</a:t>
            </a:r>
            <a:r>
              <a:rPr lang="ru-RU" dirty="0"/>
              <a:t> </a:t>
            </a:r>
            <a:r>
              <a:rPr lang="ru-RU" dirty="0" smtClean="0"/>
              <a:t>– международная фармацевтическая </a:t>
            </a:r>
            <a:r>
              <a:rPr lang="ru-RU" dirty="0"/>
              <a:t>компания</a:t>
            </a:r>
            <a:endParaRPr lang="en-IN" dirty="0"/>
          </a:p>
        </p:txBody>
      </p:sp>
      <p:graphicFrame>
        <p:nvGraphicFramePr>
          <p:cNvPr id="5" name="Схема 4"/>
          <p:cNvGraphicFramePr/>
          <p:nvPr>
            <p:extLst>
              <p:ext uri="{D42A27DB-BD31-4B8C-83A1-F6EECF244321}">
                <p14:modId xmlns:p14="http://schemas.microsoft.com/office/powerpoint/2010/main" xmlns="" val="3841253406"/>
              </p:ext>
            </p:extLst>
          </p:nvPr>
        </p:nvGraphicFramePr>
        <p:xfrm>
          <a:off x="-502187" y="1377853"/>
          <a:ext cx="6604000" cy="5035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2" name="Rectangle 25"/>
          <p:cNvSpPr>
            <a:spLocks noChangeArrowheads="1"/>
          </p:cNvSpPr>
          <p:nvPr>
            <p:custDataLst>
              <p:tags r:id="rId1"/>
            </p:custDataLst>
          </p:nvPr>
        </p:nvSpPr>
        <p:spPr bwMode="auto">
          <a:xfrm>
            <a:off x="6628830" y="2644513"/>
            <a:ext cx="1046979" cy="1046979"/>
          </a:xfrm>
          <a:prstGeom prst="ellipse">
            <a:avLst/>
          </a:prstGeom>
          <a:solidFill>
            <a:srgbClr val="EDEDED"/>
          </a:solidFill>
          <a:ln w="12700" algn="ctr">
            <a:solidFill>
              <a:schemeClr val="bg1"/>
            </a:solidFill>
            <a:miter lim="800000"/>
            <a:headEnd/>
            <a:tailEnd/>
          </a:ln>
          <a:scene3d>
            <a:camera prst="orthographicFront"/>
            <a:lightRig rig="threePt" dir="t"/>
          </a:scene3d>
          <a:sp3d>
            <a:bevelT/>
          </a:sp3d>
        </p:spPr>
        <p:txBody>
          <a:bodyPr wrap="none" lIns="0" tIns="0" rIns="0" bIns="0" anchor="ctr"/>
          <a:lstStyle/>
          <a:p>
            <a:pPr algn="ctr" defTabSz="914724">
              <a:defRPr/>
            </a:pPr>
            <a:r>
              <a:rPr lang="ru-RU" sz="2000" b="1" dirty="0" smtClean="0">
                <a:solidFill>
                  <a:srgbClr val="5225B5"/>
                </a:solidFill>
                <a:latin typeface="Arial" panose="020B0604020202020204" pitchFamily="34" charset="0"/>
                <a:cs typeface="Arial" panose="020B0604020202020204" pitchFamily="34" charset="0"/>
              </a:rPr>
              <a:t>25</a:t>
            </a:r>
            <a:endParaRPr lang="en-US" sz="2000" b="1" dirty="0">
              <a:solidFill>
                <a:srgbClr val="5225B5"/>
              </a:solidFill>
              <a:latin typeface="Arial" panose="020B0604020202020204" pitchFamily="34" charset="0"/>
              <a:cs typeface="Arial" panose="020B0604020202020204" pitchFamily="34" charset="0"/>
            </a:endParaRPr>
          </a:p>
        </p:txBody>
      </p:sp>
      <p:sp>
        <p:nvSpPr>
          <p:cNvPr id="43" name="Rectangle 25"/>
          <p:cNvSpPr>
            <a:spLocks noChangeArrowheads="1"/>
          </p:cNvSpPr>
          <p:nvPr>
            <p:custDataLst>
              <p:tags r:id="rId2"/>
            </p:custDataLst>
          </p:nvPr>
        </p:nvSpPr>
        <p:spPr bwMode="auto">
          <a:xfrm>
            <a:off x="6628830" y="3990239"/>
            <a:ext cx="1046979" cy="1046979"/>
          </a:xfrm>
          <a:prstGeom prst="ellipse">
            <a:avLst/>
          </a:prstGeom>
          <a:solidFill>
            <a:srgbClr val="EDEDED"/>
          </a:solidFill>
          <a:ln w="12700" algn="ctr">
            <a:solidFill>
              <a:schemeClr val="bg1"/>
            </a:solidFill>
            <a:miter lim="800000"/>
            <a:headEnd/>
            <a:tailEnd/>
          </a:ln>
          <a:scene3d>
            <a:camera prst="orthographicFront"/>
            <a:lightRig rig="threePt" dir="t"/>
          </a:scene3d>
          <a:sp3d>
            <a:bevelT/>
          </a:sp3d>
        </p:spPr>
        <p:txBody>
          <a:bodyPr wrap="none" lIns="0" tIns="0" rIns="0" bIns="0" anchor="ctr"/>
          <a:lstStyle/>
          <a:p>
            <a:pPr algn="ctr" defTabSz="914724">
              <a:defRPr/>
            </a:pPr>
            <a:r>
              <a:rPr lang="ru-RU" sz="1600" b="1" dirty="0" smtClean="0">
                <a:solidFill>
                  <a:srgbClr val="5225B5"/>
                </a:solidFill>
                <a:latin typeface="Arial" panose="020B0604020202020204" pitchFamily="34" charset="0"/>
                <a:cs typeface="Arial" panose="020B0604020202020204" pitchFamily="34" charset="0"/>
              </a:rPr>
              <a:t>10</a:t>
            </a:r>
            <a:endParaRPr lang="en-US" sz="1600" b="1" dirty="0">
              <a:solidFill>
                <a:srgbClr val="5225B5"/>
              </a:solidFill>
              <a:latin typeface="Arial" panose="020B0604020202020204" pitchFamily="34" charset="0"/>
              <a:cs typeface="Arial" panose="020B0604020202020204" pitchFamily="34" charset="0"/>
            </a:endParaRPr>
          </a:p>
        </p:txBody>
      </p:sp>
      <p:sp>
        <p:nvSpPr>
          <p:cNvPr id="10" name="Прямоугольник 9"/>
          <p:cNvSpPr/>
          <p:nvPr/>
        </p:nvSpPr>
        <p:spPr>
          <a:xfrm>
            <a:off x="7734731" y="2815664"/>
            <a:ext cx="1820085" cy="913070"/>
          </a:xfrm>
          <a:prstGeom prst="rect">
            <a:avLst/>
          </a:prstGeom>
        </p:spPr>
        <p:txBody>
          <a:bodyPr wrap="square">
            <a:spAutoFit/>
          </a:bodyPr>
          <a:lstStyle/>
          <a:p>
            <a:r>
              <a:rPr lang="ru-RU" sz="2000" b="1" baseline="30000" dirty="0" smtClean="0">
                <a:solidFill>
                  <a:srgbClr val="5225B5"/>
                </a:solidFill>
                <a:latin typeface="Arial" pitchFamily="34" charset="0"/>
                <a:cs typeface="Arial" pitchFamily="34" charset="0"/>
              </a:rPr>
              <a:t>глобальных производственных</a:t>
            </a:r>
            <a:r>
              <a:rPr lang="ru-RU" sz="2000" b="1" dirty="0" smtClean="0">
                <a:solidFill>
                  <a:srgbClr val="5225B5"/>
                </a:solidFill>
                <a:latin typeface="Arial" pitchFamily="34" charset="0"/>
                <a:cs typeface="Arial" pitchFamily="34" charset="0"/>
              </a:rPr>
              <a:t> </a:t>
            </a:r>
          </a:p>
          <a:p>
            <a:r>
              <a:rPr lang="ru-RU" sz="2000" b="1" baseline="30000" dirty="0" smtClean="0">
                <a:solidFill>
                  <a:srgbClr val="5225B5"/>
                </a:solidFill>
                <a:latin typeface="Arial" pitchFamily="34" charset="0"/>
                <a:cs typeface="Arial" pitchFamily="34" charset="0"/>
              </a:rPr>
              <a:t>центров</a:t>
            </a:r>
            <a:endParaRPr lang="en-US" sz="2000" b="1" dirty="0">
              <a:solidFill>
                <a:srgbClr val="5225B5"/>
              </a:solidFill>
            </a:endParaRPr>
          </a:p>
        </p:txBody>
      </p:sp>
      <p:pic>
        <p:nvPicPr>
          <p:cNvPr id="11" name="Рисунок 10"/>
          <p:cNvPicPr>
            <a:picLocks noChangeAspect="1"/>
          </p:cNvPicPr>
          <p:nvPr/>
        </p:nvPicPr>
        <p:blipFill>
          <a:blip r:embed="rId9" cstate="print"/>
          <a:stretch>
            <a:fillRect/>
          </a:stretch>
        </p:blipFill>
        <p:spPr>
          <a:xfrm>
            <a:off x="5836483" y="2844836"/>
            <a:ext cx="733425" cy="752475"/>
          </a:xfrm>
          <a:prstGeom prst="rect">
            <a:avLst/>
          </a:prstGeom>
        </p:spPr>
      </p:pic>
      <p:pic>
        <p:nvPicPr>
          <p:cNvPr id="12" name="Рисунок 11"/>
          <p:cNvPicPr>
            <a:picLocks noChangeAspect="1"/>
          </p:cNvPicPr>
          <p:nvPr/>
        </p:nvPicPr>
        <p:blipFill>
          <a:blip r:embed="rId10" cstate="print"/>
          <a:stretch>
            <a:fillRect/>
          </a:stretch>
        </p:blipFill>
        <p:spPr>
          <a:xfrm>
            <a:off x="5917445" y="4170828"/>
            <a:ext cx="571500" cy="685800"/>
          </a:xfrm>
          <a:prstGeom prst="rect">
            <a:avLst/>
          </a:prstGeom>
        </p:spPr>
      </p:pic>
      <p:sp>
        <p:nvSpPr>
          <p:cNvPr id="44" name="Прямоугольник 43"/>
          <p:cNvSpPr/>
          <p:nvPr/>
        </p:nvSpPr>
        <p:spPr>
          <a:xfrm>
            <a:off x="7734731" y="4170828"/>
            <a:ext cx="1975939" cy="913070"/>
          </a:xfrm>
          <a:prstGeom prst="rect">
            <a:avLst/>
          </a:prstGeom>
        </p:spPr>
        <p:txBody>
          <a:bodyPr wrap="square">
            <a:spAutoFit/>
          </a:bodyPr>
          <a:lstStyle/>
          <a:p>
            <a:r>
              <a:rPr lang="ru-RU" sz="2000" b="1" baseline="30000" dirty="0" smtClean="0">
                <a:solidFill>
                  <a:srgbClr val="5225B5"/>
                </a:solidFill>
                <a:latin typeface="Arial" pitchFamily="34" charset="0"/>
                <a:cs typeface="Arial" pitchFamily="34" charset="0"/>
              </a:rPr>
              <a:t>глобальных научно-исследовательских</a:t>
            </a:r>
            <a:r>
              <a:rPr lang="ru-RU" sz="2000" b="1" dirty="0" smtClean="0">
                <a:solidFill>
                  <a:srgbClr val="5225B5"/>
                </a:solidFill>
                <a:latin typeface="Arial" pitchFamily="34" charset="0"/>
                <a:cs typeface="Arial" pitchFamily="34" charset="0"/>
              </a:rPr>
              <a:t> </a:t>
            </a:r>
          </a:p>
          <a:p>
            <a:r>
              <a:rPr lang="ru-RU" sz="2000" b="1" baseline="30000" dirty="0" smtClean="0">
                <a:solidFill>
                  <a:srgbClr val="5225B5"/>
                </a:solidFill>
                <a:latin typeface="Arial" pitchFamily="34" charset="0"/>
                <a:cs typeface="Arial" pitchFamily="34" charset="0"/>
              </a:rPr>
              <a:t>центров</a:t>
            </a:r>
            <a:endParaRPr lang="en-US" sz="2000" b="1" dirty="0">
              <a:solidFill>
                <a:srgbClr val="5225B5"/>
              </a:solidFill>
            </a:endParaRPr>
          </a:p>
        </p:txBody>
      </p:sp>
    </p:spTree>
    <p:extLst>
      <p:ext uri="{BB962C8B-B14F-4D97-AF65-F5344CB8AC3E}">
        <p14:creationId xmlns:p14="http://schemas.microsoft.com/office/powerpoint/2010/main" xmlns="" val="1256573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6875" y="365127"/>
            <a:ext cx="9157941" cy="681795"/>
          </a:xfrm>
        </p:spPr>
        <p:txBody>
          <a:bodyPr/>
          <a:lstStyle/>
          <a:p>
            <a:r>
              <a:rPr lang="en-US" dirty="0" smtClean="0"/>
              <a:t>Dr. Reddy’s – </a:t>
            </a:r>
            <a:r>
              <a:rPr lang="ru-RU" dirty="0" smtClean="0"/>
              <a:t>международное присутствие</a:t>
            </a:r>
            <a:endParaRPr lang="en-IN" dirty="0"/>
          </a:p>
        </p:txBody>
      </p:sp>
      <p:grpSp>
        <p:nvGrpSpPr>
          <p:cNvPr id="6" name="Group 5"/>
          <p:cNvGrpSpPr/>
          <p:nvPr/>
        </p:nvGrpSpPr>
        <p:grpSpPr>
          <a:xfrm>
            <a:off x="103031" y="1894584"/>
            <a:ext cx="9802969" cy="4515777"/>
            <a:chOff x="256008" y="1405635"/>
            <a:chExt cx="8659097" cy="4515777"/>
          </a:xfrm>
          <a:solidFill>
            <a:schemeClr val="bg1">
              <a:lumMod val="75000"/>
            </a:schemeClr>
          </a:solidFill>
        </p:grpSpPr>
        <p:grpSp>
          <p:nvGrpSpPr>
            <p:cNvPr id="7" name="Group 6"/>
            <p:cNvGrpSpPr>
              <a:grpSpLocks/>
            </p:cNvGrpSpPr>
            <p:nvPr/>
          </p:nvGrpSpPr>
          <p:grpSpPr bwMode="auto">
            <a:xfrm>
              <a:off x="6726194" y="4137472"/>
              <a:ext cx="458942" cy="161373"/>
              <a:chOff x="4449" y="3335"/>
              <a:chExt cx="260" cy="83"/>
            </a:xfrm>
            <a:grpFill/>
          </p:grpSpPr>
          <p:sp>
            <p:nvSpPr>
              <p:cNvPr id="277" name="Freeform 6"/>
              <p:cNvSpPr>
                <a:spLocks/>
              </p:cNvSpPr>
              <p:nvPr/>
            </p:nvSpPr>
            <p:spPr bwMode="auto">
              <a:xfrm>
                <a:off x="4449" y="3340"/>
                <a:ext cx="52" cy="69"/>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8" name="Freeform 7"/>
              <p:cNvSpPr>
                <a:spLocks/>
              </p:cNvSpPr>
              <p:nvPr/>
            </p:nvSpPr>
            <p:spPr bwMode="auto">
              <a:xfrm>
                <a:off x="4577" y="3335"/>
                <a:ext cx="132" cy="83"/>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grpSp>
          <p:nvGrpSpPr>
            <p:cNvPr id="8" name="Group 8"/>
            <p:cNvGrpSpPr>
              <a:grpSpLocks/>
            </p:cNvGrpSpPr>
            <p:nvPr/>
          </p:nvGrpSpPr>
          <p:grpSpPr bwMode="auto">
            <a:xfrm>
              <a:off x="6604635" y="4176662"/>
              <a:ext cx="1109099" cy="408048"/>
              <a:chOff x="4380" y="3353"/>
              <a:chExt cx="629" cy="218"/>
            </a:xfrm>
            <a:grpFill/>
          </p:grpSpPr>
          <p:sp>
            <p:nvSpPr>
              <p:cNvPr id="267" name="Freeform 9"/>
              <p:cNvSpPr>
                <a:spLocks/>
              </p:cNvSpPr>
              <p:nvPr/>
            </p:nvSpPr>
            <p:spPr bwMode="auto">
              <a:xfrm>
                <a:off x="4380" y="3353"/>
                <a:ext cx="149" cy="156"/>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8" name="Freeform 10"/>
              <p:cNvSpPr>
                <a:spLocks/>
              </p:cNvSpPr>
              <p:nvPr/>
            </p:nvSpPr>
            <p:spPr bwMode="auto">
              <a:xfrm>
                <a:off x="4519" y="3510"/>
                <a:ext cx="125" cy="40"/>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9" name="Freeform 11"/>
              <p:cNvSpPr>
                <a:spLocks/>
              </p:cNvSpPr>
              <p:nvPr/>
            </p:nvSpPr>
            <p:spPr bwMode="auto">
              <a:xfrm>
                <a:off x="4568" y="3371"/>
                <a:ext cx="136" cy="116"/>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0" name="Freeform 12"/>
              <p:cNvSpPr>
                <a:spLocks/>
              </p:cNvSpPr>
              <p:nvPr/>
            </p:nvSpPr>
            <p:spPr bwMode="auto">
              <a:xfrm>
                <a:off x="4674" y="3544"/>
                <a:ext cx="34" cy="9"/>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1" name="Freeform 13"/>
              <p:cNvSpPr>
                <a:spLocks/>
              </p:cNvSpPr>
              <p:nvPr/>
            </p:nvSpPr>
            <p:spPr bwMode="auto">
              <a:xfrm>
                <a:off x="4703" y="3405"/>
                <a:ext cx="85" cy="101"/>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2" name="Freeform 14"/>
              <p:cNvSpPr>
                <a:spLocks/>
              </p:cNvSpPr>
              <p:nvPr/>
            </p:nvSpPr>
            <p:spPr bwMode="auto">
              <a:xfrm>
                <a:off x="4769" y="3545"/>
                <a:ext cx="48" cy="26"/>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3" name="Freeform 15"/>
              <p:cNvSpPr>
                <a:spLocks/>
              </p:cNvSpPr>
              <p:nvPr/>
            </p:nvSpPr>
            <p:spPr bwMode="auto">
              <a:xfrm>
                <a:off x="4819" y="3400"/>
                <a:ext cx="17" cy="42"/>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4" name="Freeform 16"/>
              <p:cNvSpPr>
                <a:spLocks/>
              </p:cNvSpPr>
              <p:nvPr/>
            </p:nvSpPr>
            <p:spPr bwMode="auto">
              <a:xfrm>
                <a:off x="4826" y="3466"/>
                <a:ext cx="40" cy="1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5" name="Freeform 17"/>
              <p:cNvSpPr>
                <a:spLocks/>
              </p:cNvSpPr>
              <p:nvPr/>
            </p:nvSpPr>
            <p:spPr bwMode="auto">
              <a:xfrm>
                <a:off x="4865" y="3434"/>
                <a:ext cx="144" cy="119"/>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6" name="Freeform 18"/>
              <p:cNvSpPr>
                <a:spLocks/>
              </p:cNvSpPr>
              <p:nvPr/>
            </p:nvSpPr>
            <p:spPr bwMode="auto">
              <a:xfrm>
                <a:off x="4871" y="3526"/>
                <a:ext cx="7" cy="11"/>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9" name="Freeform 8"/>
            <p:cNvSpPr>
              <a:spLocks/>
            </p:cNvSpPr>
            <p:nvPr/>
          </p:nvSpPr>
          <p:spPr bwMode="auto">
            <a:xfrm>
              <a:off x="5765525" y="3279883"/>
              <a:ext cx="344203" cy="262810"/>
            </a:xfrm>
            <a:custGeom>
              <a:avLst/>
              <a:gdLst>
                <a:gd name="T0" fmla="*/ 0 w 194"/>
                <a:gd name="T1" fmla="*/ 111880299 h 139"/>
                <a:gd name="T2" fmla="*/ 0 w 194"/>
                <a:gd name="T3" fmla="*/ 111880299 h 139"/>
                <a:gd name="T4" fmla="*/ 3134995 w 194"/>
                <a:gd name="T5" fmla="*/ 172905343 h 139"/>
                <a:gd name="T6" fmla="*/ 25079963 w 194"/>
                <a:gd name="T7" fmla="*/ 191552270 h 139"/>
                <a:gd name="T8" fmla="*/ 6269991 w 194"/>
                <a:gd name="T9" fmla="*/ 222064121 h 139"/>
                <a:gd name="T10" fmla="*/ 40754933 w 194"/>
                <a:gd name="T11" fmla="*/ 233930347 h 139"/>
                <a:gd name="T12" fmla="*/ 119129815 w 194"/>
                <a:gd name="T13" fmla="*/ 222064121 h 139"/>
                <a:gd name="T14" fmla="*/ 133237289 w 194"/>
                <a:gd name="T15" fmla="*/ 188161920 h 139"/>
                <a:gd name="T16" fmla="*/ 186530976 w 194"/>
                <a:gd name="T17" fmla="*/ 169514952 h 139"/>
                <a:gd name="T18" fmla="*/ 191233467 w 194"/>
                <a:gd name="T19" fmla="*/ 140696975 h 139"/>
                <a:gd name="T20" fmla="*/ 210043431 w 194"/>
                <a:gd name="T21" fmla="*/ 133916274 h 139"/>
                <a:gd name="T22" fmla="*/ 202205946 w 194"/>
                <a:gd name="T23" fmla="*/ 118659698 h 139"/>
                <a:gd name="T24" fmla="*/ 221015911 w 194"/>
                <a:gd name="T25" fmla="*/ 116965824 h 139"/>
                <a:gd name="T26" fmla="*/ 235123384 w 194"/>
                <a:gd name="T27" fmla="*/ 88147847 h 139"/>
                <a:gd name="T28" fmla="*/ 228853396 w 194"/>
                <a:gd name="T29" fmla="*/ 59329849 h 139"/>
                <a:gd name="T30" fmla="*/ 300958260 w 194"/>
                <a:gd name="T31" fmla="*/ 38989039 h 139"/>
                <a:gd name="T32" fmla="*/ 302525758 w 194"/>
                <a:gd name="T33" fmla="*/ 32208338 h 139"/>
                <a:gd name="T34" fmla="*/ 275878308 w 194"/>
                <a:gd name="T35" fmla="*/ 27122813 h 139"/>
                <a:gd name="T36" fmla="*/ 238258378 w 194"/>
                <a:gd name="T37" fmla="*/ 47463623 h 139"/>
                <a:gd name="T38" fmla="*/ 219448414 w 194"/>
                <a:gd name="T39" fmla="*/ 0 h 139"/>
                <a:gd name="T40" fmla="*/ 188098473 w 194"/>
                <a:gd name="T41" fmla="*/ 35598688 h 139"/>
                <a:gd name="T42" fmla="*/ 94049862 w 194"/>
                <a:gd name="T43" fmla="*/ 32208338 h 139"/>
                <a:gd name="T44" fmla="*/ 47024931 w 194"/>
                <a:gd name="T45" fmla="*/ 86452672 h 139"/>
                <a:gd name="T46" fmla="*/ 14107478 w 194"/>
                <a:gd name="T47" fmla="*/ 69500900 h 139"/>
                <a:gd name="T48" fmla="*/ 0 w 194"/>
                <a:gd name="T49" fmla="*/ 111880299 h 139"/>
                <a:gd name="T50" fmla="*/ 0 w 194"/>
                <a:gd name="T51" fmla="*/ 111880299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10" name="Group 20"/>
            <p:cNvGrpSpPr>
              <a:grpSpLocks/>
            </p:cNvGrpSpPr>
            <p:nvPr/>
          </p:nvGrpSpPr>
          <p:grpSpPr bwMode="auto">
            <a:xfrm>
              <a:off x="7032105" y="4596247"/>
              <a:ext cx="978621" cy="919835"/>
              <a:chOff x="4623" y="3575"/>
              <a:chExt cx="552" cy="485"/>
            </a:xfrm>
            <a:grpFill/>
          </p:grpSpPr>
          <p:sp>
            <p:nvSpPr>
              <p:cNvPr id="265" name="Freeform 264"/>
              <p:cNvSpPr>
                <a:spLocks/>
              </p:cNvSpPr>
              <p:nvPr/>
            </p:nvSpPr>
            <p:spPr bwMode="auto">
              <a:xfrm>
                <a:off x="4623" y="3575"/>
                <a:ext cx="552" cy="414"/>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6" name="Freeform 265"/>
              <p:cNvSpPr>
                <a:spLocks/>
              </p:cNvSpPr>
              <p:nvPr/>
            </p:nvSpPr>
            <p:spPr bwMode="auto">
              <a:xfrm>
                <a:off x="5055" y="4012"/>
                <a:ext cx="49" cy="48"/>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11" name="Freeform 10"/>
            <p:cNvSpPr>
              <a:spLocks/>
            </p:cNvSpPr>
            <p:nvPr/>
          </p:nvSpPr>
          <p:spPr bwMode="auto">
            <a:xfrm>
              <a:off x="7054602" y="4190494"/>
              <a:ext cx="31496" cy="27664"/>
            </a:xfrm>
            <a:custGeom>
              <a:avLst/>
              <a:gdLst>
                <a:gd name="T0" fmla="*/ 0 w 17"/>
                <a:gd name="T1" fmla="*/ 9677400 h 15"/>
                <a:gd name="T2" fmla="*/ 0 w 17"/>
                <a:gd name="T3" fmla="*/ 9677400 h 15"/>
                <a:gd name="T4" fmla="*/ 13673603 w 17"/>
                <a:gd name="T5" fmla="*/ 22580604 h 15"/>
                <a:gd name="T6" fmla="*/ 27347207 w 17"/>
                <a:gd name="T7" fmla="*/ 0 h 15"/>
                <a:gd name="T8" fmla="*/ 0 w 17"/>
                <a:gd name="T9" fmla="*/ 9677400 h 15"/>
                <a:gd name="T10" fmla="*/ 0 w 17"/>
                <a:gd name="T11" fmla="*/ 967740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 name="Freeform 11"/>
            <p:cNvSpPr>
              <a:spLocks/>
            </p:cNvSpPr>
            <p:nvPr/>
          </p:nvSpPr>
          <p:spPr bwMode="auto">
            <a:xfrm>
              <a:off x="6525700" y="3555196"/>
              <a:ext cx="216453" cy="506771"/>
            </a:xfrm>
            <a:custGeom>
              <a:avLst/>
              <a:gdLst>
                <a:gd name="T0" fmla="*/ 0 w 124"/>
                <a:gd name="T1" fmla="*/ 180866331 h 254"/>
                <a:gd name="T2" fmla="*/ 0 w 124"/>
                <a:gd name="T3" fmla="*/ 180866331 h 254"/>
                <a:gd name="T4" fmla="*/ 9252940 w 124"/>
                <a:gd name="T5" fmla="*/ 156518251 h 254"/>
                <a:gd name="T6" fmla="*/ 63228222 w 124"/>
                <a:gd name="T7" fmla="*/ 41738375 h 254"/>
                <a:gd name="T8" fmla="*/ 101782356 w 124"/>
                <a:gd name="T9" fmla="*/ 26086159 h 254"/>
                <a:gd name="T10" fmla="*/ 109494173 w 124"/>
                <a:gd name="T11" fmla="*/ 0 h 254"/>
                <a:gd name="T12" fmla="*/ 135710623 w 124"/>
                <a:gd name="T13" fmla="*/ 15652222 h 254"/>
                <a:gd name="T14" fmla="*/ 137252987 w 124"/>
                <a:gd name="T15" fmla="*/ 38259519 h 254"/>
                <a:gd name="T16" fmla="*/ 114120021 w 124"/>
                <a:gd name="T17" fmla="*/ 107823492 h 254"/>
                <a:gd name="T18" fmla="*/ 138794108 w 124"/>
                <a:gd name="T19" fmla="*/ 102606526 h 254"/>
                <a:gd name="T20" fmla="*/ 151131773 w 124"/>
                <a:gd name="T21" fmla="*/ 149561857 h 254"/>
                <a:gd name="T22" fmla="*/ 189685926 w 124"/>
                <a:gd name="T23" fmla="*/ 163474645 h 254"/>
                <a:gd name="T24" fmla="*/ 169637687 w 124"/>
                <a:gd name="T25" fmla="*/ 186083297 h 254"/>
                <a:gd name="T26" fmla="*/ 124915322 w 124"/>
                <a:gd name="T27" fmla="*/ 215648302 h 254"/>
                <a:gd name="T28" fmla="*/ 114120021 w 124"/>
                <a:gd name="T29" fmla="*/ 243473879 h 254"/>
                <a:gd name="T30" fmla="*/ 138794108 w 124"/>
                <a:gd name="T31" fmla="*/ 297385605 h 254"/>
                <a:gd name="T32" fmla="*/ 129541170 w 124"/>
                <a:gd name="T33" fmla="*/ 328688719 h 254"/>
                <a:gd name="T34" fmla="*/ 158842347 w 124"/>
                <a:gd name="T35" fmla="*/ 398252743 h 254"/>
                <a:gd name="T36" fmla="*/ 137252987 w 124"/>
                <a:gd name="T37" fmla="*/ 439991109 h 254"/>
                <a:gd name="T38" fmla="*/ 115662384 w 124"/>
                <a:gd name="T39" fmla="*/ 290429210 h 254"/>
                <a:gd name="T40" fmla="*/ 97156508 w 124"/>
                <a:gd name="T41" fmla="*/ 266081171 h 254"/>
                <a:gd name="T42" fmla="*/ 66312948 w 124"/>
                <a:gd name="T43" fmla="*/ 306081427 h 254"/>
                <a:gd name="T44" fmla="*/ 43179983 w 124"/>
                <a:gd name="T45" fmla="*/ 299125033 h 254"/>
                <a:gd name="T46" fmla="*/ 47807072 w 124"/>
                <a:gd name="T47" fmla="*/ 243473879 h 254"/>
                <a:gd name="T48" fmla="*/ 0 w 124"/>
                <a:gd name="T49" fmla="*/ 180866331 h 254"/>
                <a:gd name="T50" fmla="*/ 0 w 124"/>
                <a:gd name="T51" fmla="*/ 180866331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 name="connsiteX0" fmla="*/ 0 w 9919"/>
                <a:gd name="connsiteY0" fmla="*/ 4316 h 10183"/>
                <a:gd name="connsiteX1" fmla="*/ 0 w 9919"/>
                <a:gd name="connsiteY1" fmla="*/ 4316 h 10183"/>
                <a:gd name="connsiteX2" fmla="*/ 484 w 9919"/>
                <a:gd name="connsiteY2" fmla="*/ 3765 h 10183"/>
                <a:gd name="connsiteX3" fmla="*/ 3306 w 9919"/>
                <a:gd name="connsiteY3" fmla="*/ 1167 h 10183"/>
                <a:gd name="connsiteX4" fmla="*/ 3285 w 9919"/>
                <a:gd name="connsiteY4" fmla="*/ 0 h 10183"/>
                <a:gd name="connsiteX5" fmla="*/ 5726 w 9919"/>
                <a:gd name="connsiteY5" fmla="*/ 222 h 10183"/>
                <a:gd name="connsiteX6" fmla="*/ 7097 w 9919"/>
                <a:gd name="connsiteY6" fmla="*/ 576 h 10183"/>
                <a:gd name="connsiteX7" fmla="*/ 7177 w 9919"/>
                <a:gd name="connsiteY7" fmla="*/ 1088 h 10183"/>
                <a:gd name="connsiteX8" fmla="*/ 5968 w 9919"/>
                <a:gd name="connsiteY8" fmla="*/ 2663 h 10183"/>
                <a:gd name="connsiteX9" fmla="*/ 7258 w 9919"/>
                <a:gd name="connsiteY9" fmla="*/ 2545 h 10183"/>
                <a:gd name="connsiteX10" fmla="*/ 7903 w 9919"/>
                <a:gd name="connsiteY10" fmla="*/ 3608 h 10183"/>
                <a:gd name="connsiteX11" fmla="*/ 9919 w 9919"/>
                <a:gd name="connsiteY11" fmla="*/ 3923 h 10183"/>
                <a:gd name="connsiteX12" fmla="*/ 8871 w 9919"/>
                <a:gd name="connsiteY12" fmla="*/ 4435 h 10183"/>
                <a:gd name="connsiteX13" fmla="*/ 6532 w 9919"/>
                <a:gd name="connsiteY13" fmla="*/ 5104 h 10183"/>
                <a:gd name="connsiteX14" fmla="*/ 5968 w 9919"/>
                <a:gd name="connsiteY14" fmla="*/ 5734 h 10183"/>
                <a:gd name="connsiteX15" fmla="*/ 7258 w 9919"/>
                <a:gd name="connsiteY15" fmla="*/ 6954 h 10183"/>
                <a:gd name="connsiteX16" fmla="*/ 6774 w 9919"/>
                <a:gd name="connsiteY16" fmla="*/ 7663 h 10183"/>
                <a:gd name="connsiteX17" fmla="*/ 8306 w 9919"/>
                <a:gd name="connsiteY17" fmla="*/ 9238 h 10183"/>
                <a:gd name="connsiteX18" fmla="*/ 7177 w 9919"/>
                <a:gd name="connsiteY18" fmla="*/ 10183 h 10183"/>
                <a:gd name="connsiteX19" fmla="*/ 6048 w 9919"/>
                <a:gd name="connsiteY19" fmla="*/ 6797 h 10183"/>
                <a:gd name="connsiteX20" fmla="*/ 5081 w 9919"/>
                <a:gd name="connsiteY20" fmla="*/ 6246 h 10183"/>
                <a:gd name="connsiteX21" fmla="*/ 3468 w 9919"/>
                <a:gd name="connsiteY21" fmla="*/ 7151 h 10183"/>
                <a:gd name="connsiteX22" fmla="*/ 2258 w 9919"/>
                <a:gd name="connsiteY22" fmla="*/ 6994 h 10183"/>
                <a:gd name="connsiteX23" fmla="*/ 2500 w 9919"/>
                <a:gd name="connsiteY23" fmla="*/ 5734 h 10183"/>
                <a:gd name="connsiteX24" fmla="*/ 0 w 9919"/>
                <a:gd name="connsiteY24" fmla="*/ 4316 h 10183"/>
                <a:gd name="connsiteX0" fmla="*/ 0 w 10000"/>
                <a:gd name="connsiteY0" fmla="*/ 4469 h 10231"/>
                <a:gd name="connsiteX1" fmla="*/ 0 w 10000"/>
                <a:gd name="connsiteY1" fmla="*/ 4469 h 10231"/>
                <a:gd name="connsiteX2" fmla="*/ 488 w 10000"/>
                <a:gd name="connsiteY2" fmla="*/ 3928 h 10231"/>
                <a:gd name="connsiteX3" fmla="*/ 3333 w 10000"/>
                <a:gd name="connsiteY3" fmla="*/ 1377 h 10231"/>
                <a:gd name="connsiteX4" fmla="*/ 3312 w 10000"/>
                <a:gd name="connsiteY4" fmla="*/ 231 h 10231"/>
                <a:gd name="connsiteX5" fmla="*/ 5431 w 10000"/>
                <a:gd name="connsiteY5" fmla="*/ 0 h 10231"/>
                <a:gd name="connsiteX6" fmla="*/ 7155 w 10000"/>
                <a:gd name="connsiteY6" fmla="*/ 797 h 10231"/>
                <a:gd name="connsiteX7" fmla="*/ 7236 w 10000"/>
                <a:gd name="connsiteY7" fmla="*/ 1299 h 10231"/>
                <a:gd name="connsiteX8" fmla="*/ 6017 w 10000"/>
                <a:gd name="connsiteY8" fmla="*/ 2846 h 10231"/>
                <a:gd name="connsiteX9" fmla="*/ 7317 w 10000"/>
                <a:gd name="connsiteY9" fmla="*/ 2730 h 10231"/>
                <a:gd name="connsiteX10" fmla="*/ 7968 w 10000"/>
                <a:gd name="connsiteY10" fmla="*/ 3774 h 10231"/>
                <a:gd name="connsiteX11" fmla="*/ 10000 w 10000"/>
                <a:gd name="connsiteY11" fmla="*/ 4083 h 10231"/>
                <a:gd name="connsiteX12" fmla="*/ 8943 w 10000"/>
                <a:gd name="connsiteY12" fmla="*/ 4586 h 10231"/>
                <a:gd name="connsiteX13" fmla="*/ 6585 w 10000"/>
                <a:gd name="connsiteY13" fmla="*/ 5243 h 10231"/>
                <a:gd name="connsiteX14" fmla="*/ 6017 w 10000"/>
                <a:gd name="connsiteY14" fmla="*/ 5862 h 10231"/>
                <a:gd name="connsiteX15" fmla="*/ 7317 w 10000"/>
                <a:gd name="connsiteY15" fmla="*/ 7060 h 10231"/>
                <a:gd name="connsiteX16" fmla="*/ 6829 w 10000"/>
                <a:gd name="connsiteY16" fmla="*/ 7756 h 10231"/>
                <a:gd name="connsiteX17" fmla="*/ 8374 w 10000"/>
                <a:gd name="connsiteY17" fmla="*/ 9303 h 10231"/>
                <a:gd name="connsiteX18" fmla="*/ 7236 w 10000"/>
                <a:gd name="connsiteY18" fmla="*/ 10231 h 10231"/>
                <a:gd name="connsiteX19" fmla="*/ 6097 w 10000"/>
                <a:gd name="connsiteY19" fmla="*/ 6906 h 10231"/>
                <a:gd name="connsiteX20" fmla="*/ 5122 w 10000"/>
                <a:gd name="connsiteY20" fmla="*/ 6365 h 10231"/>
                <a:gd name="connsiteX21" fmla="*/ 3496 w 10000"/>
                <a:gd name="connsiteY21" fmla="*/ 7253 h 10231"/>
                <a:gd name="connsiteX22" fmla="*/ 2276 w 10000"/>
                <a:gd name="connsiteY22" fmla="*/ 7099 h 10231"/>
                <a:gd name="connsiteX23" fmla="*/ 2520 w 10000"/>
                <a:gd name="connsiteY23" fmla="*/ 5862 h 10231"/>
                <a:gd name="connsiteX24" fmla="*/ 0 w 10000"/>
                <a:gd name="connsiteY24" fmla="*/ 4469 h 1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231">
                  <a:moveTo>
                    <a:pt x="0" y="4469"/>
                  </a:moveTo>
                  <a:lnTo>
                    <a:pt x="0" y="4469"/>
                  </a:lnTo>
                  <a:lnTo>
                    <a:pt x="488" y="3928"/>
                  </a:lnTo>
                  <a:lnTo>
                    <a:pt x="3333" y="1377"/>
                  </a:lnTo>
                  <a:lnTo>
                    <a:pt x="3312" y="231"/>
                  </a:lnTo>
                  <a:lnTo>
                    <a:pt x="5431" y="0"/>
                  </a:lnTo>
                  <a:lnTo>
                    <a:pt x="7155" y="797"/>
                  </a:lnTo>
                  <a:cubicBezTo>
                    <a:pt x="7182" y="965"/>
                    <a:pt x="7208" y="1132"/>
                    <a:pt x="7236" y="1299"/>
                  </a:cubicBezTo>
                  <a:lnTo>
                    <a:pt x="6017" y="2846"/>
                  </a:lnTo>
                  <a:lnTo>
                    <a:pt x="7317" y="2730"/>
                  </a:lnTo>
                  <a:lnTo>
                    <a:pt x="7968" y="3774"/>
                  </a:lnTo>
                  <a:lnTo>
                    <a:pt x="10000" y="4083"/>
                  </a:lnTo>
                  <a:lnTo>
                    <a:pt x="8943" y="4586"/>
                  </a:lnTo>
                  <a:lnTo>
                    <a:pt x="6585" y="5243"/>
                  </a:lnTo>
                  <a:lnTo>
                    <a:pt x="6017" y="5862"/>
                  </a:lnTo>
                  <a:lnTo>
                    <a:pt x="7317" y="7060"/>
                  </a:lnTo>
                  <a:lnTo>
                    <a:pt x="6829" y="7756"/>
                  </a:lnTo>
                  <a:lnTo>
                    <a:pt x="8374" y="9303"/>
                  </a:lnTo>
                  <a:lnTo>
                    <a:pt x="7236" y="10231"/>
                  </a:lnTo>
                  <a:lnTo>
                    <a:pt x="6097" y="6906"/>
                  </a:lnTo>
                  <a:lnTo>
                    <a:pt x="5122" y="6365"/>
                  </a:lnTo>
                  <a:lnTo>
                    <a:pt x="3496" y="7253"/>
                  </a:lnTo>
                  <a:lnTo>
                    <a:pt x="2276" y="7099"/>
                  </a:lnTo>
                  <a:cubicBezTo>
                    <a:pt x="2358" y="6687"/>
                    <a:pt x="2439" y="6274"/>
                    <a:pt x="2520" y="5862"/>
                  </a:cubicBezTo>
                  <a:lnTo>
                    <a:pt x="0" y="446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 name="Freeform 12"/>
            <p:cNvSpPr>
              <a:spLocks/>
            </p:cNvSpPr>
            <p:nvPr/>
          </p:nvSpPr>
          <p:spPr bwMode="auto">
            <a:xfrm>
              <a:off x="6775639" y="3943824"/>
              <a:ext cx="123734" cy="106045"/>
            </a:xfrm>
            <a:custGeom>
              <a:avLst/>
              <a:gdLst>
                <a:gd name="T0" fmla="*/ 0 w 70"/>
                <a:gd name="T1" fmla="*/ 18383734 h 59"/>
                <a:gd name="T2" fmla="*/ 0 w 70"/>
                <a:gd name="T3" fmla="*/ 18383734 h 59"/>
                <a:gd name="T4" fmla="*/ 7779587 w 70"/>
                <a:gd name="T5" fmla="*/ 62808929 h 59"/>
                <a:gd name="T6" fmla="*/ 21782099 w 70"/>
                <a:gd name="T7" fmla="*/ 85788301 h 59"/>
                <a:gd name="T8" fmla="*/ 43562951 w 70"/>
                <a:gd name="T9" fmla="*/ 88851637 h 59"/>
                <a:gd name="T10" fmla="*/ 107352573 w 70"/>
                <a:gd name="T11" fmla="*/ 47489774 h 59"/>
                <a:gd name="T12" fmla="*/ 104240490 w 70"/>
                <a:gd name="T13" fmla="*/ 0 h 59"/>
                <a:gd name="T14" fmla="*/ 56010037 w 70"/>
                <a:gd name="T15" fmla="*/ 7660199 h 59"/>
                <a:gd name="T16" fmla="*/ 15557927 w 70"/>
                <a:gd name="T17" fmla="*/ 6127912 h 59"/>
                <a:gd name="T18" fmla="*/ 0 w 70"/>
                <a:gd name="T19" fmla="*/ 18383734 h 59"/>
                <a:gd name="T20" fmla="*/ 0 w 70"/>
                <a:gd name="T21" fmla="*/ 183837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 name="Freeform 13"/>
            <p:cNvSpPr>
              <a:spLocks/>
            </p:cNvSpPr>
            <p:nvPr/>
          </p:nvSpPr>
          <p:spPr bwMode="auto">
            <a:xfrm>
              <a:off x="6231212" y="4068311"/>
              <a:ext cx="44994" cy="94518"/>
            </a:xfrm>
            <a:custGeom>
              <a:avLst/>
              <a:gdLst>
                <a:gd name="T0" fmla="*/ 0 w 26"/>
                <a:gd name="T1" fmla="*/ 0 h 51"/>
                <a:gd name="T2" fmla="*/ 0 w 26"/>
                <a:gd name="T3" fmla="*/ 0 h 51"/>
                <a:gd name="T4" fmla="*/ 7456366 w 26"/>
                <a:gd name="T5" fmla="*/ 81436595 h 51"/>
                <a:gd name="T6" fmla="*/ 37280604 w 26"/>
                <a:gd name="T7" fmla="*/ 66777986 h 51"/>
                <a:gd name="T8" fmla="*/ 22367878 w 26"/>
                <a:gd name="T9" fmla="*/ 1954524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15" name="Group 29"/>
            <p:cNvGrpSpPr>
              <a:grpSpLocks/>
            </p:cNvGrpSpPr>
            <p:nvPr/>
          </p:nvGrpSpPr>
          <p:grpSpPr bwMode="auto">
            <a:xfrm>
              <a:off x="6082733" y="2793448"/>
              <a:ext cx="1475803" cy="1055848"/>
              <a:chOff x="4086" y="2626"/>
              <a:chExt cx="835" cy="555"/>
            </a:xfrm>
            <a:grpFill/>
          </p:grpSpPr>
          <p:sp>
            <p:nvSpPr>
              <p:cNvPr id="263" name="Freeform 30"/>
              <p:cNvSpPr>
                <a:spLocks/>
              </p:cNvSpPr>
              <p:nvPr/>
            </p:nvSpPr>
            <p:spPr bwMode="auto">
              <a:xfrm>
                <a:off x="4086" y="2626"/>
                <a:ext cx="835" cy="52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solidFill>
                <a:srgbClr val="FFD200"/>
              </a:solid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4" name="Freeform 31"/>
              <p:cNvSpPr>
                <a:spLocks/>
              </p:cNvSpPr>
              <p:nvPr/>
            </p:nvSpPr>
            <p:spPr bwMode="auto">
              <a:xfrm>
                <a:off x="4564" y="3155"/>
                <a:ext cx="31" cy="2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16" name="Freeform 15"/>
            <p:cNvSpPr>
              <a:spLocks/>
            </p:cNvSpPr>
            <p:nvPr/>
          </p:nvSpPr>
          <p:spPr bwMode="auto">
            <a:xfrm>
              <a:off x="7200833" y="3664875"/>
              <a:ext cx="47243" cy="85298"/>
            </a:xfrm>
            <a:custGeom>
              <a:avLst/>
              <a:gdLst>
                <a:gd name="T0" fmla="*/ 0 w 25"/>
                <a:gd name="T1" fmla="*/ 29348570 h 46"/>
                <a:gd name="T2" fmla="*/ 0 w 25"/>
                <a:gd name="T3" fmla="*/ 29348570 h 46"/>
                <a:gd name="T4" fmla="*/ 16003094 w 25"/>
                <a:gd name="T5" fmla="*/ 73372696 h 46"/>
                <a:gd name="T6" fmla="*/ 42676691 w 25"/>
                <a:gd name="T7" fmla="*/ 0 h 46"/>
                <a:gd name="T8" fmla="*/ 19559484 w 25"/>
                <a:gd name="T9" fmla="*/ 1630618 h 46"/>
                <a:gd name="T10" fmla="*/ 0 w 25"/>
                <a:gd name="T11" fmla="*/ 29348570 h 46"/>
                <a:gd name="T12" fmla="*/ 0 w 25"/>
                <a:gd name="T13" fmla="*/ 29348570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 name="Freeform 16"/>
            <p:cNvSpPr>
              <a:spLocks/>
            </p:cNvSpPr>
            <p:nvPr/>
          </p:nvSpPr>
          <p:spPr bwMode="auto">
            <a:xfrm>
              <a:off x="5369578" y="3236081"/>
              <a:ext cx="463439" cy="428794"/>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18" name="Group 35"/>
            <p:cNvGrpSpPr>
              <a:grpSpLocks/>
            </p:cNvGrpSpPr>
            <p:nvPr/>
          </p:nvGrpSpPr>
          <p:grpSpPr bwMode="auto">
            <a:xfrm>
              <a:off x="7432552" y="3065448"/>
              <a:ext cx="391448" cy="424182"/>
              <a:chOff x="4850" y="2769"/>
              <a:chExt cx="221" cy="223"/>
            </a:xfrm>
            <a:grpFill/>
          </p:grpSpPr>
          <p:sp>
            <p:nvSpPr>
              <p:cNvPr id="259" name="Freeform 258"/>
              <p:cNvSpPr>
                <a:spLocks/>
              </p:cNvSpPr>
              <p:nvPr/>
            </p:nvSpPr>
            <p:spPr bwMode="auto">
              <a:xfrm>
                <a:off x="4850" y="2954"/>
                <a:ext cx="33" cy="38"/>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0" name="Freeform 259"/>
              <p:cNvSpPr>
                <a:spLocks/>
              </p:cNvSpPr>
              <p:nvPr/>
            </p:nvSpPr>
            <p:spPr bwMode="auto">
              <a:xfrm>
                <a:off x="4866" y="2835"/>
                <a:ext cx="155" cy="125"/>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1" name="Freeform 260"/>
              <p:cNvSpPr>
                <a:spLocks/>
              </p:cNvSpPr>
              <p:nvPr/>
            </p:nvSpPr>
            <p:spPr bwMode="auto">
              <a:xfrm>
                <a:off x="4885" y="2948"/>
                <a:ext cx="32" cy="23"/>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2" name="Freeform 261"/>
              <p:cNvSpPr>
                <a:spLocks/>
              </p:cNvSpPr>
              <p:nvPr/>
            </p:nvSpPr>
            <p:spPr bwMode="auto">
              <a:xfrm>
                <a:off x="4990" y="2769"/>
                <a:ext cx="81" cy="67"/>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19" name="Freeform 18"/>
            <p:cNvSpPr>
              <a:spLocks/>
            </p:cNvSpPr>
            <p:nvPr/>
          </p:nvSpPr>
          <p:spPr bwMode="auto">
            <a:xfrm>
              <a:off x="7304319" y="3146174"/>
              <a:ext cx="155228" cy="161373"/>
            </a:xfrm>
            <a:custGeom>
              <a:avLst/>
              <a:gdLst>
                <a:gd name="T0" fmla="*/ 0 w 87"/>
                <a:gd name="T1" fmla="*/ 82254980 h 84"/>
                <a:gd name="T2" fmla="*/ 0 w 87"/>
                <a:gd name="T3" fmla="*/ 82254980 h 84"/>
                <a:gd name="T4" fmla="*/ 25363482 w 87"/>
                <a:gd name="T5" fmla="*/ 94505205 h 84"/>
                <a:gd name="T6" fmla="*/ 9510832 w 87"/>
                <a:gd name="T7" fmla="*/ 136509117 h 84"/>
                <a:gd name="T8" fmla="*/ 47555429 w 87"/>
                <a:gd name="T9" fmla="*/ 145258884 h 84"/>
                <a:gd name="T10" fmla="*/ 87186425 w 87"/>
                <a:gd name="T11" fmla="*/ 120757154 h 84"/>
                <a:gd name="T12" fmla="*/ 69748624 w 87"/>
                <a:gd name="T13" fmla="*/ 87505655 h 84"/>
                <a:gd name="T14" fmla="*/ 115718915 w 87"/>
                <a:gd name="T15" fmla="*/ 56003032 h 84"/>
                <a:gd name="T16" fmla="*/ 136326972 w 87"/>
                <a:gd name="T17" fmla="*/ 14000427 h 84"/>
                <a:gd name="T18" fmla="*/ 134741833 w 87"/>
                <a:gd name="T19" fmla="*/ 8751093 h 84"/>
                <a:gd name="T20" fmla="*/ 125231004 w 87"/>
                <a:gd name="T21" fmla="*/ 0 h 84"/>
                <a:gd name="T22" fmla="*/ 84014889 w 87"/>
                <a:gd name="T23" fmla="*/ 28002177 h 84"/>
                <a:gd name="T24" fmla="*/ 84014889 w 87"/>
                <a:gd name="T25" fmla="*/ 43752828 h 84"/>
                <a:gd name="T26" fmla="*/ 55482379 w 87"/>
                <a:gd name="T27" fmla="*/ 38502163 h 84"/>
                <a:gd name="T28" fmla="*/ 0 w 87"/>
                <a:gd name="T29" fmla="*/ 82254980 h 84"/>
                <a:gd name="T30" fmla="*/ 0 w 87"/>
                <a:gd name="T31" fmla="*/ 8225498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 name="Freeform 19"/>
            <p:cNvSpPr>
              <a:spLocks/>
            </p:cNvSpPr>
            <p:nvPr/>
          </p:nvSpPr>
          <p:spPr bwMode="auto">
            <a:xfrm>
              <a:off x="7351562" y="3279883"/>
              <a:ext cx="80990" cy="124490"/>
            </a:xfrm>
            <a:custGeom>
              <a:avLst/>
              <a:gdLst>
                <a:gd name="T0" fmla="*/ 0 w 48"/>
                <a:gd name="T1" fmla="*/ 109657851 h 66"/>
                <a:gd name="T2" fmla="*/ 0 w 48"/>
                <a:gd name="T3" fmla="*/ 109657851 h 66"/>
                <a:gd name="T4" fmla="*/ 7087791 w 48"/>
                <a:gd name="T5" fmla="*/ 23618536 h 66"/>
                <a:gd name="T6" fmla="*/ 42527939 w 48"/>
                <a:gd name="T7" fmla="*/ 0 h 66"/>
                <a:gd name="T8" fmla="*/ 66626182 w 48"/>
                <a:gd name="T9" fmla="*/ 67482449 h 66"/>
                <a:gd name="T10" fmla="*/ 42527939 w 48"/>
                <a:gd name="T11" fmla="*/ 99535812 h 66"/>
                <a:gd name="T12" fmla="*/ 0 w 48"/>
                <a:gd name="T13" fmla="*/ 109657851 h 66"/>
                <a:gd name="T14" fmla="*/ 0 w 48"/>
                <a:gd name="T15" fmla="*/ 109657851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 name="Freeform 20"/>
            <p:cNvSpPr>
              <a:spLocks/>
            </p:cNvSpPr>
            <p:nvPr/>
          </p:nvSpPr>
          <p:spPr bwMode="auto">
            <a:xfrm>
              <a:off x="6723898" y="3734036"/>
              <a:ext cx="173226" cy="216701"/>
            </a:xfrm>
            <a:custGeom>
              <a:avLst/>
              <a:gdLst>
                <a:gd name="T0" fmla="*/ 0 w 99"/>
                <a:gd name="T1" fmla="*/ 42094425 h 115"/>
                <a:gd name="T2" fmla="*/ 0 w 99"/>
                <a:gd name="T3" fmla="*/ 42094425 h 115"/>
                <a:gd name="T4" fmla="*/ 19818444 w 99"/>
                <a:gd name="T5" fmla="*/ 69035380 h 115"/>
                <a:gd name="T6" fmla="*/ 13720178 w 99"/>
                <a:gd name="T7" fmla="*/ 116181404 h 115"/>
                <a:gd name="T8" fmla="*/ 67079713 w 99"/>
                <a:gd name="T9" fmla="*/ 95976345 h 115"/>
                <a:gd name="T10" fmla="*/ 89946687 w 99"/>
                <a:gd name="T11" fmla="*/ 116181404 h 115"/>
                <a:gd name="T12" fmla="*/ 109766361 w 99"/>
                <a:gd name="T13" fmla="*/ 163327409 h 115"/>
                <a:gd name="T14" fmla="*/ 102143220 w 99"/>
                <a:gd name="T15" fmla="*/ 191951392 h 115"/>
                <a:gd name="T16" fmla="*/ 149403240 w 99"/>
                <a:gd name="T17" fmla="*/ 183532509 h 115"/>
                <a:gd name="T18" fmla="*/ 126536285 w 99"/>
                <a:gd name="T19" fmla="*/ 121232994 h 115"/>
                <a:gd name="T20" fmla="*/ 76226495 w 99"/>
                <a:gd name="T21" fmla="*/ 75769967 h 115"/>
                <a:gd name="T22" fmla="*/ 89946687 w 99"/>
                <a:gd name="T23" fmla="*/ 50513318 h 115"/>
                <a:gd name="T24" fmla="*/ 62505087 w 99"/>
                <a:gd name="T25" fmla="*/ 35359838 h 115"/>
                <a:gd name="T26" fmla="*/ 41161773 w 99"/>
                <a:gd name="T27" fmla="*/ 0 h 115"/>
                <a:gd name="T28" fmla="*/ 27441590 w 99"/>
                <a:gd name="T29" fmla="*/ 0 h 115"/>
                <a:gd name="T30" fmla="*/ 28966466 w 99"/>
                <a:gd name="T31" fmla="*/ 26940955 h 115"/>
                <a:gd name="T32" fmla="*/ 19818444 w 99"/>
                <a:gd name="T33" fmla="*/ 20205065 h 115"/>
                <a:gd name="T34" fmla="*/ 0 w 99"/>
                <a:gd name="T35" fmla="*/ 42094425 h 115"/>
                <a:gd name="T36" fmla="*/ 0 w 99"/>
                <a:gd name="T37" fmla="*/ 420944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22" name="Group 43"/>
            <p:cNvGrpSpPr>
              <a:grpSpLocks/>
            </p:cNvGrpSpPr>
            <p:nvPr/>
          </p:nvGrpSpPr>
          <p:grpSpPr bwMode="auto">
            <a:xfrm>
              <a:off x="906172" y="1433296"/>
              <a:ext cx="2132716" cy="1745151"/>
              <a:chOff x="1156" y="1908"/>
              <a:chExt cx="1207" cy="919"/>
            </a:xfrm>
            <a:grpFill/>
          </p:grpSpPr>
          <p:sp>
            <p:nvSpPr>
              <p:cNvPr id="240" name="Freeform 239"/>
              <p:cNvSpPr>
                <a:spLocks/>
              </p:cNvSpPr>
              <p:nvPr/>
            </p:nvSpPr>
            <p:spPr bwMode="auto">
              <a:xfrm>
                <a:off x="1156" y="2232"/>
                <a:ext cx="1166" cy="595"/>
              </a:xfrm>
              <a:custGeom>
                <a:avLst/>
                <a:gdLst>
                  <a:gd name="T0" fmla="*/ 93 w 1166"/>
                  <a:gd name="T1" fmla="*/ 82 h 595"/>
                  <a:gd name="T2" fmla="*/ 110 w 1166"/>
                  <a:gd name="T3" fmla="*/ 69 h 595"/>
                  <a:gd name="T4" fmla="*/ 177 w 1166"/>
                  <a:gd name="T5" fmla="*/ 35 h 595"/>
                  <a:gd name="T6" fmla="*/ 250 w 1166"/>
                  <a:gd name="T7" fmla="*/ 52 h 595"/>
                  <a:gd name="T8" fmla="*/ 347 w 1166"/>
                  <a:gd name="T9" fmla="*/ 95 h 595"/>
                  <a:gd name="T10" fmla="*/ 453 w 1166"/>
                  <a:gd name="T11" fmla="*/ 123 h 595"/>
                  <a:gd name="T12" fmla="*/ 450 w 1166"/>
                  <a:gd name="T13" fmla="*/ 93 h 595"/>
                  <a:gd name="T14" fmla="*/ 515 w 1166"/>
                  <a:gd name="T15" fmla="*/ 93 h 595"/>
                  <a:gd name="T16" fmla="*/ 595 w 1166"/>
                  <a:gd name="T17" fmla="*/ 105 h 595"/>
                  <a:gd name="T18" fmla="*/ 597 w 1166"/>
                  <a:gd name="T19" fmla="*/ 85 h 595"/>
                  <a:gd name="T20" fmla="*/ 624 w 1166"/>
                  <a:gd name="T21" fmla="*/ 114 h 595"/>
                  <a:gd name="T22" fmla="*/ 632 w 1166"/>
                  <a:gd name="T23" fmla="*/ 78 h 595"/>
                  <a:gd name="T24" fmla="*/ 620 w 1166"/>
                  <a:gd name="T25" fmla="*/ 18 h 595"/>
                  <a:gd name="T26" fmla="*/ 676 w 1166"/>
                  <a:gd name="T27" fmla="*/ 44 h 595"/>
                  <a:gd name="T28" fmla="*/ 685 w 1166"/>
                  <a:gd name="T29" fmla="*/ 61 h 595"/>
                  <a:gd name="T30" fmla="*/ 721 w 1166"/>
                  <a:gd name="T31" fmla="*/ 76 h 595"/>
                  <a:gd name="T32" fmla="*/ 743 w 1166"/>
                  <a:gd name="T33" fmla="*/ 109 h 595"/>
                  <a:gd name="T34" fmla="*/ 797 w 1166"/>
                  <a:gd name="T35" fmla="*/ 55 h 595"/>
                  <a:gd name="T36" fmla="*/ 798 w 1166"/>
                  <a:gd name="T37" fmla="*/ 85 h 595"/>
                  <a:gd name="T38" fmla="*/ 783 w 1166"/>
                  <a:gd name="T39" fmla="*/ 137 h 595"/>
                  <a:gd name="T40" fmla="*/ 695 w 1166"/>
                  <a:gd name="T41" fmla="*/ 143 h 595"/>
                  <a:gd name="T42" fmla="*/ 698 w 1166"/>
                  <a:gd name="T43" fmla="*/ 183 h 595"/>
                  <a:gd name="T44" fmla="*/ 689 w 1166"/>
                  <a:gd name="T45" fmla="*/ 208 h 595"/>
                  <a:gd name="T46" fmla="*/ 661 w 1166"/>
                  <a:gd name="T47" fmla="*/ 226 h 595"/>
                  <a:gd name="T48" fmla="*/ 653 w 1166"/>
                  <a:gd name="T49" fmla="*/ 293 h 595"/>
                  <a:gd name="T50" fmla="*/ 759 w 1166"/>
                  <a:gd name="T51" fmla="*/ 359 h 595"/>
                  <a:gd name="T52" fmla="*/ 800 w 1166"/>
                  <a:gd name="T53" fmla="*/ 404 h 595"/>
                  <a:gd name="T54" fmla="*/ 817 w 1166"/>
                  <a:gd name="T55" fmla="*/ 440 h 595"/>
                  <a:gd name="T56" fmla="*/ 836 w 1166"/>
                  <a:gd name="T57" fmla="*/ 375 h 595"/>
                  <a:gd name="T58" fmla="*/ 849 w 1166"/>
                  <a:gd name="T59" fmla="*/ 293 h 595"/>
                  <a:gd name="T60" fmla="*/ 858 w 1166"/>
                  <a:gd name="T61" fmla="*/ 252 h 595"/>
                  <a:gd name="T62" fmla="*/ 900 w 1166"/>
                  <a:gd name="T63" fmla="*/ 225 h 595"/>
                  <a:gd name="T64" fmla="*/ 974 w 1166"/>
                  <a:gd name="T65" fmla="*/ 248 h 595"/>
                  <a:gd name="T66" fmla="*/ 980 w 1166"/>
                  <a:gd name="T67" fmla="*/ 283 h 595"/>
                  <a:gd name="T68" fmla="*/ 978 w 1166"/>
                  <a:gd name="T69" fmla="*/ 312 h 595"/>
                  <a:gd name="T70" fmla="*/ 1022 w 1166"/>
                  <a:gd name="T71" fmla="*/ 300 h 595"/>
                  <a:gd name="T72" fmla="*/ 1061 w 1166"/>
                  <a:gd name="T73" fmla="*/ 285 h 595"/>
                  <a:gd name="T74" fmla="*/ 1058 w 1166"/>
                  <a:gd name="T75" fmla="*/ 300 h 595"/>
                  <a:gd name="T76" fmla="*/ 1079 w 1166"/>
                  <a:gd name="T77" fmla="*/ 316 h 595"/>
                  <a:gd name="T78" fmla="*/ 1082 w 1166"/>
                  <a:gd name="T79" fmla="*/ 336 h 595"/>
                  <a:gd name="T80" fmla="*/ 1118 w 1166"/>
                  <a:gd name="T81" fmla="*/ 362 h 595"/>
                  <a:gd name="T82" fmla="*/ 1144 w 1166"/>
                  <a:gd name="T83" fmla="*/ 381 h 595"/>
                  <a:gd name="T84" fmla="*/ 1156 w 1166"/>
                  <a:gd name="T85" fmla="*/ 400 h 595"/>
                  <a:gd name="T86" fmla="*/ 985 w 1166"/>
                  <a:gd name="T87" fmla="*/ 477 h 595"/>
                  <a:gd name="T88" fmla="*/ 1047 w 1166"/>
                  <a:gd name="T89" fmla="*/ 482 h 595"/>
                  <a:gd name="T90" fmla="*/ 1053 w 1166"/>
                  <a:gd name="T91" fmla="*/ 527 h 595"/>
                  <a:gd name="T92" fmla="*/ 1108 w 1166"/>
                  <a:gd name="T93" fmla="*/ 523 h 595"/>
                  <a:gd name="T94" fmla="*/ 1022 w 1166"/>
                  <a:gd name="T95" fmla="*/ 552 h 595"/>
                  <a:gd name="T96" fmla="*/ 1010 w 1166"/>
                  <a:gd name="T97" fmla="*/ 540 h 595"/>
                  <a:gd name="T98" fmla="*/ 960 w 1166"/>
                  <a:gd name="T99" fmla="*/ 539 h 595"/>
                  <a:gd name="T100" fmla="*/ 846 w 1166"/>
                  <a:gd name="T101" fmla="*/ 574 h 595"/>
                  <a:gd name="T102" fmla="*/ 798 w 1166"/>
                  <a:gd name="T103" fmla="*/ 582 h 595"/>
                  <a:gd name="T104" fmla="*/ 820 w 1166"/>
                  <a:gd name="T105" fmla="*/ 550 h 595"/>
                  <a:gd name="T106" fmla="*/ 770 w 1166"/>
                  <a:gd name="T107" fmla="*/ 518 h 595"/>
                  <a:gd name="T108" fmla="*/ 735 w 1166"/>
                  <a:gd name="T109" fmla="*/ 479 h 595"/>
                  <a:gd name="T110" fmla="*/ 634 w 1166"/>
                  <a:gd name="T111" fmla="*/ 480 h 595"/>
                  <a:gd name="T112" fmla="*/ 244 w 1166"/>
                  <a:gd name="T113" fmla="*/ 462 h 595"/>
                  <a:gd name="T114" fmla="*/ 188 w 1166"/>
                  <a:gd name="T115" fmla="*/ 431 h 595"/>
                  <a:gd name="T116" fmla="*/ 149 w 1166"/>
                  <a:gd name="T117" fmla="*/ 366 h 595"/>
                  <a:gd name="T118" fmla="*/ 48 w 1166"/>
                  <a:gd name="T119" fmla="*/ 291 h 595"/>
                  <a:gd name="T120" fmla="*/ 0 w 1166"/>
                  <a:gd name="T121" fmla="*/ 264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595"/>
                  <a:gd name="T185" fmla="*/ 1166 w 1166"/>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595">
                    <a:moveTo>
                      <a:pt x="0" y="264"/>
                    </a:moveTo>
                    <a:lnTo>
                      <a:pt x="0" y="264"/>
                    </a:lnTo>
                    <a:lnTo>
                      <a:pt x="0" y="55"/>
                    </a:lnTo>
                    <a:lnTo>
                      <a:pt x="93" y="82"/>
                    </a:lnTo>
                    <a:lnTo>
                      <a:pt x="88" y="71"/>
                    </a:lnTo>
                    <a:lnTo>
                      <a:pt x="98" y="64"/>
                    </a:lnTo>
                    <a:lnTo>
                      <a:pt x="154" y="42"/>
                    </a:lnTo>
                    <a:lnTo>
                      <a:pt x="110" y="69"/>
                    </a:lnTo>
                    <a:lnTo>
                      <a:pt x="136" y="62"/>
                    </a:lnTo>
                    <a:lnTo>
                      <a:pt x="136" y="67"/>
                    </a:lnTo>
                    <a:lnTo>
                      <a:pt x="183" y="43"/>
                    </a:lnTo>
                    <a:lnTo>
                      <a:pt x="177" y="35"/>
                    </a:lnTo>
                    <a:lnTo>
                      <a:pt x="207" y="64"/>
                    </a:lnTo>
                    <a:lnTo>
                      <a:pt x="227" y="47"/>
                    </a:lnTo>
                    <a:lnTo>
                      <a:pt x="225" y="64"/>
                    </a:lnTo>
                    <a:lnTo>
                      <a:pt x="250" y="52"/>
                    </a:lnTo>
                    <a:lnTo>
                      <a:pt x="319" y="73"/>
                    </a:lnTo>
                    <a:lnTo>
                      <a:pt x="351" y="72"/>
                    </a:lnTo>
                    <a:lnTo>
                      <a:pt x="369" y="85"/>
                    </a:lnTo>
                    <a:lnTo>
                      <a:pt x="347" y="95"/>
                    </a:lnTo>
                    <a:lnTo>
                      <a:pt x="360" y="100"/>
                    </a:lnTo>
                    <a:lnTo>
                      <a:pt x="422" y="94"/>
                    </a:lnTo>
                    <a:lnTo>
                      <a:pt x="450" y="112"/>
                    </a:lnTo>
                    <a:lnTo>
                      <a:pt x="453" y="123"/>
                    </a:lnTo>
                    <a:lnTo>
                      <a:pt x="460" y="116"/>
                    </a:lnTo>
                    <a:lnTo>
                      <a:pt x="450" y="100"/>
                    </a:lnTo>
                    <a:lnTo>
                      <a:pt x="479" y="80"/>
                    </a:lnTo>
                    <a:lnTo>
                      <a:pt x="450" y="93"/>
                    </a:lnTo>
                    <a:lnTo>
                      <a:pt x="440" y="87"/>
                    </a:lnTo>
                    <a:lnTo>
                      <a:pt x="475" y="72"/>
                    </a:lnTo>
                    <a:lnTo>
                      <a:pt x="494" y="93"/>
                    </a:lnTo>
                    <a:lnTo>
                      <a:pt x="515" y="93"/>
                    </a:lnTo>
                    <a:lnTo>
                      <a:pt x="528" y="102"/>
                    </a:lnTo>
                    <a:lnTo>
                      <a:pt x="582" y="100"/>
                    </a:lnTo>
                    <a:lnTo>
                      <a:pt x="580" y="93"/>
                    </a:lnTo>
                    <a:lnTo>
                      <a:pt x="595" y="105"/>
                    </a:lnTo>
                    <a:lnTo>
                      <a:pt x="598" y="95"/>
                    </a:lnTo>
                    <a:lnTo>
                      <a:pt x="586" y="99"/>
                    </a:lnTo>
                    <a:lnTo>
                      <a:pt x="577" y="86"/>
                    </a:lnTo>
                    <a:lnTo>
                      <a:pt x="597" y="85"/>
                    </a:lnTo>
                    <a:lnTo>
                      <a:pt x="605" y="94"/>
                    </a:lnTo>
                    <a:lnTo>
                      <a:pt x="613" y="91"/>
                    </a:lnTo>
                    <a:lnTo>
                      <a:pt x="609" y="106"/>
                    </a:lnTo>
                    <a:lnTo>
                      <a:pt x="624" y="114"/>
                    </a:lnTo>
                    <a:lnTo>
                      <a:pt x="620" y="93"/>
                    </a:lnTo>
                    <a:lnTo>
                      <a:pt x="648" y="81"/>
                    </a:lnTo>
                    <a:lnTo>
                      <a:pt x="640" y="71"/>
                    </a:lnTo>
                    <a:lnTo>
                      <a:pt x="632" y="78"/>
                    </a:lnTo>
                    <a:lnTo>
                      <a:pt x="646" y="61"/>
                    </a:lnTo>
                    <a:lnTo>
                      <a:pt x="607" y="48"/>
                    </a:lnTo>
                    <a:lnTo>
                      <a:pt x="611" y="17"/>
                    </a:lnTo>
                    <a:lnTo>
                      <a:pt x="620" y="18"/>
                    </a:lnTo>
                    <a:lnTo>
                      <a:pt x="625" y="0"/>
                    </a:lnTo>
                    <a:lnTo>
                      <a:pt x="655" y="17"/>
                    </a:lnTo>
                    <a:lnTo>
                      <a:pt x="656" y="29"/>
                    </a:lnTo>
                    <a:lnTo>
                      <a:pt x="676" y="44"/>
                    </a:lnTo>
                    <a:lnTo>
                      <a:pt x="663" y="44"/>
                    </a:lnTo>
                    <a:lnTo>
                      <a:pt x="668" y="49"/>
                    </a:lnTo>
                    <a:lnTo>
                      <a:pt x="661" y="56"/>
                    </a:lnTo>
                    <a:lnTo>
                      <a:pt x="685" y="61"/>
                    </a:lnTo>
                    <a:lnTo>
                      <a:pt x="677" y="64"/>
                    </a:lnTo>
                    <a:lnTo>
                      <a:pt x="692" y="90"/>
                    </a:lnTo>
                    <a:lnTo>
                      <a:pt x="704" y="67"/>
                    </a:lnTo>
                    <a:lnTo>
                      <a:pt x="721" y="76"/>
                    </a:lnTo>
                    <a:lnTo>
                      <a:pt x="726" y="91"/>
                    </a:lnTo>
                    <a:lnTo>
                      <a:pt x="717" y="95"/>
                    </a:lnTo>
                    <a:lnTo>
                      <a:pt x="733" y="114"/>
                    </a:lnTo>
                    <a:lnTo>
                      <a:pt x="743" y="109"/>
                    </a:lnTo>
                    <a:lnTo>
                      <a:pt x="755" y="81"/>
                    </a:lnTo>
                    <a:lnTo>
                      <a:pt x="769" y="78"/>
                    </a:lnTo>
                    <a:lnTo>
                      <a:pt x="758" y="53"/>
                    </a:lnTo>
                    <a:lnTo>
                      <a:pt x="797" y="55"/>
                    </a:lnTo>
                    <a:lnTo>
                      <a:pt x="814" y="69"/>
                    </a:lnTo>
                    <a:lnTo>
                      <a:pt x="807" y="77"/>
                    </a:lnTo>
                    <a:lnTo>
                      <a:pt x="815" y="81"/>
                    </a:lnTo>
                    <a:lnTo>
                      <a:pt x="798" y="85"/>
                    </a:lnTo>
                    <a:lnTo>
                      <a:pt x="813" y="117"/>
                    </a:lnTo>
                    <a:lnTo>
                      <a:pt x="788" y="134"/>
                    </a:lnTo>
                    <a:lnTo>
                      <a:pt x="779" y="126"/>
                    </a:lnTo>
                    <a:lnTo>
                      <a:pt x="783" y="137"/>
                    </a:lnTo>
                    <a:lnTo>
                      <a:pt x="743" y="129"/>
                    </a:lnTo>
                    <a:lnTo>
                      <a:pt x="751" y="140"/>
                    </a:lnTo>
                    <a:lnTo>
                      <a:pt x="735" y="156"/>
                    </a:lnTo>
                    <a:lnTo>
                      <a:pt x="695" y="143"/>
                    </a:lnTo>
                    <a:lnTo>
                      <a:pt x="710" y="156"/>
                    </a:lnTo>
                    <a:lnTo>
                      <a:pt x="739" y="159"/>
                    </a:lnTo>
                    <a:lnTo>
                      <a:pt x="719" y="185"/>
                    </a:lnTo>
                    <a:lnTo>
                      <a:pt x="698" y="183"/>
                    </a:lnTo>
                    <a:lnTo>
                      <a:pt x="688" y="197"/>
                    </a:lnTo>
                    <a:lnTo>
                      <a:pt x="650" y="185"/>
                    </a:lnTo>
                    <a:lnTo>
                      <a:pt x="685" y="197"/>
                    </a:lnTo>
                    <a:lnTo>
                      <a:pt x="689" y="208"/>
                    </a:lnTo>
                    <a:lnTo>
                      <a:pt x="663" y="212"/>
                    </a:lnTo>
                    <a:lnTo>
                      <a:pt x="668" y="215"/>
                    </a:lnTo>
                    <a:lnTo>
                      <a:pt x="661" y="216"/>
                    </a:lnTo>
                    <a:lnTo>
                      <a:pt x="661" y="226"/>
                    </a:lnTo>
                    <a:lnTo>
                      <a:pt x="633" y="241"/>
                    </a:lnTo>
                    <a:lnTo>
                      <a:pt x="627" y="289"/>
                    </a:lnTo>
                    <a:lnTo>
                      <a:pt x="638" y="300"/>
                    </a:lnTo>
                    <a:lnTo>
                      <a:pt x="653" y="293"/>
                    </a:lnTo>
                    <a:lnTo>
                      <a:pt x="659" y="330"/>
                    </a:lnTo>
                    <a:lnTo>
                      <a:pt x="681" y="322"/>
                    </a:lnTo>
                    <a:lnTo>
                      <a:pt x="707" y="333"/>
                    </a:lnTo>
                    <a:lnTo>
                      <a:pt x="759" y="359"/>
                    </a:lnTo>
                    <a:lnTo>
                      <a:pt x="755" y="370"/>
                    </a:lnTo>
                    <a:lnTo>
                      <a:pt x="761" y="362"/>
                    </a:lnTo>
                    <a:lnTo>
                      <a:pt x="800" y="364"/>
                    </a:lnTo>
                    <a:lnTo>
                      <a:pt x="800" y="404"/>
                    </a:lnTo>
                    <a:lnTo>
                      <a:pt x="812" y="417"/>
                    </a:lnTo>
                    <a:lnTo>
                      <a:pt x="803" y="420"/>
                    </a:lnTo>
                    <a:lnTo>
                      <a:pt x="823" y="427"/>
                    </a:lnTo>
                    <a:lnTo>
                      <a:pt x="817" y="440"/>
                    </a:lnTo>
                    <a:lnTo>
                      <a:pt x="836" y="439"/>
                    </a:lnTo>
                    <a:lnTo>
                      <a:pt x="862" y="418"/>
                    </a:lnTo>
                    <a:lnTo>
                      <a:pt x="851" y="413"/>
                    </a:lnTo>
                    <a:lnTo>
                      <a:pt x="836" y="375"/>
                    </a:lnTo>
                    <a:lnTo>
                      <a:pt x="885" y="342"/>
                    </a:lnTo>
                    <a:lnTo>
                      <a:pt x="877" y="342"/>
                    </a:lnTo>
                    <a:lnTo>
                      <a:pt x="867" y="303"/>
                    </a:lnTo>
                    <a:lnTo>
                      <a:pt x="849" y="293"/>
                    </a:lnTo>
                    <a:lnTo>
                      <a:pt x="872" y="277"/>
                    </a:lnTo>
                    <a:lnTo>
                      <a:pt x="864" y="269"/>
                    </a:lnTo>
                    <a:lnTo>
                      <a:pt x="868" y="255"/>
                    </a:lnTo>
                    <a:lnTo>
                      <a:pt x="858" y="252"/>
                    </a:lnTo>
                    <a:lnTo>
                      <a:pt x="868" y="238"/>
                    </a:lnTo>
                    <a:lnTo>
                      <a:pt x="857" y="229"/>
                    </a:lnTo>
                    <a:lnTo>
                      <a:pt x="863" y="216"/>
                    </a:lnTo>
                    <a:lnTo>
                      <a:pt x="900" y="225"/>
                    </a:lnTo>
                    <a:lnTo>
                      <a:pt x="916" y="218"/>
                    </a:lnTo>
                    <a:lnTo>
                      <a:pt x="947" y="238"/>
                    </a:lnTo>
                    <a:lnTo>
                      <a:pt x="947" y="246"/>
                    </a:lnTo>
                    <a:lnTo>
                      <a:pt x="974" y="248"/>
                    </a:lnTo>
                    <a:lnTo>
                      <a:pt x="977" y="267"/>
                    </a:lnTo>
                    <a:lnTo>
                      <a:pt x="953" y="268"/>
                    </a:lnTo>
                    <a:lnTo>
                      <a:pt x="973" y="271"/>
                    </a:lnTo>
                    <a:lnTo>
                      <a:pt x="980" y="283"/>
                    </a:lnTo>
                    <a:lnTo>
                      <a:pt x="958" y="300"/>
                    </a:lnTo>
                    <a:lnTo>
                      <a:pt x="990" y="292"/>
                    </a:lnTo>
                    <a:lnTo>
                      <a:pt x="992" y="306"/>
                    </a:lnTo>
                    <a:lnTo>
                      <a:pt x="978" y="312"/>
                    </a:lnTo>
                    <a:lnTo>
                      <a:pt x="998" y="297"/>
                    </a:lnTo>
                    <a:lnTo>
                      <a:pt x="1000" y="307"/>
                    </a:lnTo>
                    <a:lnTo>
                      <a:pt x="1018" y="292"/>
                    </a:lnTo>
                    <a:lnTo>
                      <a:pt x="1022" y="300"/>
                    </a:lnTo>
                    <a:lnTo>
                      <a:pt x="1035" y="279"/>
                    </a:lnTo>
                    <a:lnTo>
                      <a:pt x="1030" y="275"/>
                    </a:lnTo>
                    <a:lnTo>
                      <a:pt x="1045" y="264"/>
                    </a:lnTo>
                    <a:lnTo>
                      <a:pt x="1061" y="285"/>
                    </a:lnTo>
                    <a:lnTo>
                      <a:pt x="1047" y="291"/>
                    </a:lnTo>
                    <a:lnTo>
                      <a:pt x="1062" y="288"/>
                    </a:lnTo>
                    <a:lnTo>
                      <a:pt x="1068" y="297"/>
                    </a:lnTo>
                    <a:lnTo>
                      <a:pt x="1058" y="300"/>
                    </a:lnTo>
                    <a:lnTo>
                      <a:pt x="1071" y="301"/>
                    </a:lnTo>
                    <a:lnTo>
                      <a:pt x="1062" y="308"/>
                    </a:lnTo>
                    <a:lnTo>
                      <a:pt x="1072" y="306"/>
                    </a:lnTo>
                    <a:lnTo>
                      <a:pt x="1079" y="316"/>
                    </a:lnTo>
                    <a:lnTo>
                      <a:pt x="1074" y="320"/>
                    </a:lnTo>
                    <a:lnTo>
                      <a:pt x="1088" y="328"/>
                    </a:lnTo>
                    <a:lnTo>
                      <a:pt x="1066" y="336"/>
                    </a:lnTo>
                    <a:lnTo>
                      <a:pt x="1082" y="336"/>
                    </a:lnTo>
                    <a:lnTo>
                      <a:pt x="1079" y="344"/>
                    </a:lnTo>
                    <a:lnTo>
                      <a:pt x="1102" y="351"/>
                    </a:lnTo>
                    <a:lnTo>
                      <a:pt x="1110" y="369"/>
                    </a:lnTo>
                    <a:lnTo>
                      <a:pt x="1118" y="362"/>
                    </a:lnTo>
                    <a:lnTo>
                      <a:pt x="1142" y="375"/>
                    </a:lnTo>
                    <a:lnTo>
                      <a:pt x="1091" y="390"/>
                    </a:lnTo>
                    <a:lnTo>
                      <a:pt x="1102" y="399"/>
                    </a:lnTo>
                    <a:lnTo>
                      <a:pt x="1144" y="381"/>
                    </a:lnTo>
                    <a:lnTo>
                      <a:pt x="1144" y="396"/>
                    </a:lnTo>
                    <a:lnTo>
                      <a:pt x="1163" y="393"/>
                    </a:lnTo>
                    <a:lnTo>
                      <a:pt x="1165" y="400"/>
                    </a:lnTo>
                    <a:lnTo>
                      <a:pt x="1156" y="400"/>
                    </a:lnTo>
                    <a:lnTo>
                      <a:pt x="1165" y="418"/>
                    </a:lnTo>
                    <a:lnTo>
                      <a:pt x="1106" y="453"/>
                    </a:lnTo>
                    <a:lnTo>
                      <a:pt x="1021" y="453"/>
                    </a:lnTo>
                    <a:lnTo>
                      <a:pt x="985" y="477"/>
                    </a:lnTo>
                    <a:lnTo>
                      <a:pt x="955" y="513"/>
                    </a:lnTo>
                    <a:lnTo>
                      <a:pt x="985" y="486"/>
                    </a:lnTo>
                    <a:lnTo>
                      <a:pt x="1031" y="470"/>
                    </a:lnTo>
                    <a:lnTo>
                      <a:pt x="1047" y="482"/>
                    </a:lnTo>
                    <a:lnTo>
                      <a:pt x="1017" y="492"/>
                    </a:lnTo>
                    <a:lnTo>
                      <a:pt x="1041" y="497"/>
                    </a:lnTo>
                    <a:lnTo>
                      <a:pt x="1035" y="508"/>
                    </a:lnTo>
                    <a:lnTo>
                      <a:pt x="1053" y="527"/>
                    </a:lnTo>
                    <a:lnTo>
                      <a:pt x="1089" y="535"/>
                    </a:lnTo>
                    <a:lnTo>
                      <a:pt x="1098" y="510"/>
                    </a:lnTo>
                    <a:lnTo>
                      <a:pt x="1098" y="525"/>
                    </a:lnTo>
                    <a:lnTo>
                      <a:pt x="1108" y="523"/>
                    </a:lnTo>
                    <a:lnTo>
                      <a:pt x="1091" y="539"/>
                    </a:lnTo>
                    <a:lnTo>
                      <a:pt x="1049" y="550"/>
                    </a:lnTo>
                    <a:lnTo>
                      <a:pt x="1034" y="568"/>
                    </a:lnTo>
                    <a:lnTo>
                      <a:pt x="1022" y="552"/>
                    </a:lnTo>
                    <a:lnTo>
                      <a:pt x="1062" y="537"/>
                    </a:lnTo>
                    <a:lnTo>
                      <a:pt x="1041" y="538"/>
                    </a:lnTo>
                    <a:lnTo>
                      <a:pt x="1045" y="527"/>
                    </a:lnTo>
                    <a:lnTo>
                      <a:pt x="1010" y="540"/>
                    </a:lnTo>
                    <a:lnTo>
                      <a:pt x="1000" y="532"/>
                    </a:lnTo>
                    <a:lnTo>
                      <a:pt x="1000" y="510"/>
                    </a:lnTo>
                    <a:lnTo>
                      <a:pt x="977" y="503"/>
                    </a:lnTo>
                    <a:lnTo>
                      <a:pt x="960" y="539"/>
                    </a:lnTo>
                    <a:lnTo>
                      <a:pt x="891" y="552"/>
                    </a:lnTo>
                    <a:lnTo>
                      <a:pt x="843" y="566"/>
                    </a:lnTo>
                    <a:lnTo>
                      <a:pt x="835" y="572"/>
                    </a:lnTo>
                    <a:lnTo>
                      <a:pt x="846" y="574"/>
                    </a:lnTo>
                    <a:lnTo>
                      <a:pt x="849" y="579"/>
                    </a:lnTo>
                    <a:lnTo>
                      <a:pt x="791" y="594"/>
                    </a:lnTo>
                    <a:lnTo>
                      <a:pt x="794" y="587"/>
                    </a:lnTo>
                    <a:lnTo>
                      <a:pt x="798" y="582"/>
                    </a:lnTo>
                    <a:lnTo>
                      <a:pt x="800" y="576"/>
                    </a:lnTo>
                    <a:lnTo>
                      <a:pt x="809" y="571"/>
                    </a:lnTo>
                    <a:lnTo>
                      <a:pt x="810" y="539"/>
                    </a:lnTo>
                    <a:lnTo>
                      <a:pt x="820" y="550"/>
                    </a:lnTo>
                    <a:lnTo>
                      <a:pt x="837" y="546"/>
                    </a:lnTo>
                    <a:lnTo>
                      <a:pt x="823" y="527"/>
                    </a:lnTo>
                    <a:lnTo>
                      <a:pt x="773" y="518"/>
                    </a:lnTo>
                    <a:lnTo>
                      <a:pt x="770" y="518"/>
                    </a:lnTo>
                    <a:lnTo>
                      <a:pt x="765" y="493"/>
                    </a:lnTo>
                    <a:lnTo>
                      <a:pt x="755" y="495"/>
                    </a:lnTo>
                    <a:lnTo>
                      <a:pt x="746" y="480"/>
                    </a:lnTo>
                    <a:lnTo>
                      <a:pt x="735" y="479"/>
                    </a:lnTo>
                    <a:lnTo>
                      <a:pt x="735" y="488"/>
                    </a:lnTo>
                    <a:lnTo>
                      <a:pt x="722" y="475"/>
                    </a:lnTo>
                    <a:lnTo>
                      <a:pt x="699" y="493"/>
                    </a:lnTo>
                    <a:lnTo>
                      <a:pt x="634" y="480"/>
                    </a:lnTo>
                    <a:lnTo>
                      <a:pt x="626" y="468"/>
                    </a:lnTo>
                    <a:lnTo>
                      <a:pt x="625" y="476"/>
                    </a:lnTo>
                    <a:lnTo>
                      <a:pt x="249" y="476"/>
                    </a:lnTo>
                    <a:lnTo>
                      <a:pt x="244" y="462"/>
                    </a:lnTo>
                    <a:lnTo>
                      <a:pt x="224" y="458"/>
                    </a:lnTo>
                    <a:lnTo>
                      <a:pt x="225" y="449"/>
                    </a:lnTo>
                    <a:lnTo>
                      <a:pt x="183" y="437"/>
                    </a:lnTo>
                    <a:lnTo>
                      <a:pt x="188" y="431"/>
                    </a:lnTo>
                    <a:lnTo>
                      <a:pt x="178" y="414"/>
                    </a:lnTo>
                    <a:lnTo>
                      <a:pt x="168" y="413"/>
                    </a:lnTo>
                    <a:lnTo>
                      <a:pt x="145" y="377"/>
                    </a:lnTo>
                    <a:lnTo>
                      <a:pt x="149" y="366"/>
                    </a:lnTo>
                    <a:lnTo>
                      <a:pt x="150" y="347"/>
                    </a:lnTo>
                    <a:lnTo>
                      <a:pt x="124" y="336"/>
                    </a:lnTo>
                    <a:lnTo>
                      <a:pt x="76" y="273"/>
                    </a:lnTo>
                    <a:lnTo>
                      <a:pt x="48" y="291"/>
                    </a:lnTo>
                    <a:lnTo>
                      <a:pt x="41" y="283"/>
                    </a:lnTo>
                    <a:lnTo>
                      <a:pt x="39" y="281"/>
                    </a:lnTo>
                    <a:lnTo>
                      <a:pt x="26" y="264"/>
                    </a:lnTo>
                    <a:lnTo>
                      <a:pt x="0" y="264"/>
                    </a:lnTo>
                  </a:path>
                </a:pathLst>
              </a:custGeom>
              <a:solidFill>
                <a:srgbClr val="FF5046"/>
              </a:solid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1" name="Freeform 45"/>
              <p:cNvSpPr>
                <a:spLocks/>
              </p:cNvSpPr>
              <p:nvPr/>
            </p:nvSpPr>
            <p:spPr bwMode="auto">
              <a:xfrm>
                <a:off x="1330" y="2676"/>
                <a:ext cx="69" cy="40"/>
              </a:xfrm>
              <a:custGeom>
                <a:avLst/>
                <a:gdLst>
                  <a:gd name="T0" fmla="*/ 0 w 69"/>
                  <a:gd name="T1" fmla="*/ 0 h 40"/>
                  <a:gd name="T2" fmla="*/ 0 w 69"/>
                  <a:gd name="T3" fmla="*/ 0 h 40"/>
                  <a:gd name="T4" fmla="*/ 37 w 69"/>
                  <a:gd name="T5" fmla="*/ 8 h 40"/>
                  <a:gd name="T6" fmla="*/ 68 w 69"/>
                  <a:gd name="T7" fmla="*/ 39 h 40"/>
                  <a:gd name="T8" fmla="*/ 50 w 69"/>
                  <a:gd name="T9" fmla="*/ 33 h 40"/>
                  <a:gd name="T10" fmla="*/ 0 w 69"/>
                  <a:gd name="T11" fmla="*/ 0 h 40"/>
                  <a:gd name="T12" fmla="*/ 0 w 69"/>
                  <a:gd name="T13" fmla="*/ 0 h 40"/>
                  <a:gd name="T14" fmla="*/ 0 60000 65536"/>
                  <a:gd name="T15" fmla="*/ 0 60000 65536"/>
                  <a:gd name="T16" fmla="*/ 0 60000 65536"/>
                  <a:gd name="T17" fmla="*/ 0 60000 65536"/>
                  <a:gd name="T18" fmla="*/ 0 60000 65536"/>
                  <a:gd name="T19" fmla="*/ 0 60000 65536"/>
                  <a:gd name="T20" fmla="*/ 0 60000 65536"/>
                  <a:gd name="T21" fmla="*/ 0 w 69"/>
                  <a:gd name="T22" fmla="*/ 0 h 40"/>
                  <a:gd name="T23" fmla="*/ 69 w 6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0">
                    <a:moveTo>
                      <a:pt x="0" y="0"/>
                    </a:moveTo>
                    <a:lnTo>
                      <a:pt x="0" y="0"/>
                    </a:lnTo>
                    <a:lnTo>
                      <a:pt x="37" y="8"/>
                    </a:lnTo>
                    <a:lnTo>
                      <a:pt x="68" y="39"/>
                    </a:lnTo>
                    <a:lnTo>
                      <a:pt x="50" y="33"/>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2" name="Freeform 241"/>
              <p:cNvSpPr>
                <a:spLocks/>
              </p:cNvSpPr>
              <p:nvPr/>
            </p:nvSpPr>
            <p:spPr bwMode="auto">
              <a:xfrm>
                <a:off x="1362" y="2165"/>
                <a:ext cx="144" cy="89"/>
              </a:xfrm>
              <a:custGeom>
                <a:avLst/>
                <a:gdLst>
                  <a:gd name="T0" fmla="*/ 0 w 144"/>
                  <a:gd name="T1" fmla="*/ 66 h 89"/>
                  <a:gd name="T2" fmla="*/ 0 w 144"/>
                  <a:gd name="T3" fmla="*/ 66 h 89"/>
                  <a:gd name="T4" fmla="*/ 6 w 144"/>
                  <a:gd name="T5" fmla="*/ 55 h 89"/>
                  <a:gd name="T6" fmla="*/ 27 w 144"/>
                  <a:gd name="T7" fmla="*/ 18 h 89"/>
                  <a:gd name="T8" fmla="*/ 17 w 144"/>
                  <a:gd name="T9" fmla="*/ 3 h 89"/>
                  <a:gd name="T10" fmla="*/ 61 w 144"/>
                  <a:gd name="T11" fmla="*/ 0 h 89"/>
                  <a:gd name="T12" fmla="*/ 92 w 144"/>
                  <a:gd name="T13" fmla="*/ 14 h 89"/>
                  <a:gd name="T14" fmla="*/ 112 w 144"/>
                  <a:gd name="T15" fmla="*/ 6 h 89"/>
                  <a:gd name="T16" fmla="*/ 143 w 144"/>
                  <a:gd name="T17" fmla="*/ 27 h 89"/>
                  <a:gd name="T18" fmla="*/ 77 w 144"/>
                  <a:gd name="T19" fmla="*/ 59 h 89"/>
                  <a:gd name="T20" fmla="*/ 72 w 144"/>
                  <a:gd name="T21" fmla="*/ 79 h 89"/>
                  <a:gd name="T22" fmla="*/ 39 w 144"/>
                  <a:gd name="T23" fmla="*/ 88 h 89"/>
                  <a:gd name="T24" fmla="*/ 25 w 144"/>
                  <a:gd name="T25" fmla="*/ 73 h 89"/>
                  <a:gd name="T26" fmla="*/ 0 w 144"/>
                  <a:gd name="T27" fmla="*/ 66 h 89"/>
                  <a:gd name="T28" fmla="*/ 0 w 144"/>
                  <a:gd name="T29" fmla="*/ 6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9"/>
                  <a:gd name="T47" fmla="*/ 144 w 14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9">
                    <a:moveTo>
                      <a:pt x="0" y="66"/>
                    </a:moveTo>
                    <a:lnTo>
                      <a:pt x="0" y="66"/>
                    </a:lnTo>
                    <a:lnTo>
                      <a:pt x="6" y="55"/>
                    </a:lnTo>
                    <a:lnTo>
                      <a:pt x="27" y="18"/>
                    </a:lnTo>
                    <a:lnTo>
                      <a:pt x="17" y="3"/>
                    </a:lnTo>
                    <a:lnTo>
                      <a:pt x="61" y="0"/>
                    </a:lnTo>
                    <a:lnTo>
                      <a:pt x="92" y="14"/>
                    </a:lnTo>
                    <a:lnTo>
                      <a:pt x="112" y="6"/>
                    </a:lnTo>
                    <a:lnTo>
                      <a:pt x="143" y="27"/>
                    </a:lnTo>
                    <a:lnTo>
                      <a:pt x="77" y="59"/>
                    </a:lnTo>
                    <a:lnTo>
                      <a:pt x="72" y="79"/>
                    </a:lnTo>
                    <a:lnTo>
                      <a:pt x="39" y="88"/>
                    </a:lnTo>
                    <a:lnTo>
                      <a:pt x="25" y="73"/>
                    </a:lnTo>
                    <a:lnTo>
                      <a:pt x="0" y="6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3" name="Freeform 242"/>
              <p:cNvSpPr>
                <a:spLocks/>
              </p:cNvSpPr>
              <p:nvPr/>
            </p:nvSpPr>
            <p:spPr bwMode="auto">
              <a:xfrm>
                <a:off x="1403" y="2082"/>
                <a:ext cx="101" cy="51"/>
              </a:xfrm>
              <a:custGeom>
                <a:avLst/>
                <a:gdLst>
                  <a:gd name="T0" fmla="*/ 0 w 101"/>
                  <a:gd name="T1" fmla="*/ 38 h 51"/>
                  <a:gd name="T2" fmla="*/ 0 w 101"/>
                  <a:gd name="T3" fmla="*/ 38 h 51"/>
                  <a:gd name="T4" fmla="*/ 23 w 101"/>
                  <a:gd name="T5" fmla="*/ 45 h 51"/>
                  <a:gd name="T6" fmla="*/ 29 w 101"/>
                  <a:gd name="T7" fmla="*/ 37 h 51"/>
                  <a:gd name="T8" fmla="*/ 34 w 101"/>
                  <a:gd name="T9" fmla="*/ 50 h 51"/>
                  <a:gd name="T10" fmla="*/ 45 w 101"/>
                  <a:gd name="T11" fmla="*/ 45 h 51"/>
                  <a:gd name="T12" fmla="*/ 43 w 101"/>
                  <a:gd name="T13" fmla="*/ 33 h 51"/>
                  <a:gd name="T14" fmla="*/ 54 w 101"/>
                  <a:gd name="T15" fmla="*/ 39 h 51"/>
                  <a:gd name="T16" fmla="*/ 60 w 101"/>
                  <a:gd name="T17" fmla="*/ 21 h 51"/>
                  <a:gd name="T18" fmla="*/ 69 w 101"/>
                  <a:gd name="T19" fmla="*/ 20 h 51"/>
                  <a:gd name="T20" fmla="*/ 72 w 101"/>
                  <a:gd name="T21" fmla="*/ 37 h 51"/>
                  <a:gd name="T22" fmla="*/ 94 w 101"/>
                  <a:gd name="T23" fmla="*/ 24 h 51"/>
                  <a:gd name="T24" fmla="*/ 87 w 101"/>
                  <a:gd name="T25" fmla="*/ 10 h 51"/>
                  <a:gd name="T26" fmla="*/ 100 w 101"/>
                  <a:gd name="T27" fmla="*/ 7 h 51"/>
                  <a:gd name="T28" fmla="*/ 86 w 101"/>
                  <a:gd name="T29" fmla="*/ 0 h 51"/>
                  <a:gd name="T30" fmla="*/ 50 w 101"/>
                  <a:gd name="T31" fmla="*/ 7 h 51"/>
                  <a:gd name="T32" fmla="*/ 0 w 101"/>
                  <a:gd name="T33" fmla="*/ 38 h 51"/>
                  <a:gd name="T34" fmla="*/ 0 w 101"/>
                  <a:gd name="T35" fmla="*/ 3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1"/>
                  <a:gd name="T56" fmla="*/ 101 w 10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1">
                    <a:moveTo>
                      <a:pt x="0" y="38"/>
                    </a:moveTo>
                    <a:lnTo>
                      <a:pt x="0" y="38"/>
                    </a:lnTo>
                    <a:lnTo>
                      <a:pt x="23" y="45"/>
                    </a:lnTo>
                    <a:lnTo>
                      <a:pt x="29" y="37"/>
                    </a:lnTo>
                    <a:lnTo>
                      <a:pt x="34" y="50"/>
                    </a:lnTo>
                    <a:lnTo>
                      <a:pt x="45" y="45"/>
                    </a:lnTo>
                    <a:lnTo>
                      <a:pt x="43" y="33"/>
                    </a:lnTo>
                    <a:lnTo>
                      <a:pt x="54" y="39"/>
                    </a:lnTo>
                    <a:lnTo>
                      <a:pt x="60" y="21"/>
                    </a:lnTo>
                    <a:lnTo>
                      <a:pt x="69" y="20"/>
                    </a:lnTo>
                    <a:lnTo>
                      <a:pt x="72" y="37"/>
                    </a:lnTo>
                    <a:lnTo>
                      <a:pt x="94" y="24"/>
                    </a:lnTo>
                    <a:lnTo>
                      <a:pt x="87" y="10"/>
                    </a:lnTo>
                    <a:lnTo>
                      <a:pt x="100" y="7"/>
                    </a:lnTo>
                    <a:lnTo>
                      <a:pt x="86" y="0"/>
                    </a:lnTo>
                    <a:lnTo>
                      <a:pt x="50" y="7"/>
                    </a:lnTo>
                    <a:lnTo>
                      <a:pt x="0" y="3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4" name="Freeform 243"/>
              <p:cNvSpPr>
                <a:spLocks/>
              </p:cNvSpPr>
              <p:nvPr/>
            </p:nvSpPr>
            <p:spPr bwMode="auto">
              <a:xfrm>
                <a:off x="1457" y="2196"/>
                <a:ext cx="247" cy="122"/>
              </a:xfrm>
              <a:custGeom>
                <a:avLst/>
                <a:gdLst>
                  <a:gd name="T0" fmla="*/ 0 w 247"/>
                  <a:gd name="T1" fmla="*/ 39 h 122"/>
                  <a:gd name="T2" fmla="*/ 0 w 247"/>
                  <a:gd name="T3" fmla="*/ 39 h 122"/>
                  <a:gd name="T4" fmla="*/ 12 w 247"/>
                  <a:gd name="T5" fmla="*/ 29 h 122"/>
                  <a:gd name="T6" fmla="*/ 6 w 247"/>
                  <a:gd name="T7" fmla="*/ 24 h 122"/>
                  <a:gd name="T8" fmla="*/ 35 w 247"/>
                  <a:gd name="T9" fmla="*/ 7 h 122"/>
                  <a:gd name="T10" fmla="*/ 59 w 247"/>
                  <a:gd name="T11" fmla="*/ 0 h 122"/>
                  <a:gd name="T12" fmla="*/ 67 w 247"/>
                  <a:gd name="T13" fmla="*/ 13 h 122"/>
                  <a:gd name="T14" fmla="*/ 59 w 247"/>
                  <a:gd name="T15" fmla="*/ 20 h 122"/>
                  <a:gd name="T16" fmla="*/ 81 w 247"/>
                  <a:gd name="T17" fmla="*/ 10 h 122"/>
                  <a:gd name="T18" fmla="*/ 105 w 247"/>
                  <a:gd name="T19" fmla="*/ 18 h 122"/>
                  <a:gd name="T20" fmla="*/ 96 w 247"/>
                  <a:gd name="T21" fmla="*/ 27 h 122"/>
                  <a:gd name="T22" fmla="*/ 124 w 247"/>
                  <a:gd name="T23" fmla="*/ 21 h 122"/>
                  <a:gd name="T24" fmla="*/ 116 w 247"/>
                  <a:gd name="T25" fmla="*/ 11 h 122"/>
                  <a:gd name="T26" fmla="*/ 127 w 247"/>
                  <a:gd name="T27" fmla="*/ 12 h 122"/>
                  <a:gd name="T28" fmla="*/ 149 w 247"/>
                  <a:gd name="T29" fmla="*/ 44 h 122"/>
                  <a:gd name="T30" fmla="*/ 157 w 247"/>
                  <a:gd name="T31" fmla="*/ 37 h 122"/>
                  <a:gd name="T32" fmla="*/ 148 w 247"/>
                  <a:gd name="T33" fmla="*/ 1 h 122"/>
                  <a:gd name="T34" fmla="*/ 166 w 247"/>
                  <a:gd name="T35" fmla="*/ 2 h 122"/>
                  <a:gd name="T36" fmla="*/ 186 w 247"/>
                  <a:gd name="T37" fmla="*/ 14 h 122"/>
                  <a:gd name="T38" fmla="*/ 197 w 247"/>
                  <a:gd name="T39" fmla="*/ 58 h 122"/>
                  <a:gd name="T40" fmla="*/ 246 w 247"/>
                  <a:gd name="T41" fmla="*/ 80 h 122"/>
                  <a:gd name="T42" fmla="*/ 245 w 247"/>
                  <a:gd name="T43" fmla="*/ 91 h 122"/>
                  <a:gd name="T44" fmla="*/ 232 w 247"/>
                  <a:gd name="T45" fmla="*/ 86 h 122"/>
                  <a:gd name="T46" fmla="*/ 217 w 247"/>
                  <a:gd name="T47" fmla="*/ 94 h 122"/>
                  <a:gd name="T48" fmla="*/ 238 w 247"/>
                  <a:gd name="T49" fmla="*/ 104 h 122"/>
                  <a:gd name="T50" fmla="*/ 219 w 247"/>
                  <a:gd name="T51" fmla="*/ 114 h 122"/>
                  <a:gd name="T52" fmla="*/ 187 w 247"/>
                  <a:gd name="T53" fmla="*/ 109 h 122"/>
                  <a:gd name="T54" fmla="*/ 169 w 247"/>
                  <a:gd name="T55" fmla="*/ 97 h 122"/>
                  <a:gd name="T56" fmla="*/ 128 w 247"/>
                  <a:gd name="T57" fmla="*/ 117 h 122"/>
                  <a:gd name="T58" fmla="*/ 78 w 247"/>
                  <a:gd name="T59" fmla="*/ 121 h 122"/>
                  <a:gd name="T60" fmla="*/ 68 w 247"/>
                  <a:gd name="T61" fmla="*/ 102 h 122"/>
                  <a:gd name="T62" fmla="*/ 40 w 247"/>
                  <a:gd name="T63" fmla="*/ 100 h 122"/>
                  <a:gd name="T64" fmla="*/ 22 w 247"/>
                  <a:gd name="T65" fmla="*/ 84 h 122"/>
                  <a:gd name="T66" fmla="*/ 93 w 247"/>
                  <a:gd name="T67" fmla="*/ 74 h 122"/>
                  <a:gd name="T68" fmla="*/ 19 w 247"/>
                  <a:gd name="T69" fmla="*/ 69 h 122"/>
                  <a:gd name="T70" fmla="*/ 9 w 247"/>
                  <a:gd name="T71" fmla="*/ 59 h 122"/>
                  <a:gd name="T72" fmla="*/ 47 w 247"/>
                  <a:gd name="T73" fmla="*/ 48 h 122"/>
                  <a:gd name="T74" fmla="*/ 12 w 247"/>
                  <a:gd name="T75" fmla="*/ 49 h 122"/>
                  <a:gd name="T76" fmla="*/ 15 w 247"/>
                  <a:gd name="T77" fmla="*/ 44 h 122"/>
                  <a:gd name="T78" fmla="*/ 0 w 247"/>
                  <a:gd name="T79" fmla="*/ 39 h 122"/>
                  <a:gd name="T80" fmla="*/ 0 w 247"/>
                  <a:gd name="T81" fmla="*/ 39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122"/>
                  <a:gd name="T125" fmla="*/ 247 w 247"/>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122">
                    <a:moveTo>
                      <a:pt x="0" y="39"/>
                    </a:moveTo>
                    <a:lnTo>
                      <a:pt x="0" y="39"/>
                    </a:lnTo>
                    <a:lnTo>
                      <a:pt x="12" y="29"/>
                    </a:lnTo>
                    <a:lnTo>
                      <a:pt x="6" y="24"/>
                    </a:lnTo>
                    <a:lnTo>
                      <a:pt x="35" y="7"/>
                    </a:lnTo>
                    <a:lnTo>
                      <a:pt x="59" y="0"/>
                    </a:lnTo>
                    <a:lnTo>
                      <a:pt x="67" y="13"/>
                    </a:lnTo>
                    <a:lnTo>
                      <a:pt x="59" y="20"/>
                    </a:lnTo>
                    <a:lnTo>
                      <a:pt x="81" y="10"/>
                    </a:lnTo>
                    <a:lnTo>
                      <a:pt x="105" y="18"/>
                    </a:lnTo>
                    <a:lnTo>
                      <a:pt x="96" y="27"/>
                    </a:lnTo>
                    <a:lnTo>
                      <a:pt x="124" y="21"/>
                    </a:lnTo>
                    <a:lnTo>
                      <a:pt x="116" y="11"/>
                    </a:lnTo>
                    <a:lnTo>
                      <a:pt x="127" y="12"/>
                    </a:lnTo>
                    <a:lnTo>
                      <a:pt x="149" y="44"/>
                    </a:lnTo>
                    <a:lnTo>
                      <a:pt x="157" y="37"/>
                    </a:lnTo>
                    <a:lnTo>
                      <a:pt x="148" y="1"/>
                    </a:lnTo>
                    <a:lnTo>
                      <a:pt x="166" y="2"/>
                    </a:lnTo>
                    <a:lnTo>
                      <a:pt x="186" y="14"/>
                    </a:lnTo>
                    <a:lnTo>
                      <a:pt x="197" y="58"/>
                    </a:lnTo>
                    <a:lnTo>
                      <a:pt x="246" y="80"/>
                    </a:lnTo>
                    <a:lnTo>
                      <a:pt x="245" y="91"/>
                    </a:lnTo>
                    <a:lnTo>
                      <a:pt x="232" y="86"/>
                    </a:lnTo>
                    <a:lnTo>
                      <a:pt x="217" y="94"/>
                    </a:lnTo>
                    <a:lnTo>
                      <a:pt x="238" y="104"/>
                    </a:lnTo>
                    <a:lnTo>
                      <a:pt x="219" y="114"/>
                    </a:lnTo>
                    <a:lnTo>
                      <a:pt x="187" y="109"/>
                    </a:lnTo>
                    <a:lnTo>
                      <a:pt x="169" y="97"/>
                    </a:lnTo>
                    <a:lnTo>
                      <a:pt x="128" y="117"/>
                    </a:lnTo>
                    <a:lnTo>
                      <a:pt x="78" y="121"/>
                    </a:lnTo>
                    <a:lnTo>
                      <a:pt x="68" y="102"/>
                    </a:lnTo>
                    <a:lnTo>
                      <a:pt x="40" y="100"/>
                    </a:lnTo>
                    <a:lnTo>
                      <a:pt x="22" y="84"/>
                    </a:lnTo>
                    <a:lnTo>
                      <a:pt x="93" y="74"/>
                    </a:lnTo>
                    <a:lnTo>
                      <a:pt x="19" y="69"/>
                    </a:lnTo>
                    <a:lnTo>
                      <a:pt x="9" y="59"/>
                    </a:lnTo>
                    <a:lnTo>
                      <a:pt x="47" y="48"/>
                    </a:lnTo>
                    <a:lnTo>
                      <a:pt x="12" y="49"/>
                    </a:lnTo>
                    <a:lnTo>
                      <a:pt x="15" y="44"/>
                    </a:lnTo>
                    <a:lnTo>
                      <a:pt x="0" y="3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5" name="Freeform 244"/>
              <p:cNvSpPr>
                <a:spLocks/>
              </p:cNvSpPr>
              <p:nvPr/>
            </p:nvSpPr>
            <p:spPr bwMode="auto">
              <a:xfrm>
                <a:off x="1475" y="2101"/>
                <a:ext cx="168" cy="68"/>
              </a:xfrm>
              <a:custGeom>
                <a:avLst/>
                <a:gdLst>
                  <a:gd name="T0" fmla="*/ 0 w 168"/>
                  <a:gd name="T1" fmla="*/ 44 h 68"/>
                  <a:gd name="T2" fmla="*/ 0 w 168"/>
                  <a:gd name="T3" fmla="*/ 44 h 68"/>
                  <a:gd name="T4" fmla="*/ 6 w 168"/>
                  <a:gd name="T5" fmla="*/ 38 h 68"/>
                  <a:gd name="T6" fmla="*/ 34 w 168"/>
                  <a:gd name="T7" fmla="*/ 32 h 68"/>
                  <a:gd name="T8" fmla="*/ 6 w 168"/>
                  <a:gd name="T9" fmla="*/ 33 h 68"/>
                  <a:gd name="T10" fmla="*/ 39 w 168"/>
                  <a:gd name="T11" fmla="*/ 27 h 68"/>
                  <a:gd name="T12" fmla="*/ 12 w 168"/>
                  <a:gd name="T13" fmla="*/ 27 h 68"/>
                  <a:gd name="T14" fmla="*/ 14 w 168"/>
                  <a:gd name="T15" fmla="*/ 19 h 68"/>
                  <a:gd name="T16" fmla="*/ 40 w 168"/>
                  <a:gd name="T17" fmla="*/ 19 h 68"/>
                  <a:gd name="T18" fmla="*/ 22 w 168"/>
                  <a:gd name="T19" fmla="*/ 17 h 68"/>
                  <a:gd name="T20" fmla="*/ 36 w 168"/>
                  <a:gd name="T21" fmla="*/ 10 h 68"/>
                  <a:gd name="T22" fmla="*/ 70 w 168"/>
                  <a:gd name="T23" fmla="*/ 19 h 68"/>
                  <a:gd name="T24" fmla="*/ 87 w 168"/>
                  <a:gd name="T25" fmla="*/ 36 h 68"/>
                  <a:gd name="T26" fmla="*/ 118 w 168"/>
                  <a:gd name="T27" fmla="*/ 37 h 68"/>
                  <a:gd name="T28" fmla="*/ 106 w 168"/>
                  <a:gd name="T29" fmla="*/ 27 h 68"/>
                  <a:gd name="T30" fmla="*/ 113 w 168"/>
                  <a:gd name="T31" fmla="*/ 20 h 68"/>
                  <a:gd name="T32" fmla="*/ 99 w 168"/>
                  <a:gd name="T33" fmla="*/ 12 h 68"/>
                  <a:gd name="T34" fmla="*/ 121 w 168"/>
                  <a:gd name="T35" fmla="*/ 0 h 68"/>
                  <a:gd name="T36" fmla="*/ 131 w 168"/>
                  <a:gd name="T37" fmla="*/ 14 h 68"/>
                  <a:gd name="T38" fmla="*/ 124 w 168"/>
                  <a:gd name="T39" fmla="*/ 21 h 68"/>
                  <a:gd name="T40" fmla="*/ 136 w 168"/>
                  <a:gd name="T41" fmla="*/ 23 h 68"/>
                  <a:gd name="T42" fmla="*/ 132 w 168"/>
                  <a:gd name="T43" fmla="*/ 31 h 68"/>
                  <a:gd name="T44" fmla="*/ 147 w 168"/>
                  <a:gd name="T45" fmla="*/ 33 h 68"/>
                  <a:gd name="T46" fmla="*/ 156 w 168"/>
                  <a:gd name="T47" fmla="*/ 23 h 68"/>
                  <a:gd name="T48" fmla="*/ 167 w 168"/>
                  <a:gd name="T49" fmla="*/ 35 h 68"/>
                  <a:gd name="T50" fmla="*/ 158 w 168"/>
                  <a:gd name="T51" fmla="*/ 50 h 68"/>
                  <a:gd name="T52" fmla="*/ 122 w 168"/>
                  <a:gd name="T53" fmla="*/ 49 h 68"/>
                  <a:gd name="T54" fmla="*/ 67 w 168"/>
                  <a:gd name="T55" fmla="*/ 67 h 68"/>
                  <a:gd name="T56" fmla="*/ 45 w 168"/>
                  <a:gd name="T57" fmla="*/ 57 h 68"/>
                  <a:gd name="T58" fmla="*/ 91 w 168"/>
                  <a:gd name="T59" fmla="*/ 42 h 68"/>
                  <a:gd name="T60" fmla="*/ 51 w 168"/>
                  <a:gd name="T61" fmla="*/ 51 h 68"/>
                  <a:gd name="T62" fmla="*/ 58 w 168"/>
                  <a:gd name="T63" fmla="*/ 39 h 68"/>
                  <a:gd name="T64" fmla="*/ 38 w 168"/>
                  <a:gd name="T65" fmla="*/ 52 h 68"/>
                  <a:gd name="T66" fmla="*/ 14 w 168"/>
                  <a:gd name="T67" fmla="*/ 49 h 68"/>
                  <a:gd name="T68" fmla="*/ 0 w 168"/>
                  <a:gd name="T69" fmla="*/ 44 h 68"/>
                  <a:gd name="T70" fmla="*/ 0 w 168"/>
                  <a:gd name="T71" fmla="*/ 4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68"/>
                  <a:gd name="T110" fmla="*/ 168 w 1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68">
                    <a:moveTo>
                      <a:pt x="0" y="44"/>
                    </a:moveTo>
                    <a:lnTo>
                      <a:pt x="0" y="44"/>
                    </a:lnTo>
                    <a:lnTo>
                      <a:pt x="6" y="38"/>
                    </a:lnTo>
                    <a:lnTo>
                      <a:pt x="34" y="32"/>
                    </a:lnTo>
                    <a:lnTo>
                      <a:pt x="6" y="33"/>
                    </a:lnTo>
                    <a:lnTo>
                      <a:pt x="39" y="27"/>
                    </a:lnTo>
                    <a:lnTo>
                      <a:pt x="12" y="27"/>
                    </a:lnTo>
                    <a:lnTo>
                      <a:pt x="14" y="19"/>
                    </a:lnTo>
                    <a:lnTo>
                      <a:pt x="40" y="19"/>
                    </a:lnTo>
                    <a:lnTo>
                      <a:pt x="22" y="17"/>
                    </a:lnTo>
                    <a:lnTo>
                      <a:pt x="36" y="10"/>
                    </a:lnTo>
                    <a:lnTo>
                      <a:pt x="70" y="19"/>
                    </a:lnTo>
                    <a:lnTo>
                      <a:pt x="87" y="36"/>
                    </a:lnTo>
                    <a:lnTo>
                      <a:pt x="118" y="37"/>
                    </a:lnTo>
                    <a:lnTo>
                      <a:pt x="106" y="27"/>
                    </a:lnTo>
                    <a:lnTo>
                      <a:pt x="113" y="20"/>
                    </a:lnTo>
                    <a:lnTo>
                      <a:pt x="99" y="12"/>
                    </a:lnTo>
                    <a:lnTo>
                      <a:pt x="121" y="0"/>
                    </a:lnTo>
                    <a:lnTo>
                      <a:pt x="131" y="14"/>
                    </a:lnTo>
                    <a:lnTo>
                      <a:pt x="124" y="21"/>
                    </a:lnTo>
                    <a:lnTo>
                      <a:pt x="136" y="23"/>
                    </a:lnTo>
                    <a:lnTo>
                      <a:pt x="132" y="31"/>
                    </a:lnTo>
                    <a:lnTo>
                      <a:pt x="147" y="33"/>
                    </a:lnTo>
                    <a:lnTo>
                      <a:pt x="156" y="23"/>
                    </a:lnTo>
                    <a:lnTo>
                      <a:pt x="167" y="35"/>
                    </a:lnTo>
                    <a:lnTo>
                      <a:pt x="158" y="50"/>
                    </a:lnTo>
                    <a:lnTo>
                      <a:pt x="122" y="49"/>
                    </a:lnTo>
                    <a:lnTo>
                      <a:pt x="67" y="67"/>
                    </a:lnTo>
                    <a:lnTo>
                      <a:pt x="45" y="57"/>
                    </a:lnTo>
                    <a:lnTo>
                      <a:pt x="91" y="42"/>
                    </a:lnTo>
                    <a:lnTo>
                      <a:pt x="51" y="51"/>
                    </a:lnTo>
                    <a:lnTo>
                      <a:pt x="58" y="39"/>
                    </a:lnTo>
                    <a:lnTo>
                      <a:pt x="38" y="52"/>
                    </a:lnTo>
                    <a:lnTo>
                      <a:pt x="14" y="49"/>
                    </a:lnTo>
                    <a:lnTo>
                      <a:pt x="0" y="4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6" name="Freeform 245"/>
              <p:cNvSpPr>
                <a:spLocks/>
              </p:cNvSpPr>
              <p:nvPr/>
            </p:nvSpPr>
            <p:spPr bwMode="auto">
              <a:xfrm>
                <a:off x="1641" y="2031"/>
                <a:ext cx="87" cy="43"/>
              </a:xfrm>
              <a:custGeom>
                <a:avLst/>
                <a:gdLst>
                  <a:gd name="T0" fmla="*/ 0 w 87"/>
                  <a:gd name="T1" fmla="*/ 0 h 43"/>
                  <a:gd name="T2" fmla="*/ 0 w 87"/>
                  <a:gd name="T3" fmla="*/ 0 h 43"/>
                  <a:gd name="T4" fmla="*/ 7 w 87"/>
                  <a:gd name="T5" fmla="*/ 15 h 43"/>
                  <a:gd name="T6" fmla="*/ 28 w 87"/>
                  <a:gd name="T7" fmla="*/ 15 h 43"/>
                  <a:gd name="T8" fmla="*/ 21 w 87"/>
                  <a:gd name="T9" fmla="*/ 18 h 43"/>
                  <a:gd name="T10" fmla="*/ 26 w 87"/>
                  <a:gd name="T11" fmla="*/ 23 h 43"/>
                  <a:gd name="T12" fmla="*/ 8 w 87"/>
                  <a:gd name="T13" fmla="*/ 25 h 43"/>
                  <a:gd name="T14" fmla="*/ 38 w 87"/>
                  <a:gd name="T15" fmla="*/ 31 h 43"/>
                  <a:gd name="T16" fmla="*/ 86 w 87"/>
                  <a:gd name="T17" fmla="*/ 42 h 43"/>
                  <a:gd name="T18" fmla="*/ 79 w 87"/>
                  <a:gd name="T19" fmla="*/ 17 h 43"/>
                  <a:gd name="T20" fmla="*/ 44 w 87"/>
                  <a:gd name="T21" fmla="*/ 3 h 43"/>
                  <a:gd name="T22" fmla="*/ 33 w 87"/>
                  <a:gd name="T23" fmla="*/ 9 h 43"/>
                  <a:gd name="T24" fmla="*/ 30 w 87"/>
                  <a:gd name="T25" fmla="*/ 0 h 43"/>
                  <a:gd name="T26" fmla="*/ 0 w 87"/>
                  <a:gd name="T27" fmla="*/ 0 h 43"/>
                  <a:gd name="T28" fmla="*/ 0 w 8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43"/>
                  <a:gd name="T47" fmla="*/ 87 w 8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43">
                    <a:moveTo>
                      <a:pt x="0" y="0"/>
                    </a:moveTo>
                    <a:lnTo>
                      <a:pt x="0" y="0"/>
                    </a:lnTo>
                    <a:lnTo>
                      <a:pt x="7" y="15"/>
                    </a:lnTo>
                    <a:lnTo>
                      <a:pt x="28" y="15"/>
                    </a:lnTo>
                    <a:lnTo>
                      <a:pt x="21" y="18"/>
                    </a:lnTo>
                    <a:lnTo>
                      <a:pt x="26" y="23"/>
                    </a:lnTo>
                    <a:lnTo>
                      <a:pt x="8" y="25"/>
                    </a:lnTo>
                    <a:lnTo>
                      <a:pt x="38" y="31"/>
                    </a:lnTo>
                    <a:lnTo>
                      <a:pt x="86" y="42"/>
                    </a:lnTo>
                    <a:lnTo>
                      <a:pt x="79" y="17"/>
                    </a:lnTo>
                    <a:lnTo>
                      <a:pt x="44" y="3"/>
                    </a:lnTo>
                    <a:lnTo>
                      <a:pt x="33" y="9"/>
                    </a:lnTo>
                    <a:lnTo>
                      <a:pt x="30" y="0"/>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7" name="Freeform 246"/>
              <p:cNvSpPr>
                <a:spLocks/>
              </p:cNvSpPr>
              <p:nvPr/>
            </p:nvSpPr>
            <p:spPr bwMode="auto">
              <a:xfrm>
                <a:off x="1681" y="2110"/>
                <a:ext cx="70" cy="43"/>
              </a:xfrm>
              <a:custGeom>
                <a:avLst/>
                <a:gdLst>
                  <a:gd name="T0" fmla="*/ 0 w 70"/>
                  <a:gd name="T1" fmla="*/ 28 h 43"/>
                  <a:gd name="T2" fmla="*/ 0 w 70"/>
                  <a:gd name="T3" fmla="*/ 28 h 43"/>
                  <a:gd name="T4" fmla="*/ 8 w 70"/>
                  <a:gd name="T5" fmla="*/ 18 h 43"/>
                  <a:gd name="T6" fmla="*/ 21 w 70"/>
                  <a:gd name="T7" fmla="*/ 19 h 43"/>
                  <a:gd name="T8" fmla="*/ 4 w 70"/>
                  <a:gd name="T9" fmla="*/ 9 h 43"/>
                  <a:gd name="T10" fmla="*/ 8 w 70"/>
                  <a:gd name="T11" fmla="*/ 3 h 43"/>
                  <a:gd name="T12" fmla="*/ 36 w 70"/>
                  <a:gd name="T13" fmla="*/ 17 h 43"/>
                  <a:gd name="T14" fmla="*/ 20 w 70"/>
                  <a:gd name="T15" fmla="*/ 2 h 43"/>
                  <a:gd name="T16" fmla="*/ 62 w 70"/>
                  <a:gd name="T17" fmla="*/ 0 h 43"/>
                  <a:gd name="T18" fmla="*/ 69 w 70"/>
                  <a:gd name="T19" fmla="*/ 31 h 43"/>
                  <a:gd name="T20" fmla="*/ 61 w 70"/>
                  <a:gd name="T21" fmla="*/ 26 h 43"/>
                  <a:gd name="T22" fmla="*/ 60 w 70"/>
                  <a:gd name="T23" fmla="*/ 42 h 43"/>
                  <a:gd name="T24" fmla="*/ 27 w 70"/>
                  <a:gd name="T25" fmla="*/ 41 h 43"/>
                  <a:gd name="T26" fmla="*/ 33 w 70"/>
                  <a:gd name="T27" fmla="*/ 36 h 43"/>
                  <a:gd name="T28" fmla="*/ 24 w 70"/>
                  <a:gd name="T29" fmla="*/ 30 h 43"/>
                  <a:gd name="T30" fmla="*/ 48 w 70"/>
                  <a:gd name="T31" fmla="*/ 22 h 43"/>
                  <a:gd name="T32" fmla="*/ 0 w 70"/>
                  <a:gd name="T33" fmla="*/ 28 h 43"/>
                  <a:gd name="T34" fmla="*/ 0 w 70"/>
                  <a:gd name="T35" fmla="*/ 2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43"/>
                  <a:gd name="T56" fmla="*/ 70 w 7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43">
                    <a:moveTo>
                      <a:pt x="0" y="28"/>
                    </a:moveTo>
                    <a:lnTo>
                      <a:pt x="0" y="28"/>
                    </a:lnTo>
                    <a:lnTo>
                      <a:pt x="8" y="18"/>
                    </a:lnTo>
                    <a:lnTo>
                      <a:pt x="21" y="19"/>
                    </a:lnTo>
                    <a:lnTo>
                      <a:pt x="4" y="9"/>
                    </a:lnTo>
                    <a:lnTo>
                      <a:pt x="8" y="3"/>
                    </a:lnTo>
                    <a:lnTo>
                      <a:pt x="36" y="17"/>
                    </a:lnTo>
                    <a:lnTo>
                      <a:pt x="20" y="2"/>
                    </a:lnTo>
                    <a:lnTo>
                      <a:pt x="62" y="0"/>
                    </a:lnTo>
                    <a:lnTo>
                      <a:pt x="69" y="31"/>
                    </a:lnTo>
                    <a:lnTo>
                      <a:pt x="61" y="26"/>
                    </a:lnTo>
                    <a:lnTo>
                      <a:pt x="60" y="42"/>
                    </a:lnTo>
                    <a:lnTo>
                      <a:pt x="27" y="41"/>
                    </a:lnTo>
                    <a:lnTo>
                      <a:pt x="33" y="36"/>
                    </a:lnTo>
                    <a:lnTo>
                      <a:pt x="24" y="30"/>
                    </a:lnTo>
                    <a:lnTo>
                      <a:pt x="48" y="22"/>
                    </a:lnTo>
                    <a:lnTo>
                      <a:pt x="0" y="2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8" name="Freeform 247"/>
              <p:cNvSpPr>
                <a:spLocks/>
              </p:cNvSpPr>
              <p:nvPr/>
            </p:nvSpPr>
            <p:spPr bwMode="auto">
              <a:xfrm>
                <a:off x="1683" y="2183"/>
                <a:ext cx="82" cy="67"/>
              </a:xfrm>
              <a:custGeom>
                <a:avLst/>
                <a:gdLst>
                  <a:gd name="T0" fmla="*/ 0 w 82"/>
                  <a:gd name="T1" fmla="*/ 33 h 67"/>
                  <a:gd name="T2" fmla="*/ 0 w 82"/>
                  <a:gd name="T3" fmla="*/ 33 h 67"/>
                  <a:gd name="T4" fmla="*/ 4 w 82"/>
                  <a:gd name="T5" fmla="*/ 24 h 67"/>
                  <a:gd name="T6" fmla="*/ 31 w 82"/>
                  <a:gd name="T7" fmla="*/ 29 h 67"/>
                  <a:gd name="T8" fmla="*/ 27 w 82"/>
                  <a:gd name="T9" fmla="*/ 19 h 67"/>
                  <a:gd name="T10" fmla="*/ 34 w 82"/>
                  <a:gd name="T11" fmla="*/ 19 h 67"/>
                  <a:gd name="T12" fmla="*/ 16 w 82"/>
                  <a:gd name="T13" fmla="*/ 14 h 67"/>
                  <a:gd name="T14" fmla="*/ 25 w 82"/>
                  <a:gd name="T15" fmla="*/ 11 h 67"/>
                  <a:gd name="T16" fmla="*/ 17 w 82"/>
                  <a:gd name="T17" fmla="*/ 5 h 67"/>
                  <a:gd name="T18" fmla="*/ 68 w 82"/>
                  <a:gd name="T19" fmla="*/ 0 h 67"/>
                  <a:gd name="T20" fmla="*/ 70 w 82"/>
                  <a:gd name="T21" fmla="*/ 14 h 67"/>
                  <a:gd name="T22" fmla="*/ 54 w 82"/>
                  <a:gd name="T23" fmla="*/ 26 h 67"/>
                  <a:gd name="T24" fmla="*/ 78 w 82"/>
                  <a:gd name="T25" fmla="*/ 29 h 67"/>
                  <a:gd name="T26" fmla="*/ 81 w 82"/>
                  <a:gd name="T27" fmla="*/ 53 h 67"/>
                  <a:gd name="T28" fmla="*/ 46 w 82"/>
                  <a:gd name="T29" fmla="*/ 66 h 67"/>
                  <a:gd name="T30" fmla="*/ 31 w 82"/>
                  <a:gd name="T31" fmla="*/ 47 h 67"/>
                  <a:gd name="T32" fmla="*/ 0 w 82"/>
                  <a:gd name="T33" fmla="*/ 33 h 67"/>
                  <a:gd name="T34" fmla="*/ 0 w 82"/>
                  <a:gd name="T35" fmla="*/ 33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67"/>
                  <a:gd name="T56" fmla="*/ 82 w 8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67">
                    <a:moveTo>
                      <a:pt x="0" y="33"/>
                    </a:moveTo>
                    <a:lnTo>
                      <a:pt x="0" y="33"/>
                    </a:lnTo>
                    <a:lnTo>
                      <a:pt x="4" y="24"/>
                    </a:lnTo>
                    <a:lnTo>
                      <a:pt x="31" y="29"/>
                    </a:lnTo>
                    <a:lnTo>
                      <a:pt x="27" y="19"/>
                    </a:lnTo>
                    <a:lnTo>
                      <a:pt x="34" y="19"/>
                    </a:lnTo>
                    <a:lnTo>
                      <a:pt x="16" y="14"/>
                    </a:lnTo>
                    <a:lnTo>
                      <a:pt x="25" y="11"/>
                    </a:lnTo>
                    <a:lnTo>
                      <a:pt x="17" y="5"/>
                    </a:lnTo>
                    <a:lnTo>
                      <a:pt x="68" y="0"/>
                    </a:lnTo>
                    <a:lnTo>
                      <a:pt x="70" y="14"/>
                    </a:lnTo>
                    <a:lnTo>
                      <a:pt x="54" y="26"/>
                    </a:lnTo>
                    <a:lnTo>
                      <a:pt x="78" y="29"/>
                    </a:lnTo>
                    <a:lnTo>
                      <a:pt x="81" y="53"/>
                    </a:lnTo>
                    <a:lnTo>
                      <a:pt x="46" y="66"/>
                    </a:lnTo>
                    <a:lnTo>
                      <a:pt x="31" y="47"/>
                    </a:lnTo>
                    <a:lnTo>
                      <a:pt x="0" y="3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9" name="Freeform 248"/>
              <p:cNvSpPr>
                <a:spLocks/>
              </p:cNvSpPr>
              <p:nvPr/>
            </p:nvSpPr>
            <p:spPr bwMode="auto">
              <a:xfrm>
                <a:off x="1740" y="2042"/>
                <a:ext cx="49" cy="34"/>
              </a:xfrm>
              <a:custGeom>
                <a:avLst/>
                <a:gdLst>
                  <a:gd name="T0" fmla="*/ 0 w 49"/>
                  <a:gd name="T1" fmla="*/ 0 h 34"/>
                  <a:gd name="T2" fmla="*/ 0 w 49"/>
                  <a:gd name="T3" fmla="*/ 0 h 34"/>
                  <a:gd name="T4" fmla="*/ 5 w 49"/>
                  <a:gd name="T5" fmla="*/ 20 h 34"/>
                  <a:gd name="T6" fmla="*/ 20 w 49"/>
                  <a:gd name="T7" fmla="*/ 21 h 34"/>
                  <a:gd name="T8" fmla="*/ 7 w 49"/>
                  <a:gd name="T9" fmla="*/ 24 h 34"/>
                  <a:gd name="T10" fmla="*/ 14 w 49"/>
                  <a:gd name="T11" fmla="*/ 33 h 34"/>
                  <a:gd name="T12" fmla="*/ 44 w 49"/>
                  <a:gd name="T13" fmla="*/ 28 h 34"/>
                  <a:gd name="T14" fmla="*/ 48 w 49"/>
                  <a:gd name="T15" fmla="*/ 16 h 34"/>
                  <a:gd name="T16" fmla="*/ 0 w 49"/>
                  <a:gd name="T17" fmla="*/ 0 h 34"/>
                  <a:gd name="T18" fmla="*/ 0 w 4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4"/>
                  <a:gd name="T32" fmla="*/ 49 w 4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4">
                    <a:moveTo>
                      <a:pt x="0" y="0"/>
                    </a:moveTo>
                    <a:lnTo>
                      <a:pt x="0" y="0"/>
                    </a:lnTo>
                    <a:lnTo>
                      <a:pt x="5" y="20"/>
                    </a:lnTo>
                    <a:lnTo>
                      <a:pt x="20" y="21"/>
                    </a:lnTo>
                    <a:lnTo>
                      <a:pt x="7" y="24"/>
                    </a:lnTo>
                    <a:lnTo>
                      <a:pt x="14" y="33"/>
                    </a:lnTo>
                    <a:lnTo>
                      <a:pt x="44" y="28"/>
                    </a:lnTo>
                    <a:lnTo>
                      <a:pt x="48"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0" name="Freeform 249"/>
              <p:cNvSpPr>
                <a:spLocks/>
              </p:cNvSpPr>
              <p:nvPr/>
            </p:nvSpPr>
            <p:spPr bwMode="auto">
              <a:xfrm>
                <a:off x="1757" y="2093"/>
                <a:ext cx="236" cy="76"/>
              </a:xfrm>
              <a:custGeom>
                <a:avLst/>
                <a:gdLst>
                  <a:gd name="T0" fmla="*/ 0 w 236"/>
                  <a:gd name="T1" fmla="*/ 12 h 76"/>
                  <a:gd name="T2" fmla="*/ 0 w 236"/>
                  <a:gd name="T3" fmla="*/ 12 h 76"/>
                  <a:gd name="T4" fmla="*/ 15 w 236"/>
                  <a:gd name="T5" fmla="*/ 0 h 76"/>
                  <a:gd name="T6" fmla="*/ 35 w 236"/>
                  <a:gd name="T7" fmla="*/ 7 h 76"/>
                  <a:gd name="T8" fmla="*/ 49 w 236"/>
                  <a:gd name="T9" fmla="*/ 12 h 76"/>
                  <a:gd name="T10" fmla="*/ 45 w 236"/>
                  <a:gd name="T11" fmla="*/ 21 h 76"/>
                  <a:gd name="T12" fmla="*/ 72 w 236"/>
                  <a:gd name="T13" fmla="*/ 13 h 76"/>
                  <a:gd name="T14" fmla="*/ 89 w 236"/>
                  <a:gd name="T15" fmla="*/ 21 h 76"/>
                  <a:gd name="T16" fmla="*/ 75 w 236"/>
                  <a:gd name="T17" fmla="*/ 21 h 76"/>
                  <a:gd name="T18" fmla="*/ 105 w 236"/>
                  <a:gd name="T19" fmla="*/ 26 h 76"/>
                  <a:gd name="T20" fmla="*/ 72 w 236"/>
                  <a:gd name="T21" fmla="*/ 28 h 76"/>
                  <a:gd name="T22" fmla="*/ 89 w 236"/>
                  <a:gd name="T23" fmla="*/ 34 h 76"/>
                  <a:gd name="T24" fmla="*/ 76 w 236"/>
                  <a:gd name="T25" fmla="*/ 40 h 76"/>
                  <a:gd name="T26" fmla="*/ 93 w 236"/>
                  <a:gd name="T27" fmla="*/ 35 h 76"/>
                  <a:gd name="T28" fmla="*/ 107 w 236"/>
                  <a:gd name="T29" fmla="*/ 49 h 76"/>
                  <a:gd name="T30" fmla="*/ 111 w 236"/>
                  <a:gd name="T31" fmla="*/ 43 h 76"/>
                  <a:gd name="T32" fmla="*/ 154 w 236"/>
                  <a:gd name="T33" fmla="*/ 49 h 76"/>
                  <a:gd name="T34" fmla="*/ 199 w 236"/>
                  <a:gd name="T35" fmla="*/ 35 h 76"/>
                  <a:gd name="T36" fmla="*/ 235 w 236"/>
                  <a:gd name="T37" fmla="*/ 52 h 76"/>
                  <a:gd name="T38" fmla="*/ 224 w 236"/>
                  <a:gd name="T39" fmla="*/ 59 h 76"/>
                  <a:gd name="T40" fmla="*/ 228 w 236"/>
                  <a:gd name="T41" fmla="*/ 72 h 76"/>
                  <a:gd name="T42" fmla="*/ 206 w 236"/>
                  <a:gd name="T43" fmla="*/ 75 h 76"/>
                  <a:gd name="T44" fmla="*/ 182 w 236"/>
                  <a:gd name="T45" fmla="*/ 63 h 76"/>
                  <a:gd name="T46" fmla="*/ 182 w 236"/>
                  <a:gd name="T47" fmla="*/ 72 h 76"/>
                  <a:gd name="T48" fmla="*/ 169 w 236"/>
                  <a:gd name="T49" fmla="*/ 73 h 76"/>
                  <a:gd name="T50" fmla="*/ 116 w 236"/>
                  <a:gd name="T51" fmla="*/ 75 h 76"/>
                  <a:gd name="T52" fmla="*/ 111 w 236"/>
                  <a:gd name="T53" fmla="*/ 64 h 76"/>
                  <a:gd name="T54" fmla="*/ 98 w 236"/>
                  <a:gd name="T55" fmla="*/ 73 h 76"/>
                  <a:gd name="T56" fmla="*/ 82 w 236"/>
                  <a:gd name="T57" fmla="*/ 64 h 76"/>
                  <a:gd name="T58" fmla="*/ 71 w 236"/>
                  <a:gd name="T59" fmla="*/ 71 h 76"/>
                  <a:gd name="T60" fmla="*/ 51 w 236"/>
                  <a:gd name="T61" fmla="*/ 22 h 76"/>
                  <a:gd name="T62" fmla="*/ 26 w 236"/>
                  <a:gd name="T63" fmla="*/ 27 h 76"/>
                  <a:gd name="T64" fmla="*/ 0 w 236"/>
                  <a:gd name="T65" fmla="*/ 12 h 76"/>
                  <a:gd name="T66" fmla="*/ 0 w 236"/>
                  <a:gd name="T67" fmla="*/ 12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6"/>
                  <a:gd name="T104" fmla="*/ 236 w 236"/>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6">
                    <a:moveTo>
                      <a:pt x="0" y="12"/>
                    </a:moveTo>
                    <a:lnTo>
                      <a:pt x="0" y="12"/>
                    </a:lnTo>
                    <a:lnTo>
                      <a:pt x="15" y="0"/>
                    </a:lnTo>
                    <a:lnTo>
                      <a:pt x="35" y="7"/>
                    </a:lnTo>
                    <a:lnTo>
                      <a:pt x="49" y="12"/>
                    </a:lnTo>
                    <a:lnTo>
                      <a:pt x="45" y="21"/>
                    </a:lnTo>
                    <a:lnTo>
                      <a:pt x="72" y="13"/>
                    </a:lnTo>
                    <a:lnTo>
                      <a:pt x="89" y="21"/>
                    </a:lnTo>
                    <a:lnTo>
                      <a:pt x="75" y="21"/>
                    </a:lnTo>
                    <a:lnTo>
                      <a:pt x="105" y="26"/>
                    </a:lnTo>
                    <a:lnTo>
                      <a:pt x="72" y="28"/>
                    </a:lnTo>
                    <a:lnTo>
                      <a:pt x="89" y="34"/>
                    </a:lnTo>
                    <a:lnTo>
                      <a:pt x="76" y="40"/>
                    </a:lnTo>
                    <a:lnTo>
                      <a:pt x="93" y="35"/>
                    </a:lnTo>
                    <a:lnTo>
                      <a:pt x="107" y="49"/>
                    </a:lnTo>
                    <a:lnTo>
                      <a:pt x="111" y="43"/>
                    </a:lnTo>
                    <a:lnTo>
                      <a:pt x="154" y="49"/>
                    </a:lnTo>
                    <a:lnTo>
                      <a:pt x="199" y="35"/>
                    </a:lnTo>
                    <a:lnTo>
                      <a:pt x="235" y="52"/>
                    </a:lnTo>
                    <a:lnTo>
                      <a:pt x="224" y="59"/>
                    </a:lnTo>
                    <a:lnTo>
                      <a:pt x="228" y="72"/>
                    </a:lnTo>
                    <a:lnTo>
                      <a:pt x="206" y="75"/>
                    </a:lnTo>
                    <a:lnTo>
                      <a:pt x="182" y="63"/>
                    </a:lnTo>
                    <a:lnTo>
                      <a:pt x="182" y="72"/>
                    </a:lnTo>
                    <a:lnTo>
                      <a:pt x="169" y="73"/>
                    </a:lnTo>
                    <a:lnTo>
                      <a:pt x="116" y="75"/>
                    </a:lnTo>
                    <a:lnTo>
                      <a:pt x="111" y="64"/>
                    </a:lnTo>
                    <a:lnTo>
                      <a:pt x="98" y="73"/>
                    </a:lnTo>
                    <a:lnTo>
                      <a:pt x="82" y="64"/>
                    </a:lnTo>
                    <a:lnTo>
                      <a:pt x="71" y="71"/>
                    </a:lnTo>
                    <a:lnTo>
                      <a:pt x="51" y="22"/>
                    </a:lnTo>
                    <a:lnTo>
                      <a:pt x="26" y="27"/>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1" name="Freeform 250"/>
              <p:cNvSpPr>
                <a:spLocks/>
              </p:cNvSpPr>
              <p:nvPr/>
            </p:nvSpPr>
            <p:spPr bwMode="auto">
              <a:xfrm>
                <a:off x="1767" y="1966"/>
                <a:ext cx="154" cy="100"/>
              </a:xfrm>
              <a:custGeom>
                <a:avLst/>
                <a:gdLst>
                  <a:gd name="T0" fmla="*/ 0 w 154"/>
                  <a:gd name="T1" fmla="*/ 31 h 100"/>
                  <a:gd name="T2" fmla="*/ 0 w 154"/>
                  <a:gd name="T3" fmla="*/ 31 h 100"/>
                  <a:gd name="T4" fmla="*/ 37 w 154"/>
                  <a:gd name="T5" fmla="*/ 26 h 100"/>
                  <a:gd name="T6" fmla="*/ 17 w 154"/>
                  <a:gd name="T7" fmla="*/ 12 h 100"/>
                  <a:gd name="T8" fmla="*/ 50 w 154"/>
                  <a:gd name="T9" fmla="*/ 6 h 100"/>
                  <a:gd name="T10" fmla="*/ 24 w 154"/>
                  <a:gd name="T11" fmla="*/ 0 h 100"/>
                  <a:gd name="T12" fmla="*/ 65 w 154"/>
                  <a:gd name="T13" fmla="*/ 8 h 100"/>
                  <a:gd name="T14" fmla="*/ 77 w 154"/>
                  <a:gd name="T15" fmla="*/ 26 h 100"/>
                  <a:gd name="T16" fmla="*/ 98 w 154"/>
                  <a:gd name="T17" fmla="*/ 27 h 100"/>
                  <a:gd name="T18" fmla="*/ 106 w 154"/>
                  <a:gd name="T19" fmla="*/ 40 h 100"/>
                  <a:gd name="T20" fmla="*/ 108 w 154"/>
                  <a:gd name="T21" fmla="*/ 31 h 100"/>
                  <a:gd name="T22" fmla="*/ 118 w 154"/>
                  <a:gd name="T23" fmla="*/ 31 h 100"/>
                  <a:gd name="T24" fmla="*/ 114 w 154"/>
                  <a:gd name="T25" fmla="*/ 40 h 100"/>
                  <a:gd name="T26" fmla="*/ 126 w 154"/>
                  <a:gd name="T27" fmla="*/ 46 h 100"/>
                  <a:gd name="T28" fmla="*/ 118 w 154"/>
                  <a:gd name="T29" fmla="*/ 55 h 100"/>
                  <a:gd name="T30" fmla="*/ 142 w 154"/>
                  <a:gd name="T31" fmla="*/ 54 h 100"/>
                  <a:gd name="T32" fmla="*/ 153 w 154"/>
                  <a:gd name="T33" fmla="*/ 67 h 100"/>
                  <a:gd name="T34" fmla="*/ 124 w 154"/>
                  <a:gd name="T35" fmla="*/ 71 h 100"/>
                  <a:gd name="T36" fmla="*/ 116 w 154"/>
                  <a:gd name="T37" fmla="*/ 83 h 100"/>
                  <a:gd name="T38" fmla="*/ 110 w 154"/>
                  <a:gd name="T39" fmla="*/ 71 h 100"/>
                  <a:gd name="T40" fmla="*/ 102 w 154"/>
                  <a:gd name="T41" fmla="*/ 99 h 100"/>
                  <a:gd name="T42" fmla="*/ 84 w 154"/>
                  <a:gd name="T43" fmla="*/ 84 h 100"/>
                  <a:gd name="T44" fmla="*/ 93 w 154"/>
                  <a:gd name="T45" fmla="*/ 99 h 100"/>
                  <a:gd name="T46" fmla="*/ 57 w 154"/>
                  <a:gd name="T47" fmla="*/ 97 h 100"/>
                  <a:gd name="T48" fmla="*/ 46 w 154"/>
                  <a:gd name="T49" fmla="*/ 89 h 100"/>
                  <a:gd name="T50" fmla="*/ 63 w 154"/>
                  <a:gd name="T51" fmla="*/ 88 h 100"/>
                  <a:gd name="T52" fmla="*/ 45 w 154"/>
                  <a:gd name="T53" fmla="*/ 85 h 100"/>
                  <a:gd name="T54" fmla="*/ 40 w 154"/>
                  <a:gd name="T55" fmla="*/ 81 h 100"/>
                  <a:gd name="T56" fmla="*/ 50 w 154"/>
                  <a:gd name="T57" fmla="*/ 80 h 100"/>
                  <a:gd name="T58" fmla="*/ 34 w 154"/>
                  <a:gd name="T59" fmla="*/ 74 h 100"/>
                  <a:gd name="T60" fmla="*/ 83 w 154"/>
                  <a:gd name="T61" fmla="*/ 65 h 100"/>
                  <a:gd name="T62" fmla="*/ 24 w 154"/>
                  <a:gd name="T63" fmla="*/ 67 h 100"/>
                  <a:gd name="T64" fmla="*/ 13 w 154"/>
                  <a:gd name="T65" fmla="*/ 57 h 100"/>
                  <a:gd name="T66" fmla="*/ 34 w 154"/>
                  <a:gd name="T67" fmla="*/ 53 h 100"/>
                  <a:gd name="T68" fmla="*/ 2 w 154"/>
                  <a:gd name="T69" fmla="*/ 46 h 100"/>
                  <a:gd name="T70" fmla="*/ 9 w 154"/>
                  <a:gd name="T71" fmla="*/ 45 h 100"/>
                  <a:gd name="T72" fmla="*/ 0 w 154"/>
                  <a:gd name="T73" fmla="*/ 38 h 100"/>
                  <a:gd name="T74" fmla="*/ 37 w 154"/>
                  <a:gd name="T75" fmla="*/ 38 h 100"/>
                  <a:gd name="T76" fmla="*/ 0 w 154"/>
                  <a:gd name="T77" fmla="*/ 31 h 100"/>
                  <a:gd name="T78" fmla="*/ 0 w 154"/>
                  <a:gd name="T79" fmla="*/ 31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00"/>
                  <a:gd name="T122" fmla="*/ 154 w 154"/>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00">
                    <a:moveTo>
                      <a:pt x="0" y="31"/>
                    </a:moveTo>
                    <a:lnTo>
                      <a:pt x="0" y="31"/>
                    </a:lnTo>
                    <a:lnTo>
                      <a:pt x="37" y="26"/>
                    </a:lnTo>
                    <a:lnTo>
                      <a:pt x="17" y="12"/>
                    </a:lnTo>
                    <a:lnTo>
                      <a:pt x="50" y="6"/>
                    </a:lnTo>
                    <a:lnTo>
                      <a:pt x="24" y="0"/>
                    </a:lnTo>
                    <a:lnTo>
                      <a:pt x="65" y="8"/>
                    </a:lnTo>
                    <a:lnTo>
                      <a:pt x="77" y="26"/>
                    </a:lnTo>
                    <a:lnTo>
                      <a:pt x="98" y="27"/>
                    </a:lnTo>
                    <a:lnTo>
                      <a:pt x="106" y="40"/>
                    </a:lnTo>
                    <a:lnTo>
                      <a:pt x="108" y="31"/>
                    </a:lnTo>
                    <a:lnTo>
                      <a:pt x="118" y="31"/>
                    </a:lnTo>
                    <a:lnTo>
                      <a:pt x="114" y="40"/>
                    </a:lnTo>
                    <a:lnTo>
                      <a:pt x="126" y="46"/>
                    </a:lnTo>
                    <a:lnTo>
                      <a:pt x="118" y="55"/>
                    </a:lnTo>
                    <a:lnTo>
                      <a:pt x="142" y="54"/>
                    </a:lnTo>
                    <a:lnTo>
                      <a:pt x="153" y="67"/>
                    </a:lnTo>
                    <a:lnTo>
                      <a:pt x="124" y="71"/>
                    </a:lnTo>
                    <a:lnTo>
                      <a:pt x="116" y="83"/>
                    </a:lnTo>
                    <a:lnTo>
                      <a:pt x="110" y="71"/>
                    </a:lnTo>
                    <a:lnTo>
                      <a:pt x="102" y="99"/>
                    </a:lnTo>
                    <a:lnTo>
                      <a:pt x="84" y="84"/>
                    </a:lnTo>
                    <a:lnTo>
                      <a:pt x="93" y="99"/>
                    </a:lnTo>
                    <a:lnTo>
                      <a:pt x="57" y="97"/>
                    </a:lnTo>
                    <a:lnTo>
                      <a:pt x="46" y="89"/>
                    </a:lnTo>
                    <a:lnTo>
                      <a:pt x="63" y="88"/>
                    </a:lnTo>
                    <a:lnTo>
                      <a:pt x="45" y="85"/>
                    </a:lnTo>
                    <a:lnTo>
                      <a:pt x="40" y="81"/>
                    </a:lnTo>
                    <a:lnTo>
                      <a:pt x="50" y="80"/>
                    </a:lnTo>
                    <a:lnTo>
                      <a:pt x="34" y="74"/>
                    </a:lnTo>
                    <a:lnTo>
                      <a:pt x="83" y="65"/>
                    </a:lnTo>
                    <a:lnTo>
                      <a:pt x="24" y="67"/>
                    </a:lnTo>
                    <a:lnTo>
                      <a:pt x="13" y="57"/>
                    </a:lnTo>
                    <a:lnTo>
                      <a:pt x="34" y="53"/>
                    </a:lnTo>
                    <a:lnTo>
                      <a:pt x="2" y="46"/>
                    </a:lnTo>
                    <a:lnTo>
                      <a:pt x="9" y="45"/>
                    </a:lnTo>
                    <a:lnTo>
                      <a:pt x="0" y="38"/>
                    </a:lnTo>
                    <a:lnTo>
                      <a:pt x="37" y="38"/>
                    </a:lnTo>
                    <a:lnTo>
                      <a:pt x="0" y="3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2" name="Freeform 251"/>
              <p:cNvSpPr>
                <a:spLocks/>
              </p:cNvSpPr>
              <p:nvPr/>
            </p:nvSpPr>
            <p:spPr bwMode="auto">
              <a:xfrm>
                <a:off x="1767" y="2137"/>
                <a:ext cx="38" cy="26"/>
              </a:xfrm>
              <a:custGeom>
                <a:avLst/>
                <a:gdLst>
                  <a:gd name="T0" fmla="*/ 0 w 38"/>
                  <a:gd name="T1" fmla="*/ 17 h 26"/>
                  <a:gd name="T2" fmla="*/ 0 w 38"/>
                  <a:gd name="T3" fmla="*/ 17 h 26"/>
                  <a:gd name="T4" fmla="*/ 6 w 38"/>
                  <a:gd name="T5" fmla="*/ 0 h 26"/>
                  <a:gd name="T6" fmla="*/ 30 w 38"/>
                  <a:gd name="T7" fmla="*/ 5 h 26"/>
                  <a:gd name="T8" fmla="*/ 37 w 38"/>
                  <a:gd name="T9" fmla="*/ 25 h 26"/>
                  <a:gd name="T10" fmla="*/ 0 w 38"/>
                  <a:gd name="T11" fmla="*/ 17 h 26"/>
                  <a:gd name="T12" fmla="*/ 0 w 38"/>
                  <a:gd name="T13" fmla="*/ 17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0" y="17"/>
                    </a:moveTo>
                    <a:lnTo>
                      <a:pt x="0" y="17"/>
                    </a:lnTo>
                    <a:lnTo>
                      <a:pt x="6" y="0"/>
                    </a:lnTo>
                    <a:lnTo>
                      <a:pt x="30" y="5"/>
                    </a:lnTo>
                    <a:lnTo>
                      <a:pt x="37" y="25"/>
                    </a:lnTo>
                    <a:lnTo>
                      <a:pt x="0" y="1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3" name="Freeform 252"/>
              <p:cNvSpPr>
                <a:spLocks/>
              </p:cNvSpPr>
              <p:nvPr/>
            </p:nvSpPr>
            <p:spPr bwMode="auto">
              <a:xfrm>
                <a:off x="1767" y="2075"/>
                <a:ext cx="43" cy="10"/>
              </a:xfrm>
              <a:custGeom>
                <a:avLst/>
                <a:gdLst>
                  <a:gd name="T0" fmla="*/ 0 w 43"/>
                  <a:gd name="T1" fmla="*/ 4 h 10"/>
                  <a:gd name="T2" fmla="*/ 0 w 43"/>
                  <a:gd name="T3" fmla="*/ 4 h 10"/>
                  <a:gd name="T4" fmla="*/ 10 w 43"/>
                  <a:gd name="T5" fmla="*/ 9 h 10"/>
                  <a:gd name="T6" fmla="*/ 42 w 43"/>
                  <a:gd name="T7" fmla="*/ 4 h 10"/>
                  <a:gd name="T8" fmla="*/ 11 w 43"/>
                  <a:gd name="T9" fmla="*/ 0 h 10"/>
                  <a:gd name="T10" fmla="*/ 0 w 43"/>
                  <a:gd name="T11" fmla="*/ 4 h 10"/>
                  <a:gd name="T12" fmla="*/ 0 w 43"/>
                  <a:gd name="T13" fmla="*/ 4 h 10"/>
                  <a:gd name="T14" fmla="*/ 0 60000 65536"/>
                  <a:gd name="T15" fmla="*/ 0 60000 65536"/>
                  <a:gd name="T16" fmla="*/ 0 60000 65536"/>
                  <a:gd name="T17" fmla="*/ 0 60000 65536"/>
                  <a:gd name="T18" fmla="*/ 0 60000 65536"/>
                  <a:gd name="T19" fmla="*/ 0 60000 65536"/>
                  <a:gd name="T20" fmla="*/ 0 60000 65536"/>
                  <a:gd name="T21" fmla="*/ 0 w 43"/>
                  <a:gd name="T22" fmla="*/ 0 h 10"/>
                  <a:gd name="T23" fmla="*/ 43 w 4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0">
                    <a:moveTo>
                      <a:pt x="0" y="4"/>
                    </a:moveTo>
                    <a:lnTo>
                      <a:pt x="0" y="4"/>
                    </a:lnTo>
                    <a:lnTo>
                      <a:pt x="10" y="9"/>
                    </a:lnTo>
                    <a:lnTo>
                      <a:pt x="42" y="4"/>
                    </a:lnTo>
                    <a:lnTo>
                      <a:pt x="11"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4" name="Freeform 253"/>
              <p:cNvSpPr>
                <a:spLocks/>
              </p:cNvSpPr>
              <p:nvPr/>
            </p:nvSpPr>
            <p:spPr bwMode="auto">
              <a:xfrm>
                <a:off x="1774" y="2179"/>
                <a:ext cx="75" cy="53"/>
              </a:xfrm>
              <a:custGeom>
                <a:avLst/>
                <a:gdLst>
                  <a:gd name="T0" fmla="*/ 0 w 75"/>
                  <a:gd name="T1" fmla="*/ 9 h 53"/>
                  <a:gd name="T2" fmla="*/ 0 w 75"/>
                  <a:gd name="T3" fmla="*/ 9 h 53"/>
                  <a:gd name="T4" fmla="*/ 2 w 75"/>
                  <a:gd name="T5" fmla="*/ 33 h 53"/>
                  <a:gd name="T6" fmla="*/ 10 w 75"/>
                  <a:gd name="T7" fmla="*/ 38 h 53"/>
                  <a:gd name="T8" fmla="*/ 7 w 75"/>
                  <a:gd name="T9" fmla="*/ 52 h 53"/>
                  <a:gd name="T10" fmla="*/ 18 w 75"/>
                  <a:gd name="T11" fmla="*/ 52 h 53"/>
                  <a:gd name="T12" fmla="*/ 30 w 75"/>
                  <a:gd name="T13" fmla="*/ 41 h 53"/>
                  <a:gd name="T14" fmla="*/ 18 w 75"/>
                  <a:gd name="T15" fmla="*/ 33 h 53"/>
                  <a:gd name="T16" fmla="*/ 48 w 75"/>
                  <a:gd name="T17" fmla="*/ 33 h 53"/>
                  <a:gd name="T18" fmla="*/ 74 w 75"/>
                  <a:gd name="T19" fmla="*/ 4 h 53"/>
                  <a:gd name="T20" fmla="*/ 6 w 75"/>
                  <a:gd name="T21" fmla="*/ 0 h 53"/>
                  <a:gd name="T22" fmla="*/ 15 w 75"/>
                  <a:gd name="T23" fmla="*/ 10 h 53"/>
                  <a:gd name="T24" fmla="*/ 0 w 75"/>
                  <a:gd name="T25" fmla="*/ 9 h 53"/>
                  <a:gd name="T26" fmla="*/ 0 w 75"/>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3"/>
                  <a:gd name="T44" fmla="*/ 75 w 75"/>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3">
                    <a:moveTo>
                      <a:pt x="0" y="9"/>
                    </a:moveTo>
                    <a:lnTo>
                      <a:pt x="0" y="9"/>
                    </a:lnTo>
                    <a:lnTo>
                      <a:pt x="2" y="33"/>
                    </a:lnTo>
                    <a:lnTo>
                      <a:pt x="10" y="38"/>
                    </a:lnTo>
                    <a:lnTo>
                      <a:pt x="7" y="52"/>
                    </a:lnTo>
                    <a:lnTo>
                      <a:pt x="18" y="52"/>
                    </a:lnTo>
                    <a:lnTo>
                      <a:pt x="30" y="41"/>
                    </a:lnTo>
                    <a:lnTo>
                      <a:pt x="18" y="33"/>
                    </a:lnTo>
                    <a:lnTo>
                      <a:pt x="48" y="33"/>
                    </a:lnTo>
                    <a:lnTo>
                      <a:pt x="74" y="4"/>
                    </a:lnTo>
                    <a:lnTo>
                      <a:pt x="6" y="0"/>
                    </a:lnTo>
                    <a:lnTo>
                      <a:pt x="15" y="10"/>
                    </a:lnTo>
                    <a:lnTo>
                      <a:pt x="0" y="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5" name="Freeform 59"/>
              <p:cNvSpPr>
                <a:spLocks/>
              </p:cNvSpPr>
              <p:nvPr/>
            </p:nvSpPr>
            <p:spPr bwMode="auto">
              <a:xfrm>
                <a:off x="1824" y="1908"/>
                <a:ext cx="421" cy="214"/>
              </a:xfrm>
              <a:custGeom>
                <a:avLst/>
                <a:gdLst>
                  <a:gd name="T0" fmla="*/ 37 w 421"/>
                  <a:gd name="T1" fmla="*/ 50 h 214"/>
                  <a:gd name="T2" fmla="*/ 31 w 421"/>
                  <a:gd name="T3" fmla="*/ 58 h 214"/>
                  <a:gd name="T4" fmla="*/ 36 w 421"/>
                  <a:gd name="T5" fmla="*/ 68 h 214"/>
                  <a:gd name="T6" fmla="*/ 66 w 421"/>
                  <a:gd name="T7" fmla="*/ 83 h 214"/>
                  <a:gd name="T8" fmla="*/ 89 w 421"/>
                  <a:gd name="T9" fmla="*/ 71 h 214"/>
                  <a:gd name="T10" fmla="*/ 135 w 421"/>
                  <a:gd name="T11" fmla="*/ 72 h 214"/>
                  <a:gd name="T12" fmla="*/ 166 w 421"/>
                  <a:gd name="T13" fmla="*/ 75 h 214"/>
                  <a:gd name="T14" fmla="*/ 172 w 421"/>
                  <a:gd name="T15" fmla="*/ 74 h 214"/>
                  <a:gd name="T16" fmla="*/ 142 w 421"/>
                  <a:gd name="T17" fmla="*/ 111 h 214"/>
                  <a:gd name="T18" fmla="*/ 111 w 421"/>
                  <a:gd name="T19" fmla="*/ 93 h 214"/>
                  <a:gd name="T20" fmla="*/ 90 w 421"/>
                  <a:gd name="T21" fmla="*/ 103 h 214"/>
                  <a:gd name="T22" fmla="*/ 100 w 421"/>
                  <a:gd name="T23" fmla="*/ 131 h 214"/>
                  <a:gd name="T24" fmla="*/ 132 w 421"/>
                  <a:gd name="T25" fmla="*/ 145 h 214"/>
                  <a:gd name="T26" fmla="*/ 62 w 421"/>
                  <a:gd name="T27" fmla="*/ 157 h 214"/>
                  <a:gd name="T28" fmla="*/ 88 w 421"/>
                  <a:gd name="T29" fmla="*/ 158 h 214"/>
                  <a:gd name="T30" fmla="*/ 109 w 421"/>
                  <a:gd name="T31" fmla="*/ 157 h 214"/>
                  <a:gd name="T32" fmla="*/ 88 w 421"/>
                  <a:gd name="T33" fmla="*/ 167 h 214"/>
                  <a:gd name="T34" fmla="*/ 132 w 421"/>
                  <a:gd name="T35" fmla="*/ 159 h 214"/>
                  <a:gd name="T36" fmla="*/ 51 w 421"/>
                  <a:gd name="T37" fmla="*/ 168 h 214"/>
                  <a:gd name="T38" fmla="*/ 39 w 421"/>
                  <a:gd name="T39" fmla="*/ 207 h 214"/>
                  <a:gd name="T40" fmla="*/ 72 w 421"/>
                  <a:gd name="T41" fmla="*/ 202 h 214"/>
                  <a:gd name="T42" fmla="*/ 93 w 421"/>
                  <a:gd name="T43" fmla="*/ 203 h 214"/>
                  <a:gd name="T44" fmla="*/ 126 w 421"/>
                  <a:gd name="T45" fmla="*/ 207 h 214"/>
                  <a:gd name="T46" fmla="*/ 149 w 421"/>
                  <a:gd name="T47" fmla="*/ 205 h 214"/>
                  <a:gd name="T48" fmla="*/ 191 w 421"/>
                  <a:gd name="T49" fmla="*/ 193 h 214"/>
                  <a:gd name="T50" fmla="*/ 135 w 421"/>
                  <a:gd name="T51" fmla="*/ 184 h 214"/>
                  <a:gd name="T52" fmla="*/ 188 w 421"/>
                  <a:gd name="T53" fmla="*/ 162 h 214"/>
                  <a:gd name="T54" fmla="*/ 204 w 421"/>
                  <a:gd name="T55" fmla="*/ 155 h 214"/>
                  <a:gd name="T56" fmla="*/ 235 w 421"/>
                  <a:gd name="T57" fmla="*/ 142 h 214"/>
                  <a:gd name="T58" fmla="*/ 217 w 421"/>
                  <a:gd name="T59" fmla="*/ 129 h 214"/>
                  <a:gd name="T60" fmla="*/ 237 w 421"/>
                  <a:gd name="T61" fmla="*/ 125 h 214"/>
                  <a:gd name="T62" fmla="*/ 235 w 421"/>
                  <a:gd name="T63" fmla="*/ 108 h 214"/>
                  <a:gd name="T64" fmla="*/ 268 w 421"/>
                  <a:gd name="T65" fmla="*/ 98 h 214"/>
                  <a:gd name="T66" fmla="*/ 305 w 421"/>
                  <a:gd name="T67" fmla="*/ 90 h 214"/>
                  <a:gd name="T68" fmla="*/ 341 w 421"/>
                  <a:gd name="T69" fmla="*/ 53 h 214"/>
                  <a:gd name="T70" fmla="*/ 357 w 421"/>
                  <a:gd name="T71" fmla="*/ 50 h 214"/>
                  <a:gd name="T72" fmla="*/ 393 w 421"/>
                  <a:gd name="T73" fmla="*/ 23 h 214"/>
                  <a:gd name="T74" fmla="*/ 345 w 421"/>
                  <a:gd name="T75" fmla="*/ 6 h 214"/>
                  <a:gd name="T76" fmla="*/ 249 w 421"/>
                  <a:gd name="T77" fmla="*/ 11 h 214"/>
                  <a:gd name="T78" fmla="*/ 219 w 421"/>
                  <a:gd name="T79" fmla="*/ 19 h 214"/>
                  <a:gd name="T80" fmla="*/ 154 w 421"/>
                  <a:gd name="T81" fmla="*/ 7 h 214"/>
                  <a:gd name="T82" fmla="*/ 147 w 421"/>
                  <a:gd name="T83" fmla="*/ 21 h 214"/>
                  <a:gd name="T84" fmla="*/ 117 w 421"/>
                  <a:gd name="T85" fmla="*/ 23 h 214"/>
                  <a:gd name="T86" fmla="*/ 65 w 421"/>
                  <a:gd name="T87" fmla="*/ 33 h 214"/>
                  <a:gd name="T88" fmla="*/ 0 w 421"/>
                  <a:gd name="T89" fmla="*/ 50 h 2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1"/>
                  <a:gd name="T136" fmla="*/ 0 h 214"/>
                  <a:gd name="T137" fmla="*/ 421 w 421"/>
                  <a:gd name="T138" fmla="*/ 214 h 2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1" h="214">
                    <a:moveTo>
                      <a:pt x="0" y="50"/>
                    </a:moveTo>
                    <a:lnTo>
                      <a:pt x="0" y="50"/>
                    </a:lnTo>
                    <a:lnTo>
                      <a:pt x="37" y="50"/>
                    </a:lnTo>
                    <a:lnTo>
                      <a:pt x="24" y="58"/>
                    </a:lnTo>
                    <a:lnTo>
                      <a:pt x="76" y="53"/>
                    </a:lnTo>
                    <a:lnTo>
                      <a:pt x="31" y="58"/>
                    </a:lnTo>
                    <a:lnTo>
                      <a:pt x="45" y="62"/>
                    </a:lnTo>
                    <a:lnTo>
                      <a:pt x="30" y="63"/>
                    </a:lnTo>
                    <a:lnTo>
                      <a:pt x="36" y="68"/>
                    </a:lnTo>
                    <a:lnTo>
                      <a:pt x="103" y="60"/>
                    </a:lnTo>
                    <a:lnTo>
                      <a:pt x="37" y="73"/>
                    </a:lnTo>
                    <a:lnTo>
                      <a:pt x="66" y="83"/>
                    </a:lnTo>
                    <a:lnTo>
                      <a:pt x="92" y="68"/>
                    </a:lnTo>
                    <a:lnTo>
                      <a:pt x="135" y="66"/>
                    </a:lnTo>
                    <a:lnTo>
                      <a:pt x="89" y="71"/>
                    </a:lnTo>
                    <a:lnTo>
                      <a:pt x="78" y="83"/>
                    </a:lnTo>
                    <a:lnTo>
                      <a:pt x="106" y="85"/>
                    </a:lnTo>
                    <a:lnTo>
                      <a:pt x="135" y="72"/>
                    </a:lnTo>
                    <a:lnTo>
                      <a:pt x="115" y="84"/>
                    </a:lnTo>
                    <a:lnTo>
                      <a:pt x="135" y="84"/>
                    </a:lnTo>
                    <a:lnTo>
                      <a:pt x="166" y="75"/>
                    </a:lnTo>
                    <a:lnTo>
                      <a:pt x="162" y="63"/>
                    </a:lnTo>
                    <a:lnTo>
                      <a:pt x="197" y="54"/>
                    </a:lnTo>
                    <a:lnTo>
                      <a:pt x="172" y="74"/>
                    </a:lnTo>
                    <a:lnTo>
                      <a:pt x="225" y="70"/>
                    </a:lnTo>
                    <a:lnTo>
                      <a:pt x="117" y="90"/>
                    </a:lnTo>
                    <a:lnTo>
                      <a:pt x="142" y="111"/>
                    </a:lnTo>
                    <a:lnTo>
                      <a:pt x="163" y="111"/>
                    </a:lnTo>
                    <a:lnTo>
                      <a:pt x="152" y="115"/>
                    </a:lnTo>
                    <a:lnTo>
                      <a:pt x="111" y="93"/>
                    </a:lnTo>
                    <a:lnTo>
                      <a:pt x="75" y="90"/>
                    </a:lnTo>
                    <a:lnTo>
                      <a:pt x="74" y="99"/>
                    </a:lnTo>
                    <a:lnTo>
                      <a:pt x="90" y="103"/>
                    </a:lnTo>
                    <a:lnTo>
                      <a:pt x="75" y="107"/>
                    </a:lnTo>
                    <a:lnTo>
                      <a:pt x="117" y="130"/>
                    </a:lnTo>
                    <a:lnTo>
                      <a:pt x="100" y="131"/>
                    </a:lnTo>
                    <a:lnTo>
                      <a:pt x="143" y="132"/>
                    </a:lnTo>
                    <a:lnTo>
                      <a:pt x="119" y="138"/>
                    </a:lnTo>
                    <a:lnTo>
                      <a:pt x="132" y="145"/>
                    </a:lnTo>
                    <a:lnTo>
                      <a:pt x="93" y="133"/>
                    </a:lnTo>
                    <a:lnTo>
                      <a:pt x="71" y="138"/>
                    </a:lnTo>
                    <a:lnTo>
                      <a:pt x="62" y="157"/>
                    </a:lnTo>
                    <a:lnTo>
                      <a:pt x="84" y="151"/>
                    </a:lnTo>
                    <a:lnTo>
                      <a:pt x="80" y="158"/>
                    </a:lnTo>
                    <a:lnTo>
                      <a:pt x="88" y="158"/>
                    </a:lnTo>
                    <a:lnTo>
                      <a:pt x="101" y="143"/>
                    </a:lnTo>
                    <a:lnTo>
                      <a:pt x="97" y="155"/>
                    </a:lnTo>
                    <a:lnTo>
                      <a:pt x="109" y="157"/>
                    </a:lnTo>
                    <a:lnTo>
                      <a:pt x="85" y="162"/>
                    </a:lnTo>
                    <a:lnTo>
                      <a:pt x="100" y="163"/>
                    </a:lnTo>
                    <a:lnTo>
                      <a:pt x="88" y="167"/>
                    </a:lnTo>
                    <a:lnTo>
                      <a:pt x="98" y="175"/>
                    </a:lnTo>
                    <a:lnTo>
                      <a:pt x="115" y="175"/>
                    </a:lnTo>
                    <a:lnTo>
                      <a:pt x="132" y="159"/>
                    </a:lnTo>
                    <a:lnTo>
                      <a:pt x="103" y="181"/>
                    </a:lnTo>
                    <a:lnTo>
                      <a:pt x="75" y="165"/>
                    </a:lnTo>
                    <a:lnTo>
                      <a:pt x="51" y="168"/>
                    </a:lnTo>
                    <a:lnTo>
                      <a:pt x="71" y="185"/>
                    </a:lnTo>
                    <a:lnTo>
                      <a:pt x="36" y="194"/>
                    </a:lnTo>
                    <a:lnTo>
                      <a:pt x="39" y="207"/>
                    </a:lnTo>
                    <a:lnTo>
                      <a:pt x="46" y="195"/>
                    </a:lnTo>
                    <a:lnTo>
                      <a:pt x="47" y="207"/>
                    </a:lnTo>
                    <a:lnTo>
                      <a:pt x="72" y="202"/>
                    </a:lnTo>
                    <a:lnTo>
                      <a:pt x="89" y="212"/>
                    </a:lnTo>
                    <a:lnTo>
                      <a:pt x="102" y="211"/>
                    </a:lnTo>
                    <a:lnTo>
                      <a:pt x="93" y="203"/>
                    </a:lnTo>
                    <a:lnTo>
                      <a:pt x="117" y="206"/>
                    </a:lnTo>
                    <a:lnTo>
                      <a:pt x="115" y="198"/>
                    </a:lnTo>
                    <a:lnTo>
                      <a:pt x="126" y="207"/>
                    </a:lnTo>
                    <a:lnTo>
                      <a:pt x="133" y="205"/>
                    </a:lnTo>
                    <a:lnTo>
                      <a:pt x="129" y="199"/>
                    </a:lnTo>
                    <a:lnTo>
                      <a:pt x="149" y="205"/>
                    </a:lnTo>
                    <a:lnTo>
                      <a:pt x="149" y="213"/>
                    </a:lnTo>
                    <a:lnTo>
                      <a:pt x="185" y="205"/>
                    </a:lnTo>
                    <a:lnTo>
                      <a:pt x="191" y="193"/>
                    </a:lnTo>
                    <a:lnTo>
                      <a:pt x="175" y="195"/>
                    </a:lnTo>
                    <a:lnTo>
                      <a:pt x="175" y="184"/>
                    </a:lnTo>
                    <a:lnTo>
                      <a:pt x="135" y="184"/>
                    </a:lnTo>
                    <a:lnTo>
                      <a:pt x="188" y="181"/>
                    </a:lnTo>
                    <a:lnTo>
                      <a:pt x="196" y="172"/>
                    </a:lnTo>
                    <a:lnTo>
                      <a:pt x="188" y="162"/>
                    </a:lnTo>
                    <a:lnTo>
                      <a:pt x="218" y="162"/>
                    </a:lnTo>
                    <a:lnTo>
                      <a:pt x="225" y="158"/>
                    </a:lnTo>
                    <a:lnTo>
                      <a:pt x="204" y="155"/>
                    </a:lnTo>
                    <a:lnTo>
                      <a:pt x="231" y="154"/>
                    </a:lnTo>
                    <a:lnTo>
                      <a:pt x="213" y="147"/>
                    </a:lnTo>
                    <a:lnTo>
                      <a:pt x="235" y="142"/>
                    </a:lnTo>
                    <a:lnTo>
                      <a:pt x="234" y="136"/>
                    </a:lnTo>
                    <a:lnTo>
                      <a:pt x="194" y="133"/>
                    </a:lnTo>
                    <a:lnTo>
                      <a:pt x="217" y="129"/>
                    </a:lnTo>
                    <a:lnTo>
                      <a:pt x="193" y="127"/>
                    </a:lnTo>
                    <a:lnTo>
                      <a:pt x="235" y="131"/>
                    </a:lnTo>
                    <a:lnTo>
                      <a:pt x="237" y="125"/>
                    </a:lnTo>
                    <a:lnTo>
                      <a:pt x="193" y="123"/>
                    </a:lnTo>
                    <a:lnTo>
                      <a:pt x="250" y="115"/>
                    </a:lnTo>
                    <a:lnTo>
                      <a:pt x="235" y="108"/>
                    </a:lnTo>
                    <a:lnTo>
                      <a:pt x="276" y="111"/>
                    </a:lnTo>
                    <a:lnTo>
                      <a:pt x="289" y="99"/>
                    </a:lnTo>
                    <a:lnTo>
                      <a:pt x="268" y="98"/>
                    </a:lnTo>
                    <a:lnTo>
                      <a:pt x="295" y="96"/>
                    </a:lnTo>
                    <a:lnTo>
                      <a:pt x="292" y="88"/>
                    </a:lnTo>
                    <a:lnTo>
                      <a:pt x="305" y="90"/>
                    </a:lnTo>
                    <a:lnTo>
                      <a:pt x="375" y="55"/>
                    </a:lnTo>
                    <a:lnTo>
                      <a:pt x="297" y="67"/>
                    </a:lnTo>
                    <a:lnTo>
                      <a:pt x="341" y="53"/>
                    </a:lnTo>
                    <a:lnTo>
                      <a:pt x="314" y="54"/>
                    </a:lnTo>
                    <a:lnTo>
                      <a:pt x="308" y="47"/>
                    </a:lnTo>
                    <a:lnTo>
                      <a:pt x="357" y="50"/>
                    </a:lnTo>
                    <a:lnTo>
                      <a:pt x="420" y="32"/>
                    </a:lnTo>
                    <a:lnTo>
                      <a:pt x="419" y="23"/>
                    </a:lnTo>
                    <a:lnTo>
                      <a:pt x="393" y="23"/>
                    </a:lnTo>
                    <a:lnTo>
                      <a:pt x="386" y="9"/>
                    </a:lnTo>
                    <a:lnTo>
                      <a:pt x="314" y="16"/>
                    </a:lnTo>
                    <a:lnTo>
                      <a:pt x="345" y="6"/>
                    </a:lnTo>
                    <a:lnTo>
                      <a:pt x="250" y="0"/>
                    </a:lnTo>
                    <a:lnTo>
                      <a:pt x="242" y="7"/>
                    </a:lnTo>
                    <a:lnTo>
                      <a:pt x="249" y="11"/>
                    </a:lnTo>
                    <a:lnTo>
                      <a:pt x="231" y="4"/>
                    </a:lnTo>
                    <a:lnTo>
                      <a:pt x="189" y="4"/>
                    </a:lnTo>
                    <a:lnTo>
                      <a:pt x="219" y="19"/>
                    </a:lnTo>
                    <a:lnTo>
                      <a:pt x="208" y="23"/>
                    </a:lnTo>
                    <a:lnTo>
                      <a:pt x="193" y="8"/>
                    </a:lnTo>
                    <a:lnTo>
                      <a:pt x="154" y="7"/>
                    </a:lnTo>
                    <a:lnTo>
                      <a:pt x="162" y="13"/>
                    </a:lnTo>
                    <a:lnTo>
                      <a:pt x="132" y="11"/>
                    </a:lnTo>
                    <a:lnTo>
                      <a:pt x="147" y="21"/>
                    </a:lnTo>
                    <a:lnTo>
                      <a:pt x="124" y="15"/>
                    </a:lnTo>
                    <a:lnTo>
                      <a:pt x="131" y="21"/>
                    </a:lnTo>
                    <a:lnTo>
                      <a:pt x="117" y="23"/>
                    </a:lnTo>
                    <a:lnTo>
                      <a:pt x="147" y="37"/>
                    </a:lnTo>
                    <a:lnTo>
                      <a:pt x="81" y="22"/>
                    </a:lnTo>
                    <a:lnTo>
                      <a:pt x="65" y="33"/>
                    </a:lnTo>
                    <a:lnTo>
                      <a:pt x="91" y="38"/>
                    </a:lnTo>
                    <a:lnTo>
                      <a:pt x="47" y="34"/>
                    </a:lnTo>
                    <a:lnTo>
                      <a:pt x="0" y="5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6" name="Freeform 255"/>
              <p:cNvSpPr>
                <a:spLocks/>
              </p:cNvSpPr>
              <p:nvPr/>
            </p:nvSpPr>
            <p:spPr bwMode="auto">
              <a:xfrm>
                <a:off x="1851" y="2184"/>
                <a:ext cx="392" cy="278"/>
              </a:xfrm>
              <a:custGeom>
                <a:avLst/>
                <a:gdLst>
                  <a:gd name="T0" fmla="*/ 0 w 392"/>
                  <a:gd name="T1" fmla="*/ 61 h 278"/>
                  <a:gd name="T2" fmla="*/ 19 w 392"/>
                  <a:gd name="T3" fmla="*/ 10 h 278"/>
                  <a:gd name="T4" fmla="*/ 69 w 392"/>
                  <a:gd name="T5" fmla="*/ 4 h 278"/>
                  <a:gd name="T6" fmla="*/ 51 w 392"/>
                  <a:gd name="T7" fmla="*/ 49 h 278"/>
                  <a:gd name="T8" fmla="*/ 47 w 392"/>
                  <a:gd name="T9" fmla="*/ 72 h 278"/>
                  <a:gd name="T10" fmla="*/ 73 w 392"/>
                  <a:gd name="T11" fmla="*/ 56 h 278"/>
                  <a:gd name="T12" fmla="*/ 70 w 392"/>
                  <a:gd name="T13" fmla="*/ 38 h 278"/>
                  <a:gd name="T14" fmla="*/ 82 w 392"/>
                  <a:gd name="T15" fmla="*/ 28 h 278"/>
                  <a:gd name="T16" fmla="*/ 85 w 392"/>
                  <a:gd name="T17" fmla="*/ 23 h 278"/>
                  <a:gd name="T18" fmla="*/ 88 w 392"/>
                  <a:gd name="T19" fmla="*/ 14 h 278"/>
                  <a:gd name="T20" fmla="*/ 116 w 392"/>
                  <a:gd name="T21" fmla="*/ 3 h 278"/>
                  <a:gd name="T22" fmla="*/ 128 w 392"/>
                  <a:gd name="T23" fmla="*/ 21 h 278"/>
                  <a:gd name="T24" fmla="*/ 139 w 392"/>
                  <a:gd name="T25" fmla="*/ 36 h 278"/>
                  <a:gd name="T26" fmla="*/ 170 w 392"/>
                  <a:gd name="T27" fmla="*/ 28 h 278"/>
                  <a:gd name="T28" fmla="*/ 215 w 392"/>
                  <a:gd name="T29" fmla="*/ 49 h 278"/>
                  <a:gd name="T30" fmla="*/ 225 w 392"/>
                  <a:gd name="T31" fmla="*/ 53 h 278"/>
                  <a:gd name="T32" fmla="*/ 231 w 392"/>
                  <a:gd name="T33" fmla="*/ 65 h 278"/>
                  <a:gd name="T34" fmla="*/ 254 w 392"/>
                  <a:gd name="T35" fmla="*/ 60 h 278"/>
                  <a:gd name="T36" fmla="*/ 246 w 392"/>
                  <a:gd name="T37" fmla="*/ 71 h 278"/>
                  <a:gd name="T38" fmla="*/ 262 w 392"/>
                  <a:gd name="T39" fmla="*/ 82 h 278"/>
                  <a:gd name="T40" fmla="*/ 267 w 392"/>
                  <a:gd name="T41" fmla="*/ 85 h 278"/>
                  <a:gd name="T42" fmla="*/ 279 w 392"/>
                  <a:gd name="T43" fmla="*/ 92 h 278"/>
                  <a:gd name="T44" fmla="*/ 287 w 392"/>
                  <a:gd name="T45" fmla="*/ 98 h 278"/>
                  <a:gd name="T46" fmla="*/ 312 w 392"/>
                  <a:gd name="T47" fmla="*/ 99 h 278"/>
                  <a:gd name="T48" fmla="*/ 322 w 392"/>
                  <a:gd name="T49" fmla="*/ 114 h 278"/>
                  <a:gd name="T50" fmla="*/ 305 w 392"/>
                  <a:gd name="T51" fmla="*/ 120 h 278"/>
                  <a:gd name="T52" fmla="*/ 329 w 392"/>
                  <a:gd name="T53" fmla="*/ 146 h 278"/>
                  <a:gd name="T54" fmla="*/ 353 w 392"/>
                  <a:gd name="T55" fmla="*/ 162 h 278"/>
                  <a:gd name="T56" fmla="*/ 367 w 392"/>
                  <a:gd name="T57" fmla="*/ 169 h 278"/>
                  <a:gd name="T58" fmla="*/ 388 w 392"/>
                  <a:gd name="T59" fmla="*/ 184 h 278"/>
                  <a:gd name="T60" fmla="*/ 381 w 392"/>
                  <a:gd name="T61" fmla="*/ 189 h 278"/>
                  <a:gd name="T62" fmla="*/ 364 w 392"/>
                  <a:gd name="T63" fmla="*/ 195 h 278"/>
                  <a:gd name="T64" fmla="*/ 317 w 392"/>
                  <a:gd name="T65" fmla="*/ 178 h 278"/>
                  <a:gd name="T66" fmla="*/ 312 w 392"/>
                  <a:gd name="T67" fmla="*/ 190 h 278"/>
                  <a:gd name="T68" fmla="*/ 310 w 392"/>
                  <a:gd name="T69" fmla="*/ 198 h 278"/>
                  <a:gd name="T70" fmla="*/ 341 w 392"/>
                  <a:gd name="T71" fmla="*/ 220 h 278"/>
                  <a:gd name="T72" fmla="*/ 351 w 392"/>
                  <a:gd name="T73" fmla="*/ 240 h 278"/>
                  <a:gd name="T74" fmla="*/ 290 w 392"/>
                  <a:gd name="T75" fmla="*/ 239 h 278"/>
                  <a:gd name="T76" fmla="*/ 256 w 392"/>
                  <a:gd name="T77" fmla="*/ 256 h 278"/>
                  <a:gd name="T78" fmla="*/ 256 w 392"/>
                  <a:gd name="T79" fmla="*/ 242 h 278"/>
                  <a:gd name="T80" fmla="*/ 227 w 392"/>
                  <a:gd name="T81" fmla="*/ 219 h 278"/>
                  <a:gd name="T82" fmla="*/ 208 w 392"/>
                  <a:gd name="T83" fmla="*/ 224 h 278"/>
                  <a:gd name="T84" fmla="*/ 182 w 392"/>
                  <a:gd name="T85" fmla="*/ 229 h 278"/>
                  <a:gd name="T86" fmla="*/ 173 w 392"/>
                  <a:gd name="T87" fmla="*/ 202 h 278"/>
                  <a:gd name="T88" fmla="*/ 213 w 392"/>
                  <a:gd name="T89" fmla="*/ 186 h 278"/>
                  <a:gd name="T90" fmla="*/ 221 w 392"/>
                  <a:gd name="T91" fmla="*/ 128 h 278"/>
                  <a:gd name="T92" fmla="*/ 215 w 392"/>
                  <a:gd name="T93" fmla="*/ 120 h 278"/>
                  <a:gd name="T94" fmla="*/ 182 w 392"/>
                  <a:gd name="T95" fmla="*/ 119 h 278"/>
                  <a:gd name="T96" fmla="*/ 170 w 392"/>
                  <a:gd name="T97" fmla="*/ 101 h 278"/>
                  <a:gd name="T98" fmla="*/ 148 w 392"/>
                  <a:gd name="T99" fmla="*/ 86 h 278"/>
                  <a:gd name="T100" fmla="*/ 115 w 392"/>
                  <a:gd name="T101" fmla="*/ 95 h 278"/>
                  <a:gd name="T102" fmla="*/ 26 w 392"/>
                  <a:gd name="T103" fmla="*/ 89 h 278"/>
                  <a:gd name="T104" fmla="*/ 39 w 392"/>
                  <a:gd name="T105" fmla="*/ 72 h 278"/>
                  <a:gd name="T106" fmla="*/ 0 w 392"/>
                  <a:gd name="T107" fmla="*/ 61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2"/>
                  <a:gd name="T163" fmla="*/ 0 h 278"/>
                  <a:gd name="T164" fmla="*/ 392 w 392"/>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2" h="278">
                    <a:moveTo>
                      <a:pt x="0" y="61"/>
                    </a:moveTo>
                    <a:lnTo>
                      <a:pt x="0" y="61"/>
                    </a:lnTo>
                    <a:lnTo>
                      <a:pt x="3" y="32"/>
                    </a:lnTo>
                    <a:lnTo>
                      <a:pt x="19" y="10"/>
                    </a:lnTo>
                    <a:lnTo>
                      <a:pt x="47" y="0"/>
                    </a:lnTo>
                    <a:lnTo>
                      <a:pt x="69" y="4"/>
                    </a:lnTo>
                    <a:lnTo>
                      <a:pt x="45" y="32"/>
                    </a:lnTo>
                    <a:lnTo>
                      <a:pt x="51" y="49"/>
                    </a:lnTo>
                    <a:lnTo>
                      <a:pt x="69" y="65"/>
                    </a:lnTo>
                    <a:lnTo>
                      <a:pt x="47" y="72"/>
                    </a:lnTo>
                    <a:lnTo>
                      <a:pt x="70" y="71"/>
                    </a:lnTo>
                    <a:lnTo>
                      <a:pt x="73" y="56"/>
                    </a:lnTo>
                    <a:lnTo>
                      <a:pt x="56" y="47"/>
                    </a:lnTo>
                    <a:lnTo>
                      <a:pt x="70" y="38"/>
                    </a:lnTo>
                    <a:lnTo>
                      <a:pt x="59" y="25"/>
                    </a:lnTo>
                    <a:lnTo>
                      <a:pt x="82" y="28"/>
                    </a:lnTo>
                    <a:lnTo>
                      <a:pt x="61" y="21"/>
                    </a:lnTo>
                    <a:lnTo>
                      <a:pt x="85" y="23"/>
                    </a:lnTo>
                    <a:lnTo>
                      <a:pt x="69" y="13"/>
                    </a:lnTo>
                    <a:lnTo>
                      <a:pt x="88" y="14"/>
                    </a:lnTo>
                    <a:lnTo>
                      <a:pt x="100" y="4"/>
                    </a:lnTo>
                    <a:lnTo>
                      <a:pt x="116" y="3"/>
                    </a:lnTo>
                    <a:lnTo>
                      <a:pt x="117" y="16"/>
                    </a:lnTo>
                    <a:lnTo>
                      <a:pt x="128" y="21"/>
                    </a:lnTo>
                    <a:lnTo>
                      <a:pt x="124" y="49"/>
                    </a:lnTo>
                    <a:lnTo>
                      <a:pt x="139" y="36"/>
                    </a:lnTo>
                    <a:lnTo>
                      <a:pt x="148" y="41"/>
                    </a:lnTo>
                    <a:lnTo>
                      <a:pt x="170" y="28"/>
                    </a:lnTo>
                    <a:lnTo>
                      <a:pt x="202" y="36"/>
                    </a:lnTo>
                    <a:lnTo>
                      <a:pt x="215" y="49"/>
                    </a:lnTo>
                    <a:lnTo>
                      <a:pt x="206" y="56"/>
                    </a:lnTo>
                    <a:lnTo>
                      <a:pt x="225" y="53"/>
                    </a:lnTo>
                    <a:lnTo>
                      <a:pt x="219" y="61"/>
                    </a:lnTo>
                    <a:lnTo>
                      <a:pt x="231" y="65"/>
                    </a:lnTo>
                    <a:lnTo>
                      <a:pt x="240" y="55"/>
                    </a:lnTo>
                    <a:lnTo>
                      <a:pt x="254" y="60"/>
                    </a:lnTo>
                    <a:lnTo>
                      <a:pt x="258" y="69"/>
                    </a:lnTo>
                    <a:lnTo>
                      <a:pt x="246" y="71"/>
                    </a:lnTo>
                    <a:lnTo>
                      <a:pt x="265" y="71"/>
                    </a:lnTo>
                    <a:lnTo>
                      <a:pt x="262" y="82"/>
                    </a:lnTo>
                    <a:lnTo>
                      <a:pt x="276" y="76"/>
                    </a:lnTo>
                    <a:lnTo>
                      <a:pt x="267" y="85"/>
                    </a:lnTo>
                    <a:lnTo>
                      <a:pt x="295" y="83"/>
                    </a:lnTo>
                    <a:lnTo>
                      <a:pt x="279" y="92"/>
                    </a:lnTo>
                    <a:lnTo>
                      <a:pt x="292" y="92"/>
                    </a:lnTo>
                    <a:lnTo>
                      <a:pt x="287" y="98"/>
                    </a:lnTo>
                    <a:lnTo>
                      <a:pt x="300" y="89"/>
                    </a:lnTo>
                    <a:lnTo>
                      <a:pt x="312" y="99"/>
                    </a:lnTo>
                    <a:lnTo>
                      <a:pt x="290" y="107"/>
                    </a:lnTo>
                    <a:lnTo>
                      <a:pt x="322" y="114"/>
                    </a:lnTo>
                    <a:lnTo>
                      <a:pt x="294" y="116"/>
                    </a:lnTo>
                    <a:lnTo>
                      <a:pt x="305" y="120"/>
                    </a:lnTo>
                    <a:lnTo>
                      <a:pt x="296" y="129"/>
                    </a:lnTo>
                    <a:lnTo>
                      <a:pt x="329" y="146"/>
                    </a:lnTo>
                    <a:lnTo>
                      <a:pt x="345" y="143"/>
                    </a:lnTo>
                    <a:lnTo>
                      <a:pt x="353" y="162"/>
                    </a:lnTo>
                    <a:lnTo>
                      <a:pt x="369" y="161"/>
                    </a:lnTo>
                    <a:lnTo>
                      <a:pt x="367" y="169"/>
                    </a:lnTo>
                    <a:lnTo>
                      <a:pt x="391" y="174"/>
                    </a:lnTo>
                    <a:lnTo>
                      <a:pt x="388" y="184"/>
                    </a:lnTo>
                    <a:lnTo>
                      <a:pt x="376" y="183"/>
                    </a:lnTo>
                    <a:lnTo>
                      <a:pt x="381" y="189"/>
                    </a:lnTo>
                    <a:lnTo>
                      <a:pt x="375" y="199"/>
                    </a:lnTo>
                    <a:lnTo>
                      <a:pt x="364" y="195"/>
                    </a:lnTo>
                    <a:lnTo>
                      <a:pt x="362" y="214"/>
                    </a:lnTo>
                    <a:lnTo>
                      <a:pt x="317" y="178"/>
                    </a:lnTo>
                    <a:lnTo>
                      <a:pt x="300" y="182"/>
                    </a:lnTo>
                    <a:lnTo>
                      <a:pt x="312" y="190"/>
                    </a:lnTo>
                    <a:lnTo>
                      <a:pt x="303" y="199"/>
                    </a:lnTo>
                    <a:lnTo>
                      <a:pt x="310" y="198"/>
                    </a:lnTo>
                    <a:lnTo>
                      <a:pt x="320" y="216"/>
                    </a:lnTo>
                    <a:lnTo>
                      <a:pt x="341" y="220"/>
                    </a:lnTo>
                    <a:lnTo>
                      <a:pt x="340" y="231"/>
                    </a:lnTo>
                    <a:lnTo>
                      <a:pt x="351" y="240"/>
                    </a:lnTo>
                    <a:lnTo>
                      <a:pt x="345" y="264"/>
                    </a:lnTo>
                    <a:lnTo>
                      <a:pt x="290" y="239"/>
                    </a:lnTo>
                    <a:lnTo>
                      <a:pt x="327" y="277"/>
                    </a:lnTo>
                    <a:lnTo>
                      <a:pt x="256" y="256"/>
                    </a:lnTo>
                    <a:lnTo>
                      <a:pt x="246" y="243"/>
                    </a:lnTo>
                    <a:lnTo>
                      <a:pt x="256" y="242"/>
                    </a:lnTo>
                    <a:lnTo>
                      <a:pt x="233" y="234"/>
                    </a:lnTo>
                    <a:lnTo>
                      <a:pt x="227" y="219"/>
                    </a:lnTo>
                    <a:lnTo>
                      <a:pt x="209" y="214"/>
                    </a:lnTo>
                    <a:lnTo>
                      <a:pt x="208" y="224"/>
                    </a:lnTo>
                    <a:lnTo>
                      <a:pt x="198" y="219"/>
                    </a:lnTo>
                    <a:lnTo>
                      <a:pt x="182" y="229"/>
                    </a:lnTo>
                    <a:lnTo>
                      <a:pt x="163" y="219"/>
                    </a:lnTo>
                    <a:lnTo>
                      <a:pt x="173" y="202"/>
                    </a:lnTo>
                    <a:lnTo>
                      <a:pt x="225" y="202"/>
                    </a:lnTo>
                    <a:lnTo>
                      <a:pt x="213" y="186"/>
                    </a:lnTo>
                    <a:lnTo>
                      <a:pt x="242" y="161"/>
                    </a:lnTo>
                    <a:lnTo>
                      <a:pt x="221" y="128"/>
                    </a:lnTo>
                    <a:lnTo>
                      <a:pt x="207" y="125"/>
                    </a:lnTo>
                    <a:lnTo>
                      <a:pt x="215" y="120"/>
                    </a:lnTo>
                    <a:lnTo>
                      <a:pt x="183" y="129"/>
                    </a:lnTo>
                    <a:lnTo>
                      <a:pt x="182" y="119"/>
                    </a:lnTo>
                    <a:lnTo>
                      <a:pt x="194" y="114"/>
                    </a:lnTo>
                    <a:lnTo>
                      <a:pt x="170" y="101"/>
                    </a:lnTo>
                    <a:lnTo>
                      <a:pt x="170" y="91"/>
                    </a:lnTo>
                    <a:lnTo>
                      <a:pt x="148" y="86"/>
                    </a:lnTo>
                    <a:lnTo>
                      <a:pt x="153" y="100"/>
                    </a:lnTo>
                    <a:lnTo>
                      <a:pt x="115" y="95"/>
                    </a:lnTo>
                    <a:lnTo>
                      <a:pt x="125" y="102"/>
                    </a:lnTo>
                    <a:lnTo>
                      <a:pt x="26" y="89"/>
                    </a:lnTo>
                    <a:lnTo>
                      <a:pt x="8" y="71"/>
                    </a:lnTo>
                    <a:lnTo>
                      <a:pt x="39" y="72"/>
                    </a:lnTo>
                    <a:lnTo>
                      <a:pt x="0" y="6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7" name="Freeform 256"/>
              <p:cNvSpPr>
                <a:spLocks/>
              </p:cNvSpPr>
              <p:nvPr/>
            </p:nvSpPr>
            <p:spPr bwMode="auto">
              <a:xfrm>
                <a:off x="1890" y="2375"/>
                <a:ext cx="92" cy="62"/>
              </a:xfrm>
              <a:custGeom>
                <a:avLst/>
                <a:gdLst>
                  <a:gd name="T0" fmla="*/ 0 w 92"/>
                  <a:gd name="T1" fmla="*/ 50 h 62"/>
                  <a:gd name="T2" fmla="*/ 0 w 92"/>
                  <a:gd name="T3" fmla="*/ 50 h 62"/>
                  <a:gd name="T4" fmla="*/ 14 w 92"/>
                  <a:gd name="T5" fmla="*/ 38 h 62"/>
                  <a:gd name="T6" fmla="*/ 22 w 92"/>
                  <a:gd name="T7" fmla="*/ 0 h 62"/>
                  <a:gd name="T8" fmla="*/ 30 w 92"/>
                  <a:gd name="T9" fmla="*/ 14 h 62"/>
                  <a:gd name="T10" fmla="*/ 51 w 92"/>
                  <a:gd name="T11" fmla="*/ 17 h 62"/>
                  <a:gd name="T12" fmla="*/ 91 w 92"/>
                  <a:gd name="T13" fmla="*/ 45 h 62"/>
                  <a:gd name="T14" fmla="*/ 86 w 92"/>
                  <a:gd name="T15" fmla="*/ 54 h 62"/>
                  <a:gd name="T16" fmla="*/ 49 w 92"/>
                  <a:gd name="T17" fmla="*/ 41 h 62"/>
                  <a:gd name="T18" fmla="*/ 27 w 92"/>
                  <a:gd name="T19" fmla="*/ 61 h 62"/>
                  <a:gd name="T20" fmla="*/ 21 w 92"/>
                  <a:gd name="T21" fmla="*/ 45 h 62"/>
                  <a:gd name="T22" fmla="*/ 0 w 92"/>
                  <a:gd name="T23" fmla="*/ 50 h 62"/>
                  <a:gd name="T24" fmla="*/ 0 w 92"/>
                  <a:gd name="T25" fmla="*/ 5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62"/>
                  <a:gd name="T41" fmla="*/ 92 w 9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62">
                    <a:moveTo>
                      <a:pt x="0" y="50"/>
                    </a:moveTo>
                    <a:lnTo>
                      <a:pt x="0" y="50"/>
                    </a:lnTo>
                    <a:lnTo>
                      <a:pt x="14" y="38"/>
                    </a:lnTo>
                    <a:lnTo>
                      <a:pt x="22" y="0"/>
                    </a:lnTo>
                    <a:lnTo>
                      <a:pt x="30" y="14"/>
                    </a:lnTo>
                    <a:lnTo>
                      <a:pt x="51" y="17"/>
                    </a:lnTo>
                    <a:lnTo>
                      <a:pt x="91" y="45"/>
                    </a:lnTo>
                    <a:lnTo>
                      <a:pt x="86" y="54"/>
                    </a:lnTo>
                    <a:lnTo>
                      <a:pt x="49" y="41"/>
                    </a:lnTo>
                    <a:lnTo>
                      <a:pt x="27" y="61"/>
                    </a:lnTo>
                    <a:lnTo>
                      <a:pt x="21" y="45"/>
                    </a:lnTo>
                    <a:lnTo>
                      <a:pt x="0" y="5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8" name="Freeform 257"/>
              <p:cNvSpPr>
                <a:spLocks/>
              </p:cNvSpPr>
              <p:nvPr/>
            </p:nvSpPr>
            <p:spPr bwMode="auto">
              <a:xfrm>
                <a:off x="2271" y="2661"/>
                <a:ext cx="92" cy="89"/>
              </a:xfrm>
              <a:custGeom>
                <a:avLst/>
                <a:gdLst>
                  <a:gd name="T0" fmla="*/ 0 w 92"/>
                  <a:gd name="T1" fmla="*/ 69 h 89"/>
                  <a:gd name="T2" fmla="*/ 0 w 92"/>
                  <a:gd name="T3" fmla="*/ 69 h 89"/>
                  <a:gd name="T4" fmla="*/ 37 w 92"/>
                  <a:gd name="T5" fmla="*/ 4 h 89"/>
                  <a:gd name="T6" fmla="*/ 52 w 92"/>
                  <a:gd name="T7" fmla="*/ 0 h 89"/>
                  <a:gd name="T8" fmla="*/ 34 w 92"/>
                  <a:gd name="T9" fmla="*/ 34 h 89"/>
                  <a:gd name="T10" fmla="*/ 46 w 92"/>
                  <a:gd name="T11" fmla="*/ 26 h 89"/>
                  <a:gd name="T12" fmla="*/ 54 w 92"/>
                  <a:gd name="T13" fmla="*/ 41 h 89"/>
                  <a:gd name="T14" fmla="*/ 78 w 92"/>
                  <a:gd name="T15" fmla="*/ 41 h 89"/>
                  <a:gd name="T16" fmla="*/ 73 w 92"/>
                  <a:gd name="T17" fmla="*/ 54 h 89"/>
                  <a:gd name="T18" fmla="*/ 85 w 92"/>
                  <a:gd name="T19" fmla="*/ 53 h 89"/>
                  <a:gd name="T20" fmla="*/ 77 w 92"/>
                  <a:gd name="T21" fmla="*/ 67 h 89"/>
                  <a:gd name="T22" fmla="*/ 88 w 92"/>
                  <a:gd name="T23" fmla="*/ 60 h 89"/>
                  <a:gd name="T24" fmla="*/ 91 w 92"/>
                  <a:gd name="T25" fmla="*/ 73 h 89"/>
                  <a:gd name="T26" fmla="*/ 79 w 92"/>
                  <a:gd name="T27" fmla="*/ 88 h 89"/>
                  <a:gd name="T28" fmla="*/ 78 w 92"/>
                  <a:gd name="T29" fmla="*/ 77 h 89"/>
                  <a:gd name="T30" fmla="*/ 73 w 92"/>
                  <a:gd name="T31" fmla="*/ 83 h 89"/>
                  <a:gd name="T32" fmla="*/ 73 w 92"/>
                  <a:gd name="T33" fmla="*/ 66 h 89"/>
                  <a:gd name="T34" fmla="*/ 50 w 92"/>
                  <a:gd name="T35" fmla="*/ 83 h 89"/>
                  <a:gd name="T36" fmla="*/ 63 w 92"/>
                  <a:gd name="T37" fmla="*/ 71 h 89"/>
                  <a:gd name="T38" fmla="*/ 45 w 92"/>
                  <a:gd name="T39" fmla="*/ 73 h 89"/>
                  <a:gd name="T40" fmla="*/ 49 w 92"/>
                  <a:gd name="T41" fmla="*/ 66 h 89"/>
                  <a:gd name="T42" fmla="*/ 0 w 92"/>
                  <a:gd name="T43" fmla="*/ 69 h 89"/>
                  <a:gd name="T44" fmla="*/ 0 w 92"/>
                  <a:gd name="T45" fmla="*/ 69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9"/>
                  <a:gd name="T71" fmla="*/ 92 w 92"/>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9">
                    <a:moveTo>
                      <a:pt x="0" y="69"/>
                    </a:moveTo>
                    <a:lnTo>
                      <a:pt x="0" y="69"/>
                    </a:lnTo>
                    <a:lnTo>
                      <a:pt x="37" y="4"/>
                    </a:lnTo>
                    <a:lnTo>
                      <a:pt x="52" y="0"/>
                    </a:lnTo>
                    <a:lnTo>
                      <a:pt x="34" y="34"/>
                    </a:lnTo>
                    <a:lnTo>
                      <a:pt x="46" y="26"/>
                    </a:lnTo>
                    <a:lnTo>
                      <a:pt x="54" y="41"/>
                    </a:lnTo>
                    <a:lnTo>
                      <a:pt x="78" y="41"/>
                    </a:lnTo>
                    <a:lnTo>
                      <a:pt x="73" y="54"/>
                    </a:lnTo>
                    <a:lnTo>
                      <a:pt x="85" y="53"/>
                    </a:lnTo>
                    <a:lnTo>
                      <a:pt x="77" y="67"/>
                    </a:lnTo>
                    <a:lnTo>
                      <a:pt x="88" y="60"/>
                    </a:lnTo>
                    <a:lnTo>
                      <a:pt x="91" y="73"/>
                    </a:lnTo>
                    <a:lnTo>
                      <a:pt x="79" y="88"/>
                    </a:lnTo>
                    <a:lnTo>
                      <a:pt x="78" y="77"/>
                    </a:lnTo>
                    <a:lnTo>
                      <a:pt x="73" y="83"/>
                    </a:lnTo>
                    <a:lnTo>
                      <a:pt x="73" y="66"/>
                    </a:lnTo>
                    <a:lnTo>
                      <a:pt x="50" y="83"/>
                    </a:lnTo>
                    <a:lnTo>
                      <a:pt x="63" y="71"/>
                    </a:lnTo>
                    <a:lnTo>
                      <a:pt x="45" y="73"/>
                    </a:lnTo>
                    <a:lnTo>
                      <a:pt x="49" y="66"/>
                    </a:lnTo>
                    <a:lnTo>
                      <a:pt x="0" y="6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23" name="Freeform 22"/>
            <p:cNvSpPr>
              <a:spLocks/>
            </p:cNvSpPr>
            <p:nvPr/>
          </p:nvSpPr>
          <p:spPr bwMode="auto">
            <a:xfrm>
              <a:off x="2546203" y="1405635"/>
              <a:ext cx="1464555" cy="1148063"/>
            </a:xfrm>
            <a:custGeom>
              <a:avLst/>
              <a:gdLst>
                <a:gd name="T0" fmla="*/ 91471449 w 830"/>
                <a:gd name="T1" fmla="*/ 245076928 h 606"/>
                <a:gd name="T2" fmla="*/ 182942897 w 830"/>
                <a:gd name="T3" fmla="*/ 205933045 h 606"/>
                <a:gd name="T4" fmla="*/ 148834854 w 830"/>
                <a:gd name="T5" fmla="*/ 199125753 h 606"/>
                <a:gd name="T6" fmla="*/ 243406691 w 830"/>
                <a:gd name="T7" fmla="*/ 132750054 h 606"/>
                <a:gd name="T8" fmla="*/ 275964501 w 830"/>
                <a:gd name="T9" fmla="*/ 88500049 h 606"/>
                <a:gd name="T10" fmla="*/ 410846402 w 830"/>
                <a:gd name="T11" fmla="*/ 86798879 h 606"/>
                <a:gd name="T12" fmla="*/ 455807010 w 830"/>
                <a:gd name="T13" fmla="*/ 76586617 h 606"/>
                <a:gd name="T14" fmla="*/ 576735842 w 830"/>
                <a:gd name="T15" fmla="*/ 86798879 h 606"/>
                <a:gd name="T16" fmla="*/ 561231411 w 830"/>
                <a:gd name="T17" fmla="*/ 44250025 h 606"/>
                <a:gd name="T18" fmla="*/ 607742213 w 830"/>
                <a:gd name="T19" fmla="*/ 39143894 h 606"/>
                <a:gd name="T20" fmla="*/ 617044622 w 830"/>
                <a:gd name="T21" fmla="*/ 15317063 h 606"/>
                <a:gd name="T22" fmla="*/ 702315412 w 830"/>
                <a:gd name="T23" fmla="*/ 20423184 h 606"/>
                <a:gd name="T24" fmla="*/ 976729641 w 830"/>
                <a:gd name="T25" fmla="*/ 15317063 h 606"/>
                <a:gd name="T26" fmla="*/ 767429787 w 830"/>
                <a:gd name="T27" fmla="*/ 39143894 h 606"/>
                <a:gd name="T28" fmla="*/ 1021690249 w 830"/>
                <a:gd name="T29" fmla="*/ 39143894 h 606"/>
                <a:gd name="T30" fmla="*/ 883708037 w 830"/>
                <a:gd name="T31" fmla="*/ 85096383 h 606"/>
                <a:gd name="T32" fmla="*/ 992232826 w 830"/>
                <a:gd name="T33" fmla="*/ 97009816 h 606"/>
                <a:gd name="T34" fmla="*/ 1017038421 w 830"/>
                <a:gd name="T35" fmla="*/ 171893978 h 606"/>
                <a:gd name="T36" fmla="*/ 1172075258 w 830"/>
                <a:gd name="T37" fmla="*/ 97009816 h 606"/>
                <a:gd name="T38" fmla="*/ 1227888469 w 830"/>
                <a:gd name="T39" fmla="*/ 151472062 h 606"/>
                <a:gd name="T40" fmla="*/ 1114711852 w 830"/>
                <a:gd name="T41" fmla="*/ 209336691 h 606"/>
                <a:gd name="T42" fmla="*/ 1141067641 w 830"/>
                <a:gd name="T43" fmla="*/ 234865991 h 606"/>
                <a:gd name="T44" fmla="*/ 1137967253 w 830"/>
                <a:gd name="T45" fmla="*/ 311452587 h 606"/>
                <a:gd name="T46" fmla="*/ 1158122266 w 830"/>
                <a:gd name="T47" fmla="*/ 354000198 h 606"/>
                <a:gd name="T48" fmla="*/ 1085254430 w 830"/>
                <a:gd name="T49" fmla="*/ 384635619 h 606"/>
                <a:gd name="T50" fmla="*/ 1128664844 w 830"/>
                <a:gd name="T51" fmla="*/ 437395390 h 606"/>
                <a:gd name="T52" fmla="*/ 1105409443 w 830"/>
                <a:gd name="T53" fmla="*/ 442501511 h 606"/>
                <a:gd name="T54" fmla="*/ 1066650856 w 830"/>
                <a:gd name="T55" fmla="*/ 473135628 h 606"/>
                <a:gd name="T56" fmla="*/ 1030992658 w 830"/>
                <a:gd name="T57" fmla="*/ 496962453 h 606"/>
                <a:gd name="T58" fmla="*/ 1018589860 w 830"/>
                <a:gd name="T59" fmla="*/ 546318578 h 606"/>
                <a:gd name="T60" fmla="*/ 1052696620 w 830"/>
                <a:gd name="T61" fmla="*/ 595674703 h 606"/>
                <a:gd name="T62" fmla="*/ 1086804624 w 830"/>
                <a:gd name="T63" fmla="*/ 641625878 h 606"/>
                <a:gd name="T64" fmla="*/ 1021690249 w 830"/>
                <a:gd name="T65" fmla="*/ 604184470 h 606"/>
                <a:gd name="T66" fmla="*/ 930218839 w 830"/>
                <a:gd name="T67" fmla="*/ 641625878 h 606"/>
                <a:gd name="T68" fmla="*/ 1071301438 w 830"/>
                <a:gd name="T69" fmla="*/ 662049057 h 606"/>
                <a:gd name="T70" fmla="*/ 855800809 w 830"/>
                <a:gd name="T71" fmla="*/ 714808992 h 606"/>
                <a:gd name="T72" fmla="*/ 786034606 w 830"/>
                <a:gd name="T73" fmla="*/ 805011475 h 606"/>
                <a:gd name="T74" fmla="*/ 759678817 w 830"/>
                <a:gd name="T75" fmla="*/ 806712646 h 606"/>
                <a:gd name="T76" fmla="*/ 696113390 w 830"/>
                <a:gd name="T77" fmla="*/ 857771246 h 606"/>
                <a:gd name="T78" fmla="*/ 686810981 w 830"/>
                <a:gd name="T79" fmla="*/ 900318776 h 606"/>
                <a:gd name="T80" fmla="*/ 654253171 w 830"/>
                <a:gd name="T81" fmla="*/ 924146905 h 606"/>
                <a:gd name="T82" fmla="*/ 638749829 w 830"/>
                <a:gd name="T83" fmla="*/ 1014348084 h 606"/>
                <a:gd name="T84" fmla="*/ 586037006 w 830"/>
                <a:gd name="T85" fmla="*/ 1002434672 h 606"/>
                <a:gd name="T86" fmla="*/ 524023019 w 830"/>
                <a:gd name="T87" fmla="*/ 982011493 h 606"/>
                <a:gd name="T88" fmla="*/ 455807010 w 830"/>
                <a:gd name="T89" fmla="*/ 905424897 h 606"/>
                <a:gd name="T90" fmla="*/ 443404213 w 830"/>
                <a:gd name="T91" fmla="*/ 885001717 h 606"/>
                <a:gd name="T92" fmla="*/ 406195820 w 830"/>
                <a:gd name="T93" fmla="*/ 769271238 h 606"/>
                <a:gd name="T94" fmla="*/ 462009031 w 830"/>
                <a:gd name="T95" fmla="*/ 723318758 h 606"/>
                <a:gd name="T96" fmla="*/ 479062411 w 830"/>
                <a:gd name="T97" fmla="*/ 658645412 h 606"/>
                <a:gd name="T98" fmla="*/ 458907398 w 830"/>
                <a:gd name="T99" fmla="*/ 636521062 h 606"/>
                <a:gd name="T100" fmla="*/ 434101803 w 830"/>
                <a:gd name="T101" fmla="*/ 610991761 h 606"/>
                <a:gd name="T102" fmla="*/ 410846402 w 830"/>
                <a:gd name="T103" fmla="*/ 575251524 h 606"/>
                <a:gd name="T104" fmla="*/ 386040807 w 830"/>
                <a:gd name="T105" fmla="*/ 575251524 h 606"/>
                <a:gd name="T106" fmla="*/ 378288592 w 830"/>
                <a:gd name="T107" fmla="*/ 513981986 h 606"/>
                <a:gd name="T108" fmla="*/ 306972117 w 830"/>
                <a:gd name="T109" fmla="*/ 410164919 h 606"/>
                <a:gd name="T110" fmla="*/ 128679841 w 830"/>
                <a:gd name="T111" fmla="*/ 384635619 h 606"/>
                <a:gd name="T112" fmla="*/ 103874246 w 830"/>
                <a:gd name="T113" fmla="*/ 364212440 h 606"/>
                <a:gd name="T114" fmla="*/ 155036875 w 830"/>
                <a:gd name="T115" fmla="*/ 335279412 h 606"/>
                <a:gd name="T116" fmla="*/ 0 w 830"/>
                <a:gd name="T117" fmla="*/ 289326933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606"/>
                <a:gd name="T179" fmla="*/ 830 w 83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606">
                  <a:moveTo>
                    <a:pt x="0" y="170"/>
                  </a:moveTo>
                  <a:lnTo>
                    <a:pt x="0" y="170"/>
                  </a:lnTo>
                  <a:lnTo>
                    <a:pt x="5" y="161"/>
                  </a:lnTo>
                  <a:lnTo>
                    <a:pt x="59" y="144"/>
                  </a:lnTo>
                  <a:lnTo>
                    <a:pt x="93" y="144"/>
                  </a:lnTo>
                  <a:lnTo>
                    <a:pt x="112" y="130"/>
                  </a:lnTo>
                  <a:lnTo>
                    <a:pt x="107" y="126"/>
                  </a:lnTo>
                  <a:lnTo>
                    <a:pt x="118" y="121"/>
                  </a:lnTo>
                  <a:lnTo>
                    <a:pt x="108" y="118"/>
                  </a:lnTo>
                  <a:lnTo>
                    <a:pt x="127" y="112"/>
                  </a:lnTo>
                  <a:lnTo>
                    <a:pt x="120" y="108"/>
                  </a:lnTo>
                  <a:lnTo>
                    <a:pt x="96" y="117"/>
                  </a:lnTo>
                  <a:lnTo>
                    <a:pt x="72" y="105"/>
                  </a:lnTo>
                  <a:lnTo>
                    <a:pt x="103" y="98"/>
                  </a:lnTo>
                  <a:lnTo>
                    <a:pt x="120" y="79"/>
                  </a:lnTo>
                  <a:lnTo>
                    <a:pt x="157" y="78"/>
                  </a:lnTo>
                  <a:lnTo>
                    <a:pt x="155" y="57"/>
                  </a:lnTo>
                  <a:lnTo>
                    <a:pt x="183" y="57"/>
                  </a:lnTo>
                  <a:lnTo>
                    <a:pt x="211" y="72"/>
                  </a:lnTo>
                  <a:lnTo>
                    <a:pt x="178" y="52"/>
                  </a:lnTo>
                  <a:lnTo>
                    <a:pt x="240" y="40"/>
                  </a:lnTo>
                  <a:lnTo>
                    <a:pt x="255" y="49"/>
                  </a:lnTo>
                  <a:lnTo>
                    <a:pt x="257" y="67"/>
                  </a:lnTo>
                  <a:lnTo>
                    <a:pt x="265" y="51"/>
                  </a:lnTo>
                  <a:lnTo>
                    <a:pt x="305" y="63"/>
                  </a:lnTo>
                  <a:lnTo>
                    <a:pt x="291" y="54"/>
                  </a:lnTo>
                  <a:lnTo>
                    <a:pt x="311" y="55"/>
                  </a:lnTo>
                  <a:lnTo>
                    <a:pt x="294" y="45"/>
                  </a:lnTo>
                  <a:lnTo>
                    <a:pt x="289" y="36"/>
                  </a:lnTo>
                  <a:lnTo>
                    <a:pt x="298" y="35"/>
                  </a:lnTo>
                  <a:lnTo>
                    <a:pt x="378" y="60"/>
                  </a:lnTo>
                  <a:lnTo>
                    <a:pt x="372" y="51"/>
                  </a:lnTo>
                  <a:lnTo>
                    <a:pt x="389" y="50"/>
                  </a:lnTo>
                  <a:lnTo>
                    <a:pt x="378" y="43"/>
                  </a:lnTo>
                  <a:lnTo>
                    <a:pt x="405" y="45"/>
                  </a:lnTo>
                  <a:lnTo>
                    <a:pt x="362" y="26"/>
                  </a:lnTo>
                  <a:lnTo>
                    <a:pt x="440" y="36"/>
                  </a:lnTo>
                  <a:lnTo>
                    <a:pt x="422" y="26"/>
                  </a:lnTo>
                  <a:lnTo>
                    <a:pt x="377" y="24"/>
                  </a:lnTo>
                  <a:lnTo>
                    <a:pt x="392" y="23"/>
                  </a:lnTo>
                  <a:lnTo>
                    <a:pt x="364" y="14"/>
                  </a:lnTo>
                  <a:lnTo>
                    <a:pt x="397" y="16"/>
                  </a:lnTo>
                  <a:lnTo>
                    <a:pt x="383" y="12"/>
                  </a:lnTo>
                  <a:lnTo>
                    <a:pt x="398" y="9"/>
                  </a:lnTo>
                  <a:lnTo>
                    <a:pt x="455" y="26"/>
                  </a:lnTo>
                  <a:lnTo>
                    <a:pt x="449" y="20"/>
                  </a:lnTo>
                  <a:lnTo>
                    <a:pt x="474" y="14"/>
                  </a:lnTo>
                  <a:lnTo>
                    <a:pt x="453" y="12"/>
                  </a:lnTo>
                  <a:lnTo>
                    <a:pt x="452" y="4"/>
                  </a:lnTo>
                  <a:lnTo>
                    <a:pt x="466" y="0"/>
                  </a:lnTo>
                  <a:lnTo>
                    <a:pt x="619" y="4"/>
                  </a:lnTo>
                  <a:lnTo>
                    <a:pt x="630" y="9"/>
                  </a:lnTo>
                  <a:lnTo>
                    <a:pt x="626" y="12"/>
                  </a:lnTo>
                  <a:lnTo>
                    <a:pt x="523" y="13"/>
                  </a:lnTo>
                  <a:lnTo>
                    <a:pt x="535" y="18"/>
                  </a:lnTo>
                  <a:lnTo>
                    <a:pt x="495" y="23"/>
                  </a:lnTo>
                  <a:lnTo>
                    <a:pt x="640" y="14"/>
                  </a:lnTo>
                  <a:lnTo>
                    <a:pt x="645" y="22"/>
                  </a:lnTo>
                  <a:lnTo>
                    <a:pt x="626" y="27"/>
                  </a:lnTo>
                  <a:lnTo>
                    <a:pt x="659" y="23"/>
                  </a:lnTo>
                  <a:lnTo>
                    <a:pt x="697" y="33"/>
                  </a:lnTo>
                  <a:lnTo>
                    <a:pt x="640" y="49"/>
                  </a:lnTo>
                  <a:lnTo>
                    <a:pt x="548" y="47"/>
                  </a:lnTo>
                  <a:lnTo>
                    <a:pt x="570" y="50"/>
                  </a:lnTo>
                  <a:lnTo>
                    <a:pt x="531" y="57"/>
                  </a:lnTo>
                  <a:lnTo>
                    <a:pt x="531" y="65"/>
                  </a:lnTo>
                  <a:lnTo>
                    <a:pt x="632" y="52"/>
                  </a:lnTo>
                  <a:lnTo>
                    <a:pt x="640" y="57"/>
                  </a:lnTo>
                  <a:lnTo>
                    <a:pt x="619" y="70"/>
                  </a:lnTo>
                  <a:lnTo>
                    <a:pt x="684" y="50"/>
                  </a:lnTo>
                  <a:lnTo>
                    <a:pt x="688" y="69"/>
                  </a:lnTo>
                  <a:lnTo>
                    <a:pt x="656" y="101"/>
                  </a:lnTo>
                  <a:lnTo>
                    <a:pt x="718" y="64"/>
                  </a:lnTo>
                  <a:lnTo>
                    <a:pt x="718" y="70"/>
                  </a:lnTo>
                  <a:lnTo>
                    <a:pt x="747" y="69"/>
                  </a:lnTo>
                  <a:lnTo>
                    <a:pt x="756" y="57"/>
                  </a:lnTo>
                  <a:lnTo>
                    <a:pt x="789" y="55"/>
                  </a:lnTo>
                  <a:lnTo>
                    <a:pt x="829" y="66"/>
                  </a:lnTo>
                  <a:lnTo>
                    <a:pt x="790" y="82"/>
                  </a:lnTo>
                  <a:lnTo>
                    <a:pt x="792" y="89"/>
                  </a:lnTo>
                  <a:lnTo>
                    <a:pt x="702" y="98"/>
                  </a:lnTo>
                  <a:lnTo>
                    <a:pt x="774" y="99"/>
                  </a:lnTo>
                  <a:lnTo>
                    <a:pt x="715" y="113"/>
                  </a:lnTo>
                  <a:lnTo>
                    <a:pt x="719" y="123"/>
                  </a:lnTo>
                  <a:lnTo>
                    <a:pt x="759" y="113"/>
                  </a:lnTo>
                  <a:lnTo>
                    <a:pt x="730" y="126"/>
                  </a:lnTo>
                  <a:lnTo>
                    <a:pt x="726" y="142"/>
                  </a:lnTo>
                  <a:lnTo>
                    <a:pt x="736" y="138"/>
                  </a:lnTo>
                  <a:lnTo>
                    <a:pt x="708" y="153"/>
                  </a:lnTo>
                  <a:lnTo>
                    <a:pt x="698" y="183"/>
                  </a:lnTo>
                  <a:lnTo>
                    <a:pt x="713" y="177"/>
                  </a:lnTo>
                  <a:lnTo>
                    <a:pt x="734" y="183"/>
                  </a:lnTo>
                  <a:lnTo>
                    <a:pt x="715" y="183"/>
                  </a:lnTo>
                  <a:lnTo>
                    <a:pt x="715" y="192"/>
                  </a:lnTo>
                  <a:lnTo>
                    <a:pt x="746" y="196"/>
                  </a:lnTo>
                  <a:lnTo>
                    <a:pt x="747" y="208"/>
                  </a:lnTo>
                  <a:lnTo>
                    <a:pt x="700" y="205"/>
                  </a:lnTo>
                  <a:lnTo>
                    <a:pt x="713" y="210"/>
                  </a:lnTo>
                  <a:lnTo>
                    <a:pt x="687" y="214"/>
                  </a:lnTo>
                  <a:lnTo>
                    <a:pt x="700" y="226"/>
                  </a:lnTo>
                  <a:lnTo>
                    <a:pt x="724" y="227"/>
                  </a:lnTo>
                  <a:lnTo>
                    <a:pt x="710" y="234"/>
                  </a:lnTo>
                  <a:lnTo>
                    <a:pt x="729" y="241"/>
                  </a:lnTo>
                  <a:lnTo>
                    <a:pt x="728" y="257"/>
                  </a:lnTo>
                  <a:lnTo>
                    <a:pt x="693" y="247"/>
                  </a:lnTo>
                  <a:lnTo>
                    <a:pt x="714" y="255"/>
                  </a:lnTo>
                  <a:lnTo>
                    <a:pt x="701" y="261"/>
                  </a:lnTo>
                  <a:lnTo>
                    <a:pt x="713" y="260"/>
                  </a:lnTo>
                  <a:lnTo>
                    <a:pt x="710" y="270"/>
                  </a:lnTo>
                  <a:lnTo>
                    <a:pt x="735" y="275"/>
                  </a:lnTo>
                  <a:lnTo>
                    <a:pt x="695" y="272"/>
                  </a:lnTo>
                  <a:lnTo>
                    <a:pt x="688" y="278"/>
                  </a:lnTo>
                  <a:lnTo>
                    <a:pt x="718" y="290"/>
                  </a:lnTo>
                  <a:lnTo>
                    <a:pt x="714" y="301"/>
                  </a:lnTo>
                  <a:lnTo>
                    <a:pt x="689" y="307"/>
                  </a:lnTo>
                  <a:lnTo>
                    <a:pt x="665" y="292"/>
                  </a:lnTo>
                  <a:lnTo>
                    <a:pt x="629" y="305"/>
                  </a:lnTo>
                  <a:lnTo>
                    <a:pt x="655" y="313"/>
                  </a:lnTo>
                  <a:lnTo>
                    <a:pt x="630" y="320"/>
                  </a:lnTo>
                  <a:lnTo>
                    <a:pt x="657" y="321"/>
                  </a:lnTo>
                  <a:lnTo>
                    <a:pt x="648" y="336"/>
                  </a:lnTo>
                  <a:lnTo>
                    <a:pt x="659" y="327"/>
                  </a:lnTo>
                  <a:lnTo>
                    <a:pt x="688" y="340"/>
                  </a:lnTo>
                  <a:lnTo>
                    <a:pt x="679" y="350"/>
                  </a:lnTo>
                  <a:lnTo>
                    <a:pt x="695" y="346"/>
                  </a:lnTo>
                  <a:lnTo>
                    <a:pt x="688" y="356"/>
                  </a:lnTo>
                  <a:lnTo>
                    <a:pt x="699" y="351"/>
                  </a:lnTo>
                  <a:lnTo>
                    <a:pt x="701" y="377"/>
                  </a:lnTo>
                  <a:lnTo>
                    <a:pt x="688" y="368"/>
                  </a:lnTo>
                  <a:lnTo>
                    <a:pt x="688" y="377"/>
                  </a:lnTo>
                  <a:lnTo>
                    <a:pt x="675" y="377"/>
                  </a:lnTo>
                  <a:lnTo>
                    <a:pt x="659" y="355"/>
                  </a:lnTo>
                  <a:lnTo>
                    <a:pt x="619" y="344"/>
                  </a:lnTo>
                  <a:lnTo>
                    <a:pt x="647" y="358"/>
                  </a:lnTo>
                  <a:lnTo>
                    <a:pt x="611" y="365"/>
                  </a:lnTo>
                  <a:lnTo>
                    <a:pt x="600" y="377"/>
                  </a:lnTo>
                  <a:lnTo>
                    <a:pt x="634" y="380"/>
                  </a:lnTo>
                  <a:lnTo>
                    <a:pt x="605" y="387"/>
                  </a:lnTo>
                  <a:lnTo>
                    <a:pt x="649" y="378"/>
                  </a:lnTo>
                  <a:lnTo>
                    <a:pt x="691" y="389"/>
                  </a:lnTo>
                  <a:lnTo>
                    <a:pt x="636" y="419"/>
                  </a:lnTo>
                  <a:lnTo>
                    <a:pt x="584" y="432"/>
                  </a:lnTo>
                  <a:lnTo>
                    <a:pt x="565" y="433"/>
                  </a:lnTo>
                  <a:lnTo>
                    <a:pt x="552" y="420"/>
                  </a:lnTo>
                  <a:lnTo>
                    <a:pt x="558" y="433"/>
                  </a:lnTo>
                  <a:lnTo>
                    <a:pt x="543" y="441"/>
                  </a:lnTo>
                  <a:lnTo>
                    <a:pt x="523" y="473"/>
                  </a:lnTo>
                  <a:lnTo>
                    <a:pt x="507" y="473"/>
                  </a:lnTo>
                  <a:lnTo>
                    <a:pt x="503" y="482"/>
                  </a:lnTo>
                  <a:lnTo>
                    <a:pt x="487" y="484"/>
                  </a:lnTo>
                  <a:lnTo>
                    <a:pt x="480" y="480"/>
                  </a:lnTo>
                  <a:lnTo>
                    <a:pt x="490" y="474"/>
                  </a:lnTo>
                  <a:lnTo>
                    <a:pt x="479" y="473"/>
                  </a:lnTo>
                  <a:lnTo>
                    <a:pt x="473" y="489"/>
                  </a:lnTo>
                  <a:lnTo>
                    <a:pt x="448" y="491"/>
                  </a:lnTo>
                  <a:lnTo>
                    <a:pt x="449" y="504"/>
                  </a:lnTo>
                  <a:lnTo>
                    <a:pt x="433" y="505"/>
                  </a:lnTo>
                  <a:lnTo>
                    <a:pt x="447" y="515"/>
                  </a:lnTo>
                  <a:lnTo>
                    <a:pt x="429" y="518"/>
                  </a:lnTo>
                  <a:lnTo>
                    <a:pt x="443" y="529"/>
                  </a:lnTo>
                  <a:lnTo>
                    <a:pt x="431" y="529"/>
                  </a:lnTo>
                  <a:lnTo>
                    <a:pt x="440" y="532"/>
                  </a:lnTo>
                  <a:lnTo>
                    <a:pt x="431" y="545"/>
                  </a:lnTo>
                  <a:lnTo>
                    <a:pt x="422" y="543"/>
                  </a:lnTo>
                  <a:lnTo>
                    <a:pt x="429" y="549"/>
                  </a:lnTo>
                  <a:lnTo>
                    <a:pt x="412" y="554"/>
                  </a:lnTo>
                  <a:lnTo>
                    <a:pt x="422" y="572"/>
                  </a:lnTo>
                  <a:lnTo>
                    <a:pt x="412" y="596"/>
                  </a:lnTo>
                  <a:lnTo>
                    <a:pt x="400" y="597"/>
                  </a:lnTo>
                  <a:lnTo>
                    <a:pt x="409" y="605"/>
                  </a:lnTo>
                  <a:lnTo>
                    <a:pt x="381" y="605"/>
                  </a:lnTo>
                  <a:lnTo>
                    <a:pt x="378" y="589"/>
                  </a:lnTo>
                  <a:lnTo>
                    <a:pt x="339" y="591"/>
                  </a:lnTo>
                  <a:lnTo>
                    <a:pt x="348" y="587"/>
                  </a:lnTo>
                  <a:lnTo>
                    <a:pt x="328" y="580"/>
                  </a:lnTo>
                  <a:lnTo>
                    <a:pt x="338" y="577"/>
                  </a:lnTo>
                  <a:lnTo>
                    <a:pt x="323" y="577"/>
                  </a:lnTo>
                  <a:lnTo>
                    <a:pt x="328" y="564"/>
                  </a:lnTo>
                  <a:lnTo>
                    <a:pt x="320" y="567"/>
                  </a:lnTo>
                  <a:lnTo>
                    <a:pt x="294" y="532"/>
                  </a:lnTo>
                  <a:lnTo>
                    <a:pt x="294" y="522"/>
                  </a:lnTo>
                  <a:lnTo>
                    <a:pt x="313" y="510"/>
                  </a:lnTo>
                  <a:lnTo>
                    <a:pt x="305" y="507"/>
                  </a:lnTo>
                  <a:lnTo>
                    <a:pt x="286" y="520"/>
                  </a:lnTo>
                  <a:lnTo>
                    <a:pt x="286" y="494"/>
                  </a:lnTo>
                  <a:lnTo>
                    <a:pt x="268" y="480"/>
                  </a:lnTo>
                  <a:lnTo>
                    <a:pt x="273" y="460"/>
                  </a:lnTo>
                  <a:lnTo>
                    <a:pt x="262" y="452"/>
                  </a:lnTo>
                  <a:lnTo>
                    <a:pt x="277" y="434"/>
                  </a:lnTo>
                  <a:lnTo>
                    <a:pt x="268" y="432"/>
                  </a:lnTo>
                  <a:lnTo>
                    <a:pt x="301" y="432"/>
                  </a:lnTo>
                  <a:lnTo>
                    <a:pt x="298" y="425"/>
                  </a:lnTo>
                  <a:lnTo>
                    <a:pt x="275" y="426"/>
                  </a:lnTo>
                  <a:lnTo>
                    <a:pt x="309" y="410"/>
                  </a:lnTo>
                  <a:lnTo>
                    <a:pt x="301" y="405"/>
                  </a:lnTo>
                  <a:lnTo>
                    <a:pt x="309" y="387"/>
                  </a:lnTo>
                  <a:lnTo>
                    <a:pt x="281" y="387"/>
                  </a:lnTo>
                  <a:lnTo>
                    <a:pt x="251" y="372"/>
                  </a:lnTo>
                  <a:lnTo>
                    <a:pt x="305" y="380"/>
                  </a:lnTo>
                  <a:lnTo>
                    <a:pt x="296" y="374"/>
                  </a:lnTo>
                  <a:lnTo>
                    <a:pt x="305" y="371"/>
                  </a:lnTo>
                  <a:lnTo>
                    <a:pt x="284" y="360"/>
                  </a:lnTo>
                  <a:lnTo>
                    <a:pt x="291" y="355"/>
                  </a:lnTo>
                  <a:lnTo>
                    <a:pt x="280" y="359"/>
                  </a:lnTo>
                  <a:lnTo>
                    <a:pt x="288" y="352"/>
                  </a:lnTo>
                  <a:lnTo>
                    <a:pt x="274" y="352"/>
                  </a:lnTo>
                  <a:lnTo>
                    <a:pt x="289" y="347"/>
                  </a:lnTo>
                  <a:lnTo>
                    <a:pt x="265" y="338"/>
                  </a:lnTo>
                  <a:lnTo>
                    <a:pt x="260" y="352"/>
                  </a:lnTo>
                  <a:lnTo>
                    <a:pt x="240" y="352"/>
                  </a:lnTo>
                  <a:lnTo>
                    <a:pt x="236" y="347"/>
                  </a:lnTo>
                  <a:lnTo>
                    <a:pt x="249" y="338"/>
                  </a:lnTo>
                  <a:lnTo>
                    <a:pt x="239" y="338"/>
                  </a:lnTo>
                  <a:lnTo>
                    <a:pt x="251" y="316"/>
                  </a:lnTo>
                  <a:lnTo>
                    <a:pt x="237" y="312"/>
                  </a:lnTo>
                  <a:lnTo>
                    <a:pt x="244" y="302"/>
                  </a:lnTo>
                  <a:lnTo>
                    <a:pt x="221" y="275"/>
                  </a:lnTo>
                  <a:lnTo>
                    <a:pt x="229" y="274"/>
                  </a:lnTo>
                  <a:lnTo>
                    <a:pt x="198" y="250"/>
                  </a:lnTo>
                  <a:lnTo>
                    <a:pt x="198" y="241"/>
                  </a:lnTo>
                  <a:lnTo>
                    <a:pt x="165" y="229"/>
                  </a:lnTo>
                  <a:lnTo>
                    <a:pt x="134" y="222"/>
                  </a:lnTo>
                  <a:lnTo>
                    <a:pt x="106" y="234"/>
                  </a:lnTo>
                  <a:lnTo>
                    <a:pt x="83" y="226"/>
                  </a:lnTo>
                  <a:lnTo>
                    <a:pt x="91" y="235"/>
                  </a:lnTo>
                  <a:lnTo>
                    <a:pt x="67" y="231"/>
                  </a:lnTo>
                  <a:lnTo>
                    <a:pt x="46" y="222"/>
                  </a:lnTo>
                  <a:lnTo>
                    <a:pt x="67" y="214"/>
                  </a:lnTo>
                  <a:lnTo>
                    <a:pt x="21" y="205"/>
                  </a:lnTo>
                  <a:lnTo>
                    <a:pt x="38" y="198"/>
                  </a:lnTo>
                  <a:lnTo>
                    <a:pt x="93" y="200"/>
                  </a:lnTo>
                  <a:lnTo>
                    <a:pt x="100" y="197"/>
                  </a:lnTo>
                  <a:lnTo>
                    <a:pt x="90" y="192"/>
                  </a:lnTo>
                  <a:lnTo>
                    <a:pt x="99" y="187"/>
                  </a:lnTo>
                  <a:lnTo>
                    <a:pt x="50" y="191"/>
                  </a:lnTo>
                  <a:lnTo>
                    <a:pt x="0" y="17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4" name="Freeform 23"/>
            <p:cNvSpPr>
              <a:spLocks/>
            </p:cNvSpPr>
            <p:nvPr/>
          </p:nvSpPr>
          <p:spPr bwMode="auto">
            <a:xfrm>
              <a:off x="3716048" y="2295500"/>
              <a:ext cx="267715" cy="131406"/>
            </a:xfrm>
            <a:custGeom>
              <a:avLst/>
              <a:gdLst>
                <a:gd name="T0" fmla="*/ 0 w 151"/>
                <a:gd name="T1" fmla="*/ 40104274 h 70"/>
                <a:gd name="T2" fmla="*/ 0 w 151"/>
                <a:gd name="T3" fmla="*/ 40104274 h 70"/>
                <a:gd name="T4" fmla="*/ 15652254 w 151"/>
                <a:gd name="T5" fmla="*/ 35091241 h 70"/>
                <a:gd name="T6" fmla="*/ 6260402 w 151"/>
                <a:gd name="T7" fmla="*/ 25065175 h 70"/>
                <a:gd name="T8" fmla="*/ 26607957 w 151"/>
                <a:gd name="T9" fmla="*/ 31749650 h 70"/>
                <a:gd name="T10" fmla="*/ 17217354 w 151"/>
                <a:gd name="T11" fmla="*/ 13367662 h 70"/>
                <a:gd name="T12" fmla="*/ 40695106 w 151"/>
                <a:gd name="T13" fmla="*/ 23395026 h 70"/>
                <a:gd name="T14" fmla="*/ 29739408 w 151"/>
                <a:gd name="T15" fmla="*/ 1671443 h 70"/>
                <a:gd name="T16" fmla="*/ 65737964 w 151"/>
                <a:gd name="T17" fmla="*/ 18381988 h 70"/>
                <a:gd name="T18" fmla="*/ 68868163 w 151"/>
                <a:gd name="T19" fmla="*/ 48460201 h 70"/>
                <a:gd name="T20" fmla="*/ 87650631 w 151"/>
                <a:gd name="T21" fmla="*/ 15039104 h 70"/>
                <a:gd name="T22" fmla="*/ 106433080 w 151"/>
                <a:gd name="T23" fmla="*/ 28408059 h 70"/>
                <a:gd name="T24" fmla="*/ 122085329 w 151"/>
                <a:gd name="T25" fmla="*/ 11697513 h 70"/>
                <a:gd name="T26" fmla="*/ 134607378 w 151"/>
                <a:gd name="T27" fmla="*/ 31749650 h 70"/>
                <a:gd name="T28" fmla="*/ 131477179 w 151"/>
                <a:gd name="T29" fmla="*/ 13367662 h 70"/>
                <a:gd name="T30" fmla="*/ 170607214 w 151"/>
                <a:gd name="T31" fmla="*/ 13367662 h 70"/>
                <a:gd name="T32" fmla="*/ 175302514 w 151"/>
                <a:gd name="T33" fmla="*/ 0 h 70"/>
                <a:gd name="T34" fmla="*/ 192519862 w 151"/>
                <a:gd name="T35" fmla="*/ 11697513 h 70"/>
                <a:gd name="T36" fmla="*/ 214432511 w 151"/>
                <a:gd name="T37" fmla="*/ 6684477 h 70"/>
                <a:gd name="T38" fmla="*/ 198780262 w 151"/>
                <a:gd name="T39" fmla="*/ 15039104 h 70"/>
                <a:gd name="T40" fmla="*/ 234780059 w 151"/>
                <a:gd name="T41" fmla="*/ 51801792 h 70"/>
                <a:gd name="T42" fmla="*/ 203475561 w 151"/>
                <a:gd name="T43" fmla="*/ 83551432 h 70"/>
                <a:gd name="T44" fmla="*/ 117390029 w 151"/>
                <a:gd name="T45" fmla="*/ 115301092 h 70"/>
                <a:gd name="T46" fmla="*/ 39130007 w 151"/>
                <a:gd name="T47" fmla="*/ 100261993 h 70"/>
                <a:gd name="T48" fmla="*/ 57912465 w 151"/>
                <a:gd name="T49" fmla="*/ 70183775 h 70"/>
                <a:gd name="T50" fmla="*/ 12522054 w 151"/>
                <a:gd name="T51" fmla="*/ 60157709 h 70"/>
                <a:gd name="T52" fmla="*/ 56347365 w 151"/>
                <a:gd name="T53" fmla="*/ 58486267 h 70"/>
                <a:gd name="T54" fmla="*/ 40695106 w 151"/>
                <a:gd name="T55" fmla="*/ 48460201 h 70"/>
                <a:gd name="T56" fmla="*/ 56347365 w 151"/>
                <a:gd name="T57" fmla="*/ 40104274 h 70"/>
                <a:gd name="T58" fmla="*/ 0 w 151"/>
                <a:gd name="T59" fmla="*/ 40104274 h 70"/>
                <a:gd name="T60" fmla="*/ 0 w 151"/>
                <a:gd name="T61" fmla="*/ 40104274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0"/>
                <a:gd name="T95" fmla="*/ 151 w 151"/>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0">
                  <a:moveTo>
                    <a:pt x="0" y="24"/>
                  </a:moveTo>
                  <a:lnTo>
                    <a:pt x="0" y="24"/>
                  </a:lnTo>
                  <a:lnTo>
                    <a:pt x="10" y="21"/>
                  </a:lnTo>
                  <a:lnTo>
                    <a:pt x="4" y="15"/>
                  </a:lnTo>
                  <a:lnTo>
                    <a:pt x="17" y="19"/>
                  </a:lnTo>
                  <a:lnTo>
                    <a:pt x="11" y="8"/>
                  </a:lnTo>
                  <a:lnTo>
                    <a:pt x="26" y="14"/>
                  </a:lnTo>
                  <a:lnTo>
                    <a:pt x="19" y="1"/>
                  </a:lnTo>
                  <a:lnTo>
                    <a:pt x="42" y="11"/>
                  </a:lnTo>
                  <a:lnTo>
                    <a:pt x="44" y="29"/>
                  </a:lnTo>
                  <a:lnTo>
                    <a:pt x="56" y="9"/>
                  </a:lnTo>
                  <a:lnTo>
                    <a:pt x="68" y="17"/>
                  </a:lnTo>
                  <a:lnTo>
                    <a:pt x="78" y="7"/>
                  </a:lnTo>
                  <a:lnTo>
                    <a:pt x="86" y="19"/>
                  </a:lnTo>
                  <a:lnTo>
                    <a:pt x="84" y="8"/>
                  </a:lnTo>
                  <a:lnTo>
                    <a:pt x="109" y="8"/>
                  </a:lnTo>
                  <a:lnTo>
                    <a:pt x="112" y="0"/>
                  </a:lnTo>
                  <a:lnTo>
                    <a:pt x="123" y="7"/>
                  </a:lnTo>
                  <a:lnTo>
                    <a:pt x="137" y="4"/>
                  </a:lnTo>
                  <a:lnTo>
                    <a:pt x="127" y="9"/>
                  </a:lnTo>
                  <a:lnTo>
                    <a:pt x="150" y="31"/>
                  </a:lnTo>
                  <a:lnTo>
                    <a:pt x="130" y="50"/>
                  </a:lnTo>
                  <a:lnTo>
                    <a:pt x="75" y="69"/>
                  </a:lnTo>
                  <a:lnTo>
                    <a:pt x="25" y="60"/>
                  </a:lnTo>
                  <a:lnTo>
                    <a:pt x="37" y="42"/>
                  </a:lnTo>
                  <a:lnTo>
                    <a:pt x="8" y="36"/>
                  </a:lnTo>
                  <a:lnTo>
                    <a:pt x="36" y="35"/>
                  </a:lnTo>
                  <a:lnTo>
                    <a:pt x="26" y="29"/>
                  </a:lnTo>
                  <a:lnTo>
                    <a:pt x="36" y="24"/>
                  </a:lnTo>
                  <a:lnTo>
                    <a:pt x="0" y="2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5" name="Freeform 24"/>
            <p:cNvSpPr>
              <a:spLocks/>
            </p:cNvSpPr>
            <p:nvPr/>
          </p:nvSpPr>
          <p:spPr bwMode="auto">
            <a:xfrm>
              <a:off x="1482095" y="3450479"/>
              <a:ext cx="731151" cy="493343"/>
            </a:xfrm>
            <a:custGeom>
              <a:avLst/>
              <a:gdLst>
                <a:gd name="T0" fmla="*/ 0 w 412"/>
                <a:gd name="T1" fmla="*/ 5082858 h 261"/>
                <a:gd name="T2" fmla="*/ 0 w 412"/>
                <a:gd name="T3" fmla="*/ 5082858 h 261"/>
                <a:gd name="T4" fmla="*/ 29795363 w 412"/>
                <a:gd name="T5" fmla="*/ 72852125 h 261"/>
                <a:gd name="T6" fmla="*/ 65864618 w 412"/>
                <a:gd name="T7" fmla="*/ 105042701 h 261"/>
                <a:gd name="T8" fmla="*/ 64295518 w 412"/>
                <a:gd name="T9" fmla="*/ 123679407 h 261"/>
                <a:gd name="T10" fmla="*/ 45477599 w 412"/>
                <a:gd name="T11" fmla="*/ 127067544 h 261"/>
                <a:gd name="T12" fmla="*/ 86250404 w 412"/>
                <a:gd name="T13" fmla="*/ 142316113 h 261"/>
                <a:gd name="T14" fmla="*/ 108205270 w 412"/>
                <a:gd name="T15" fmla="*/ 174506710 h 261"/>
                <a:gd name="T16" fmla="*/ 106637423 w 412"/>
                <a:gd name="T17" fmla="*/ 199919690 h 261"/>
                <a:gd name="T18" fmla="*/ 152115002 w 412"/>
                <a:gd name="T19" fmla="*/ 242275958 h 261"/>
                <a:gd name="T20" fmla="*/ 163092435 w 412"/>
                <a:gd name="T21" fmla="*/ 228722108 h 261"/>
                <a:gd name="T22" fmla="*/ 53318085 w 412"/>
                <a:gd name="T23" fmla="*/ 62686412 h 261"/>
                <a:gd name="T24" fmla="*/ 47045445 w 412"/>
                <a:gd name="T25" fmla="*/ 18636711 h 261"/>
                <a:gd name="T26" fmla="*/ 70568158 w 412"/>
                <a:gd name="T27" fmla="*/ 28802429 h 261"/>
                <a:gd name="T28" fmla="*/ 111340964 w 412"/>
                <a:gd name="T29" fmla="*/ 101654564 h 261"/>
                <a:gd name="T30" fmla="*/ 169365114 w 412"/>
                <a:gd name="T31" fmla="*/ 155869963 h 261"/>
                <a:gd name="T32" fmla="*/ 166228168 w 412"/>
                <a:gd name="T33" fmla="*/ 176200127 h 261"/>
                <a:gd name="T34" fmla="*/ 246205893 w 412"/>
                <a:gd name="T35" fmla="*/ 250746952 h 261"/>
                <a:gd name="T36" fmla="*/ 255615479 w 412"/>
                <a:gd name="T37" fmla="*/ 282937507 h 261"/>
                <a:gd name="T38" fmla="*/ 246205893 w 412"/>
                <a:gd name="T39" fmla="*/ 303267631 h 261"/>
                <a:gd name="T40" fmla="*/ 265023813 w 412"/>
                <a:gd name="T41" fmla="*/ 332070050 h 261"/>
                <a:gd name="T42" fmla="*/ 417138854 w 412"/>
                <a:gd name="T43" fmla="*/ 410005092 h 261"/>
                <a:gd name="T44" fmla="*/ 484571299 w 412"/>
                <a:gd name="T45" fmla="*/ 403227517 h 261"/>
                <a:gd name="T46" fmla="*/ 528479779 w 412"/>
                <a:gd name="T47" fmla="*/ 440500929 h 261"/>
                <a:gd name="T48" fmla="*/ 545729852 w 412"/>
                <a:gd name="T49" fmla="*/ 404922236 h 261"/>
                <a:gd name="T50" fmla="*/ 567684718 w 412"/>
                <a:gd name="T51" fmla="*/ 403227517 h 261"/>
                <a:gd name="T52" fmla="*/ 545729852 w 412"/>
                <a:gd name="T53" fmla="*/ 372731680 h 261"/>
                <a:gd name="T54" fmla="*/ 594344377 w 412"/>
                <a:gd name="T55" fmla="*/ 360872550 h 261"/>
                <a:gd name="T56" fmla="*/ 613162297 w 412"/>
                <a:gd name="T57" fmla="*/ 347318700 h 261"/>
                <a:gd name="T58" fmla="*/ 617867090 w 412"/>
                <a:gd name="T59" fmla="*/ 340541043 h 261"/>
                <a:gd name="T60" fmla="*/ 624139730 w 412"/>
                <a:gd name="T61" fmla="*/ 357484413 h 261"/>
                <a:gd name="T62" fmla="*/ 644526749 w 412"/>
                <a:gd name="T63" fmla="*/ 282937507 h 261"/>
                <a:gd name="T64" fmla="*/ 617867090 w 412"/>
                <a:gd name="T65" fmla="*/ 272771795 h 261"/>
                <a:gd name="T66" fmla="*/ 569253817 w 412"/>
                <a:gd name="T67" fmla="*/ 282937507 h 261"/>
                <a:gd name="T68" fmla="*/ 544162005 w 412"/>
                <a:gd name="T69" fmla="*/ 347318700 h 261"/>
                <a:gd name="T70" fmla="*/ 481434353 w 412"/>
                <a:gd name="T71" fmla="*/ 354094974 h 261"/>
                <a:gd name="T72" fmla="*/ 454775946 w 412"/>
                <a:gd name="T73" fmla="*/ 338847625 h 261"/>
                <a:gd name="T74" fmla="*/ 414001908 w 412"/>
                <a:gd name="T75" fmla="*/ 259217945 h 261"/>
                <a:gd name="T76" fmla="*/ 412434061 w 412"/>
                <a:gd name="T77" fmla="*/ 199919690 h 261"/>
                <a:gd name="T78" fmla="*/ 426548440 w 412"/>
                <a:gd name="T79" fmla="*/ 171117271 h 261"/>
                <a:gd name="T80" fmla="*/ 384206555 w 412"/>
                <a:gd name="T81" fmla="*/ 155869963 h 261"/>
                <a:gd name="T82" fmla="*/ 330888489 w 412"/>
                <a:gd name="T83" fmla="*/ 72852125 h 261"/>
                <a:gd name="T84" fmla="*/ 285410832 w 412"/>
                <a:gd name="T85" fmla="*/ 89794132 h 261"/>
                <a:gd name="T86" fmla="*/ 227387973 w 412"/>
                <a:gd name="T87" fmla="*/ 22024853 h 261"/>
                <a:gd name="T88" fmla="*/ 130160136 w 412"/>
                <a:gd name="T89" fmla="*/ 35578703 h 261"/>
                <a:gd name="T90" fmla="*/ 48614545 w 412"/>
                <a:gd name="T91" fmla="*/ 0 h 261"/>
                <a:gd name="T92" fmla="*/ 0 w 412"/>
                <a:gd name="T93" fmla="*/ 5082858 h 261"/>
                <a:gd name="T94" fmla="*/ 0 w 412"/>
                <a:gd name="T95" fmla="*/ 5082858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
                <a:gd name="T145" fmla="*/ 0 h 261"/>
                <a:gd name="T146" fmla="*/ 412 w 41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 h="261">
                  <a:moveTo>
                    <a:pt x="0" y="3"/>
                  </a:moveTo>
                  <a:lnTo>
                    <a:pt x="0" y="3"/>
                  </a:lnTo>
                  <a:lnTo>
                    <a:pt x="19" y="43"/>
                  </a:lnTo>
                  <a:lnTo>
                    <a:pt x="42" y="62"/>
                  </a:lnTo>
                  <a:lnTo>
                    <a:pt x="41" y="73"/>
                  </a:lnTo>
                  <a:lnTo>
                    <a:pt x="29" y="75"/>
                  </a:lnTo>
                  <a:lnTo>
                    <a:pt x="55" y="84"/>
                  </a:lnTo>
                  <a:lnTo>
                    <a:pt x="69" y="103"/>
                  </a:lnTo>
                  <a:lnTo>
                    <a:pt x="68" y="118"/>
                  </a:lnTo>
                  <a:lnTo>
                    <a:pt x="97" y="143"/>
                  </a:lnTo>
                  <a:lnTo>
                    <a:pt x="104" y="135"/>
                  </a:lnTo>
                  <a:lnTo>
                    <a:pt x="34" y="37"/>
                  </a:lnTo>
                  <a:lnTo>
                    <a:pt x="30" y="11"/>
                  </a:lnTo>
                  <a:lnTo>
                    <a:pt x="45" y="17"/>
                  </a:lnTo>
                  <a:lnTo>
                    <a:pt x="71" y="60"/>
                  </a:lnTo>
                  <a:lnTo>
                    <a:pt x="108" y="92"/>
                  </a:lnTo>
                  <a:lnTo>
                    <a:pt x="106" y="104"/>
                  </a:lnTo>
                  <a:lnTo>
                    <a:pt x="157" y="148"/>
                  </a:lnTo>
                  <a:lnTo>
                    <a:pt x="163" y="167"/>
                  </a:lnTo>
                  <a:lnTo>
                    <a:pt x="157" y="179"/>
                  </a:lnTo>
                  <a:lnTo>
                    <a:pt x="169" y="196"/>
                  </a:lnTo>
                  <a:lnTo>
                    <a:pt x="266" y="242"/>
                  </a:lnTo>
                  <a:lnTo>
                    <a:pt x="309" y="238"/>
                  </a:lnTo>
                  <a:lnTo>
                    <a:pt x="337" y="260"/>
                  </a:lnTo>
                  <a:lnTo>
                    <a:pt x="348" y="239"/>
                  </a:lnTo>
                  <a:lnTo>
                    <a:pt x="362" y="238"/>
                  </a:lnTo>
                  <a:lnTo>
                    <a:pt x="348" y="220"/>
                  </a:lnTo>
                  <a:lnTo>
                    <a:pt x="379" y="213"/>
                  </a:lnTo>
                  <a:lnTo>
                    <a:pt x="391" y="205"/>
                  </a:lnTo>
                  <a:lnTo>
                    <a:pt x="394" y="201"/>
                  </a:lnTo>
                  <a:lnTo>
                    <a:pt x="398" y="211"/>
                  </a:lnTo>
                  <a:lnTo>
                    <a:pt x="411" y="167"/>
                  </a:lnTo>
                  <a:lnTo>
                    <a:pt x="394" y="161"/>
                  </a:lnTo>
                  <a:lnTo>
                    <a:pt x="363" y="167"/>
                  </a:lnTo>
                  <a:lnTo>
                    <a:pt x="347" y="205"/>
                  </a:lnTo>
                  <a:lnTo>
                    <a:pt x="307" y="209"/>
                  </a:lnTo>
                  <a:lnTo>
                    <a:pt x="290" y="200"/>
                  </a:lnTo>
                  <a:lnTo>
                    <a:pt x="264" y="153"/>
                  </a:lnTo>
                  <a:lnTo>
                    <a:pt x="263" y="118"/>
                  </a:lnTo>
                  <a:lnTo>
                    <a:pt x="272" y="101"/>
                  </a:lnTo>
                  <a:lnTo>
                    <a:pt x="245" y="92"/>
                  </a:lnTo>
                  <a:lnTo>
                    <a:pt x="211" y="43"/>
                  </a:lnTo>
                  <a:lnTo>
                    <a:pt x="182" y="53"/>
                  </a:lnTo>
                  <a:lnTo>
                    <a:pt x="145" y="13"/>
                  </a:lnTo>
                  <a:lnTo>
                    <a:pt x="83" y="21"/>
                  </a:lnTo>
                  <a:lnTo>
                    <a:pt x="31" y="0"/>
                  </a:lnTo>
                  <a:lnTo>
                    <a:pt x="0" y="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6" name="Freeform 25"/>
            <p:cNvSpPr>
              <a:spLocks/>
            </p:cNvSpPr>
            <p:nvPr/>
          </p:nvSpPr>
          <p:spPr bwMode="auto">
            <a:xfrm>
              <a:off x="6422437" y="2839562"/>
              <a:ext cx="767147" cy="348108"/>
            </a:xfrm>
            <a:custGeom>
              <a:avLst/>
              <a:gdLst>
                <a:gd name="T0" fmla="*/ 0 w 434"/>
                <a:gd name="T1" fmla="*/ 97804222 h 183"/>
                <a:gd name="T2" fmla="*/ 0 w 434"/>
                <a:gd name="T3" fmla="*/ 97804222 h 183"/>
                <a:gd name="T4" fmla="*/ 21780710 w 434"/>
                <a:gd name="T5" fmla="*/ 130405179 h 183"/>
                <a:gd name="T6" fmla="*/ 51342202 w 434"/>
                <a:gd name="T7" fmla="*/ 140699736 h 183"/>
                <a:gd name="T8" fmla="*/ 63787960 w 434"/>
                <a:gd name="T9" fmla="*/ 207618979 h 183"/>
                <a:gd name="T10" fmla="*/ 157136156 w 434"/>
                <a:gd name="T11" fmla="*/ 233356025 h 183"/>
                <a:gd name="T12" fmla="*/ 197588027 w 434"/>
                <a:gd name="T13" fmla="*/ 279684804 h 183"/>
                <a:gd name="T14" fmla="*/ 273821727 w 434"/>
                <a:gd name="T15" fmla="*/ 276252848 h 183"/>
                <a:gd name="T16" fmla="*/ 360947101 w 434"/>
                <a:gd name="T17" fmla="*/ 312285761 h 183"/>
                <a:gd name="T18" fmla="*/ 477632633 w 434"/>
                <a:gd name="T19" fmla="*/ 279684804 h 183"/>
                <a:gd name="T20" fmla="*/ 513416994 w 434"/>
                <a:gd name="T21" fmla="*/ 253946448 h 183"/>
                <a:gd name="T22" fmla="*/ 513416994 w 434"/>
                <a:gd name="T23" fmla="*/ 217913535 h 183"/>
                <a:gd name="T24" fmla="*/ 546088045 w 434"/>
                <a:gd name="T25" fmla="*/ 221345491 h 183"/>
                <a:gd name="T26" fmla="*/ 616100113 w 434"/>
                <a:gd name="T27" fmla="*/ 169870047 h 183"/>
                <a:gd name="T28" fmla="*/ 673665330 w 434"/>
                <a:gd name="T29" fmla="*/ 166438092 h 183"/>
                <a:gd name="T30" fmla="*/ 645660348 w 434"/>
                <a:gd name="T31" fmla="*/ 126973224 h 183"/>
                <a:gd name="T32" fmla="*/ 591207349 w 434"/>
                <a:gd name="T33" fmla="*/ 137269090 h 183"/>
                <a:gd name="T34" fmla="*/ 591207349 w 434"/>
                <a:gd name="T35" fmla="*/ 92656289 h 183"/>
                <a:gd name="T36" fmla="*/ 605209762 w 434"/>
                <a:gd name="T37" fmla="*/ 68633890 h 183"/>
                <a:gd name="T38" fmla="*/ 566314585 w 434"/>
                <a:gd name="T39" fmla="*/ 61771289 h 183"/>
                <a:gd name="T40" fmla="*/ 465186875 w 434"/>
                <a:gd name="T41" fmla="*/ 89224334 h 183"/>
                <a:gd name="T42" fmla="*/ 378061578 w 434"/>
                <a:gd name="T43" fmla="*/ 49759445 h 183"/>
                <a:gd name="T44" fmla="*/ 320496438 w 434"/>
                <a:gd name="T45" fmla="*/ 54907378 h 183"/>
                <a:gd name="T46" fmla="*/ 300271146 w 434"/>
                <a:gd name="T47" fmla="*/ 22306411 h 183"/>
                <a:gd name="T48" fmla="*/ 244261492 w 434"/>
                <a:gd name="T49" fmla="*/ 0 h 183"/>
                <a:gd name="T50" fmla="*/ 214701257 w 434"/>
                <a:gd name="T51" fmla="*/ 24022389 h 183"/>
                <a:gd name="T52" fmla="*/ 213145849 w 434"/>
                <a:gd name="T53" fmla="*/ 68633890 h 183"/>
                <a:gd name="T54" fmla="*/ 85569928 w 434"/>
                <a:gd name="T55" fmla="*/ 48043467 h 183"/>
                <a:gd name="T56" fmla="*/ 0 w 434"/>
                <a:gd name="T57" fmla="*/ 97804222 h 183"/>
                <a:gd name="T58" fmla="*/ 0 w 434"/>
                <a:gd name="T59" fmla="*/ 97804222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7" name="Freeform 26"/>
            <p:cNvSpPr>
              <a:spLocks/>
            </p:cNvSpPr>
            <p:nvPr/>
          </p:nvSpPr>
          <p:spPr bwMode="auto">
            <a:xfrm>
              <a:off x="5560801" y="3667182"/>
              <a:ext cx="179976" cy="225924"/>
            </a:xfrm>
            <a:custGeom>
              <a:avLst/>
              <a:gdLst>
                <a:gd name="T0" fmla="*/ 0 w 105"/>
                <a:gd name="T1" fmla="*/ 143570889 h 119"/>
                <a:gd name="T2" fmla="*/ 0 w 105"/>
                <a:gd name="T3" fmla="*/ 143570889 h 119"/>
                <a:gd name="T4" fmla="*/ 20480870 w 105"/>
                <a:gd name="T5" fmla="*/ 201682754 h 119"/>
                <a:gd name="T6" fmla="*/ 57054450 w 105"/>
                <a:gd name="T7" fmla="*/ 193136590 h 119"/>
                <a:gd name="T8" fmla="*/ 114110109 w 105"/>
                <a:gd name="T9" fmla="*/ 141860872 h 119"/>
                <a:gd name="T10" fmla="*/ 112646586 w 105"/>
                <a:gd name="T11" fmla="*/ 117932397 h 119"/>
                <a:gd name="T12" fmla="*/ 150683680 w 105"/>
                <a:gd name="T13" fmla="*/ 73494155 h 119"/>
                <a:gd name="T14" fmla="*/ 152145994 w 105"/>
                <a:gd name="T15" fmla="*/ 59820554 h 119"/>
                <a:gd name="T16" fmla="*/ 131665133 w 105"/>
                <a:gd name="T17" fmla="*/ 34183359 h 119"/>
                <a:gd name="T18" fmla="*/ 84850527 w 105"/>
                <a:gd name="T19" fmla="*/ 0 h 119"/>
                <a:gd name="T20" fmla="*/ 73147160 w 105"/>
                <a:gd name="T21" fmla="*/ 1708710 h 119"/>
                <a:gd name="T22" fmla="*/ 78998834 w 105"/>
                <a:gd name="T23" fmla="*/ 18801043 h 119"/>
                <a:gd name="T24" fmla="*/ 62907334 w 105"/>
                <a:gd name="T25" fmla="*/ 54693117 h 119"/>
                <a:gd name="T26" fmla="*/ 73147160 w 105"/>
                <a:gd name="T27" fmla="*/ 71785445 h 119"/>
                <a:gd name="T28" fmla="*/ 58517973 w 105"/>
                <a:gd name="T29" fmla="*/ 119642415 h 119"/>
                <a:gd name="T30" fmla="*/ 0 w 105"/>
                <a:gd name="T31" fmla="*/ 143570889 h 119"/>
                <a:gd name="T32" fmla="*/ 0 w 105"/>
                <a:gd name="T33" fmla="*/ 14357088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19"/>
                <a:gd name="T53" fmla="*/ 105 w 10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19">
                  <a:moveTo>
                    <a:pt x="0" y="84"/>
                  </a:moveTo>
                  <a:lnTo>
                    <a:pt x="0" y="84"/>
                  </a:lnTo>
                  <a:lnTo>
                    <a:pt x="14" y="118"/>
                  </a:lnTo>
                  <a:lnTo>
                    <a:pt x="39" y="113"/>
                  </a:lnTo>
                  <a:lnTo>
                    <a:pt x="78" y="83"/>
                  </a:lnTo>
                  <a:lnTo>
                    <a:pt x="77" y="69"/>
                  </a:lnTo>
                  <a:lnTo>
                    <a:pt x="103" y="43"/>
                  </a:lnTo>
                  <a:lnTo>
                    <a:pt x="104" y="35"/>
                  </a:lnTo>
                  <a:lnTo>
                    <a:pt x="90" y="20"/>
                  </a:lnTo>
                  <a:lnTo>
                    <a:pt x="58" y="0"/>
                  </a:lnTo>
                  <a:lnTo>
                    <a:pt x="50" y="1"/>
                  </a:lnTo>
                  <a:lnTo>
                    <a:pt x="54" y="11"/>
                  </a:lnTo>
                  <a:lnTo>
                    <a:pt x="43" y="32"/>
                  </a:lnTo>
                  <a:lnTo>
                    <a:pt x="50" y="42"/>
                  </a:lnTo>
                  <a:lnTo>
                    <a:pt x="40" y="70"/>
                  </a:lnTo>
                  <a:lnTo>
                    <a:pt x="0" y="8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28" name="Group 69"/>
            <p:cNvGrpSpPr>
              <a:grpSpLocks/>
            </p:cNvGrpSpPr>
            <p:nvPr/>
          </p:nvGrpSpPr>
          <p:grpSpPr bwMode="auto">
            <a:xfrm>
              <a:off x="8318839" y="5241763"/>
              <a:ext cx="287958" cy="373469"/>
              <a:chOff x="5352" y="3915"/>
              <a:chExt cx="163" cy="197"/>
            </a:xfrm>
            <a:grpFill/>
          </p:grpSpPr>
          <p:sp>
            <p:nvSpPr>
              <p:cNvPr id="238" name="Freeform 237"/>
              <p:cNvSpPr>
                <a:spLocks/>
              </p:cNvSpPr>
              <p:nvPr/>
            </p:nvSpPr>
            <p:spPr bwMode="auto">
              <a:xfrm>
                <a:off x="5352" y="4012"/>
                <a:ext cx="106" cy="100"/>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9" name="Freeform 238"/>
              <p:cNvSpPr>
                <a:spLocks/>
              </p:cNvSpPr>
              <p:nvPr/>
            </p:nvSpPr>
            <p:spPr bwMode="auto">
              <a:xfrm>
                <a:off x="5435" y="3915"/>
                <a:ext cx="80" cy="11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29" name="Freeform 28"/>
            <p:cNvSpPr>
              <a:spLocks/>
            </p:cNvSpPr>
            <p:nvPr/>
          </p:nvSpPr>
          <p:spPr bwMode="auto">
            <a:xfrm>
              <a:off x="5772273" y="3321381"/>
              <a:ext cx="407196" cy="378078"/>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30" name="Group 73"/>
            <p:cNvGrpSpPr>
              <a:grpSpLocks/>
            </p:cNvGrpSpPr>
            <p:nvPr/>
          </p:nvGrpSpPr>
          <p:grpSpPr bwMode="auto">
            <a:xfrm>
              <a:off x="7709171" y="4386451"/>
              <a:ext cx="287959" cy="198260"/>
              <a:chOff x="5006" y="3464"/>
              <a:chExt cx="164" cy="107"/>
            </a:xfrm>
            <a:grpFill/>
          </p:grpSpPr>
          <p:sp>
            <p:nvSpPr>
              <p:cNvPr id="235" name="Freeform 234"/>
              <p:cNvSpPr>
                <a:spLocks/>
              </p:cNvSpPr>
              <p:nvPr/>
            </p:nvSpPr>
            <p:spPr bwMode="auto">
              <a:xfrm>
                <a:off x="5006" y="3464"/>
                <a:ext cx="136" cy="107"/>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6" name="Freeform 75"/>
              <p:cNvSpPr>
                <a:spLocks/>
              </p:cNvSpPr>
              <p:nvPr/>
            </p:nvSpPr>
            <p:spPr bwMode="auto">
              <a:xfrm>
                <a:off x="5105" y="3487"/>
                <a:ext cx="57" cy="28"/>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7" name="Freeform 236"/>
              <p:cNvSpPr>
                <a:spLocks/>
              </p:cNvSpPr>
              <p:nvPr/>
            </p:nvSpPr>
            <p:spPr bwMode="auto">
              <a:xfrm>
                <a:off x="5139" y="3466"/>
                <a:ext cx="31" cy="28"/>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grpSp>
          <p:nvGrpSpPr>
            <p:cNvPr id="31" name="Group 77"/>
            <p:cNvGrpSpPr>
              <a:grpSpLocks/>
            </p:cNvGrpSpPr>
            <p:nvPr/>
          </p:nvGrpSpPr>
          <p:grpSpPr bwMode="auto">
            <a:xfrm>
              <a:off x="7133458" y="3837805"/>
              <a:ext cx="218223" cy="341192"/>
              <a:chOff x="4680" y="3175"/>
              <a:chExt cx="125" cy="179"/>
            </a:xfrm>
            <a:grpFill/>
          </p:grpSpPr>
          <p:sp>
            <p:nvSpPr>
              <p:cNvPr id="229" name="Freeform 228"/>
              <p:cNvSpPr>
                <a:spLocks/>
              </p:cNvSpPr>
              <p:nvPr/>
            </p:nvSpPr>
            <p:spPr bwMode="auto">
              <a:xfrm>
                <a:off x="4680" y="3275"/>
                <a:ext cx="32" cy="40"/>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0" name="Freeform 79"/>
              <p:cNvSpPr>
                <a:spLocks/>
              </p:cNvSpPr>
              <p:nvPr/>
            </p:nvSpPr>
            <p:spPr bwMode="auto">
              <a:xfrm>
                <a:off x="4717" y="3175"/>
                <a:ext cx="57" cy="84"/>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1" name="Freeform 230"/>
              <p:cNvSpPr>
                <a:spLocks/>
              </p:cNvSpPr>
              <p:nvPr/>
            </p:nvSpPr>
            <p:spPr bwMode="auto">
              <a:xfrm>
                <a:off x="4722" y="3246"/>
                <a:ext cx="17" cy="18"/>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2" name="Freeform 81"/>
              <p:cNvSpPr>
                <a:spLocks/>
              </p:cNvSpPr>
              <p:nvPr/>
            </p:nvSpPr>
            <p:spPr bwMode="auto">
              <a:xfrm>
                <a:off x="4744" y="3267"/>
                <a:ext cx="15" cy="22"/>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3" name="Freeform 232"/>
              <p:cNvSpPr>
                <a:spLocks/>
              </p:cNvSpPr>
              <p:nvPr/>
            </p:nvSpPr>
            <p:spPr bwMode="auto">
              <a:xfrm>
                <a:off x="4745" y="3297"/>
                <a:ext cx="60" cy="57"/>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34" name="Freeform 233"/>
              <p:cNvSpPr>
                <a:spLocks/>
              </p:cNvSpPr>
              <p:nvPr/>
            </p:nvSpPr>
            <p:spPr bwMode="auto">
              <a:xfrm>
                <a:off x="4752" y="3283"/>
                <a:ext cx="14" cy="24"/>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32" name="Freeform 31"/>
            <p:cNvSpPr>
              <a:spLocks/>
            </p:cNvSpPr>
            <p:nvPr/>
          </p:nvSpPr>
          <p:spPr bwMode="auto">
            <a:xfrm>
              <a:off x="4951133" y="1756047"/>
              <a:ext cx="3943723" cy="1417790"/>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rgbClr val="00C8FF"/>
            </a:solid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3" name="Freeform 32"/>
            <p:cNvSpPr>
              <a:spLocks/>
            </p:cNvSpPr>
            <p:nvPr/>
          </p:nvSpPr>
          <p:spPr bwMode="auto">
            <a:xfrm>
              <a:off x="5430318" y="1569316"/>
              <a:ext cx="121483" cy="59940"/>
            </a:xfrm>
            <a:custGeom>
              <a:avLst/>
              <a:gdLst>
                <a:gd name="T0" fmla="*/ 0 w 69"/>
                <a:gd name="T1" fmla="*/ 37227388 h 31"/>
                <a:gd name="T2" fmla="*/ 0 w 69"/>
                <a:gd name="T3" fmla="*/ 37227388 h 31"/>
                <a:gd name="T4" fmla="*/ 21608912 w 69"/>
                <a:gd name="T5" fmla="*/ 24818262 h 31"/>
                <a:gd name="T6" fmla="*/ 6174684 w 69"/>
                <a:gd name="T7" fmla="*/ 15954786 h 31"/>
                <a:gd name="T8" fmla="*/ 80263432 w 69"/>
                <a:gd name="T9" fmla="*/ 0 h 31"/>
                <a:gd name="T10" fmla="*/ 94155865 w 69"/>
                <a:gd name="T11" fmla="*/ 1772162 h 31"/>
                <a:gd name="T12" fmla="*/ 78720382 w 69"/>
                <a:gd name="T13" fmla="*/ 14182624 h 31"/>
                <a:gd name="T14" fmla="*/ 104960937 w 69"/>
                <a:gd name="T15" fmla="*/ 14182624 h 31"/>
                <a:gd name="T16" fmla="*/ 37044375 w 69"/>
                <a:gd name="T17" fmla="*/ 42546536 h 31"/>
                <a:gd name="T18" fmla="*/ 21608912 w 69"/>
                <a:gd name="T19" fmla="*/ 53183511 h 31"/>
                <a:gd name="T20" fmla="*/ 24696253 w 69"/>
                <a:gd name="T21" fmla="*/ 39000881 h 31"/>
                <a:gd name="T22" fmla="*/ 0 w 69"/>
                <a:gd name="T23" fmla="*/ 37227388 h 31"/>
                <a:gd name="T24" fmla="*/ 0 w 69"/>
                <a:gd name="T25" fmla="*/ 3722738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1"/>
                <a:gd name="T41" fmla="*/ 69 w 6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1">
                  <a:moveTo>
                    <a:pt x="0" y="21"/>
                  </a:moveTo>
                  <a:lnTo>
                    <a:pt x="0" y="21"/>
                  </a:lnTo>
                  <a:lnTo>
                    <a:pt x="14" y="14"/>
                  </a:lnTo>
                  <a:lnTo>
                    <a:pt x="4" y="9"/>
                  </a:lnTo>
                  <a:lnTo>
                    <a:pt x="52" y="0"/>
                  </a:lnTo>
                  <a:lnTo>
                    <a:pt x="61" y="1"/>
                  </a:lnTo>
                  <a:lnTo>
                    <a:pt x="51" y="8"/>
                  </a:lnTo>
                  <a:lnTo>
                    <a:pt x="68" y="8"/>
                  </a:lnTo>
                  <a:lnTo>
                    <a:pt x="24" y="24"/>
                  </a:lnTo>
                  <a:lnTo>
                    <a:pt x="14" y="30"/>
                  </a:lnTo>
                  <a:lnTo>
                    <a:pt x="16" y="22"/>
                  </a:lnTo>
                  <a:lnTo>
                    <a:pt x="0" y="2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4" name="Freeform 33"/>
            <p:cNvSpPr>
              <a:spLocks/>
            </p:cNvSpPr>
            <p:nvPr/>
          </p:nvSpPr>
          <p:spPr bwMode="auto">
            <a:xfrm>
              <a:off x="5466313" y="2166400"/>
              <a:ext cx="49494" cy="29970"/>
            </a:xfrm>
            <a:custGeom>
              <a:avLst/>
              <a:gdLst>
                <a:gd name="T0" fmla="*/ 0 w 28"/>
                <a:gd name="T1" fmla="*/ 24956500 h 16"/>
                <a:gd name="T2" fmla="*/ 0 w 28"/>
                <a:gd name="T3" fmla="*/ 24956500 h 16"/>
                <a:gd name="T4" fmla="*/ 12447022 w 28"/>
                <a:gd name="T5" fmla="*/ 0 h 16"/>
                <a:gd name="T6" fmla="*/ 42007299 w 28"/>
                <a:gd name="T7" fmla="*/ 13310219 h 16"/>
                <a:gd name="T8" fmla="*/ 0 w 28"/>
                <a:gd name="T9" fmla="*/ 24956500 h 16"/>
                <a:gd name="T10" fmla="*/ 0 w 28"/>
                <a:gd name="T11" fmla="*/ 24956500 h 16"/>
                <a:gd name="T12" fmla="*/ 0 60000 65536"/>
                <a:gd name="T13" fmla="*/ 0 60000 65536"/>
                <a:gd name="T14" fmla="*/ 0 60000 65536"/>
                <a:gd name="T15" fmla="*/ 0 60000 65536"/>
                <a:gd name="T16" fmla="*/ 0 60000 65536"/>
                <a:gd name="T17" fmla="*/ 0 60000 65536"/>
                <a:gd name="T18" fmla="*/ 0 w 28"/>
                <a:gd name="T19" fmla="*/ 0 h 16"/>
                <a:gd name="T20" fmla="*/ 28 w 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8" h="16">
                  <a:moveTo>
                    <a:pt x="0" y="15"/>
                  </a:moveTo>
                  <a:lnTo>
                    <a:pt x="0" y="15"/>
                  </a:lnTo>
                  <a:lnTo>
                    <a:pt x="8" y="0"/>
                  </a:lnTo>
                  <a:lnTo>
                    <a:pt x="27" y="8"/>
                  </a:lnTo>
                  <a:lnTo>
                    <a:pt x="0" y="1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5" name="Freeform 34"/>
            <p:cNvSpPr>
              <a:spLocks/>
            </p:cNvSpPr>
            <p:nvPr/>
          </p:nvSpPr>
          <p:spPr bwMode="auto">
            <a:xfrm>
              <a:off x="5545054" y="1993500"/>
              <a:ext cx="150730" cy="115268"/>
            </a:xfrm>
            <a:custGeom>
              <a:avLst/>
              <a:gdLst>
                <a:gd name="T0" fmla="*/ 0 w 84"/>
                <a:gd name="T1" fmla="*/ 47622488 h 63"/>
                <a:gd name="T2" fmla="*/ 0 w 84"/>
                <a:gd name="T3" fmla="*/ 47622488 h 63"/>
                <a:gd name="T4" fmla="*/ 11222458 w 84"/>
                <a:gd name="T5" fmla="*/ 69846223 h 63"/>
                <a:gd name="T6" fmla="*/ 25652236 w 84"/>
                <a:gd name="T7" fmla="*/ 61908725 h 63"/>
                <a:gd name="T8" fmla="*/ 41686311 w 84"/>
                <a:gd name="T9" fmla="*/ 76194962 h 63"/>
                <a:gd name="T10" fmla="*/ 54511791 w 84"/>
                <a:gd name="T11" fmla="*/ 69846223 h 63"/>
                <a:gd name="T12" fmla="*/ 49702711 w 84"/>
                <a:gd name="T13" fmla="*/ 95243717 h 63"/>
                <a:gd name="T14" fmla="*/ 133074048 w 84"/>
                <a:gd name="T15" fmla="*/ 98418716 h 63"/>
                <a:gd name="T16" fmla="*/ 101007183 w 84"/>
                <a:gd name="T17" fmla="*/ 80957460 h 63"/>
                <a:gd name="T18" fmla="*/ 84974383 w 84"/>
                <a:gd name="T19" fmla="*/ 50796228 h 63"/>
                <a:gd name="T20" fmla="*/ 86578676 w 84"/>
                <a:gd name="T21" fmla="*/ 17461241 h 63"/>
                <a:gd name="T22" fmla="*/ 107420556 w 84"/>
                <a:gd name="T23" fmla="*/ 0 h 63"/>
                <a:gd name="T24" fmla="*/ 35272928 w 84"/>
                <a:gd name="T25" fmla="*/ 6350001 h 63"/>
                <a:gd name="T26" fmla="*/ 17635831 w 84"/>
                <a:gd name="T27" fmla="*/ 47622488 h 63"/>
                <a:gd name="T28" fmla="*/ 0 w 84"/>
                <a:gd name="T29" fmla="*/ 47622488 h 63"/>
                <a:gd name="T30" fmla="*/ 0 w 84"/>
                <a:gd name="T31" fmla="*/ 47622488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3"/>
                <a:gd name="T50" fmla="*/ 84 w 8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3">
                  <a:moveTo>
                    <a:pt x="0" y="30"/>
                  </a:moveTo>
                  <a:lnTo>
                    <a:pt x="0" y="30"/>
                  </a:lnTo>
                  <a:lnTo>
                    <a:pt x="7" y="44"/>
                  </a:lnTo>
                  <a:lnTo>
                    <a:pt x="16" y="39"/>
                  </a:lnTo>
                  <a:lnTo>
                    <a:pt x="26" y="48"/>
                  </a:lnTo>
                  <a:lnTo>
                    <a:pt x="34" y="44"/>
                  </a:lnTo>
                  <a:lnTo>
                    <a:pt x="31" y="60"/>
                  </a:lnTo>
                  <a:lnTo>
                    <a:pt x="83" y="62"/>
                  </a:lnTo>
                  <a:lnTo>
                    <a:pt x="63" y="51"/>
                  </a:lnTo>
                  <a:lnTo>
                    <a:pt x="53" y="32"/>
                  </a:lnTo>
                  <a:lnTo>
                    <a:pt x="54" y="11"/>
                  </a:lnTo>
                  <a:lnTo>
                    <a:pt x="67" y="0"/>
                  </a:lnTo>
                  <a:lnTo>
                    <a:pt x="22" y="4"/>
                  </a:lnTo>
                  <a:lnTo>
                    <a:pt x="11" y="30"/>
                  </a:lnTo>
                  <a:lnTo>
                    <a:pt x="0" y="3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6" name="Freeform 35"/>
            <p:cNvSpPr>
              <a:spLocks/>
            </p:cNvSpPr>
            <p:nvPr/>
          </p:nvSpPr>
          <p:spPr bwMode="auto">
            <a:xfrm>
              <a:off x="5599047" y="1795240"/>
              <a:ext cx="371199" cy="198260"/>
            </a:xfrm>
            <a:custGeom>
              <a:avLst/>
              <a:gdLst>
                <a:gd name="T0" fmla="*/ 0 w 211"/>
                <a:gd name="T1" fmla="*/ 154608593 h 103"/>
                <a:gd name="T2" fmla="*/ 0 w 211"/>
                <a:gd name="T3" fmla="*/ 154608593 h 103"/>
                <a:gd name="T4" fmla="*/ 30821668 w 211"/>
                <a:gd name="T5" fmla="*/ 158122454 h 103"/>
                <a:gd name="T6" fmla="*/ 10787834 w 211"/>
                <a:gd name="T7" fmla="*/ 173934207 h 103"/>
                <a:gd name="T8" fmla="*/ 64725751 w 211"/>
                <a:gd name="T9" fmla="*/ 179205661 h 103"/>
                <a:gd name="T10" fmla="*/ 66267578 w 211"/>
                <a:gd name="T11" fmla="*/ 158122454 h 103"/>
                <a:gd name="T12" fmla="*/ 81678427 w 211"/>
                <a:gd name="T13" fmla="*/ 163392583 h 103"/>
                <a:gd name="T14" fmla="*/ 66267578 w 211"/>
                <a:gd name="T15" fmla="*/ 151094733 h 103"/>
                <a:gd name="T16" fmla="*/ 87842014 w 211"/>
                <a:gd name="T17" fmla="*/ 154608593 h 103"/>
                <a:gd name="T18" fmla="*/ 81678427 w 211"/>
                <a:gd name="T19" fmla="*/ 131767835 h 103"/>
                <a:gd name="T20" fmla="*/ 94006842 w 211"/>
                <a:gd name="T21" fmla="*/ 145823279 h 103"/>
                <a:gd name="T22" fmla="*/ 107877085 w 211"/>
                <a:gd name="T23" fmla="*/ 133525428 h 103"/>
                <a:gd name="T24" fmla="*/ 98629843 w 211"/>
                <a:gd name="T25" fmla="*/ 117713717 h 103"/>
                <a:gd name="T26" fmla="*/ 130993329 w 211"/>
                <a:gd name="T27" fmla="*/ 119469985 h 103"/>
                <a:gd name="T28" fmla="*/ 123287914 w 211"/>
                <a:gd name="T29" fmla="*/ 110685996 h 103"/>
                <a:gd name="T30" fmla="*/ 137156916 w 211"/>
                <a:gd name="T31" fmla="*/ 114199856 h 103"/>
                <a:gd name="T32" fmla="*/ 146404158 w 211"/>
                <a:gd name="T33" fmla="*/ 94872959 h 103"/>
                <a:gd name="T34" fmla="*/ 306677318 w 211"/>
                <a:gd name="T35" fmla="*/ 38652480 h 103"/>
                <a:gd name="T36" fmla="*/ 323629975 w 211"/>
                <a:gd name="T37" fmla="*/ 15811716 h 103"/>
                <a:gd name="T38" fmla="*/ 292807075 w 211"/>
                <a:gd name="T39" fmla="*/ 0 h 103"/>
                <a:gd name="T40" fmla="*/ 225000171 w 211"/>
                <a:gd name="T41" fmla="*/ 36894887 h 103"/>
                <a:gd name="T42" fmla="*/ 154109573 w 211"/>
                <a:gd name="T43" fmla="*/ 36894887 h 103"/>
                <a:gd name="T44" fmla="*/ 80136580 w 211"/>
                <a:gd name="T45" fmla="*/ 84331356 h 103"/>
                <a:gd name="T46" fmla="*/ 40068911 w 211"/>
                <a:gd name="T47" fmla="*/ 91359098 h 103"/>
                <a:gd name="T48" fmla="*/ 41609507 w 211"/>
                <a:gd name="T49" fmla="*/ 110685996 h 103"/>
                <a:gd name="T50" fmla="*/ 63185164 w 211"/>
                <a:gd name="T51" fmla="*/ 114199856 h 103"/>
                <a:gd name="T52" fmla="*/ 38527083 w 211"/>
                <a:gd name="T53" fmla="*/ 114199856 h 103"/>
                <a:gd name="T54" fmla="*/ 49314921 w 211"/>
                <a:gd name="T55" fmla="*/ 122983846 h 103"/>
                <a:gd name="T56" fmla="*/ 30821668 w 211"/>
                <a:gd name="T57" fmla="*/ 133525428 h 103"/>
                <a:gd name="T58" fmla="*/ 52397336 w 211"/>
                <a:gd name="T59" fmla="*/ 142309418 h 103"/>
                <a:gd name="T60" fmla="*/ 0 w 211"/>
                <a:gd name="T61" fmla="*/ 154608593 h 103"/>
                <a:gd name="T62" fmla="*/ 0 w 211"/>
                <a:gd name="T63" fmla="*/ 154608593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7" name="Freeform 36"/>
            <p:cNvSpPr>
              <a:spLocks/>
            </p:cNvSpPr>
            <p:nvPr/>
          </p:nvSpPr>
          <p:spPr bwMode="auto">
            <a:xfrm>
              <a:off x="5812768" y="1543958"/>
              <a:ext cx="71989" cy="36885"/>
            </a:xfrm>
            <a:custGeom>
              <a:avLst/>
              <a:gdLst>
                <a:gd name="T0" fmla="*/ 0 w 41"/>
                <a:gd name="T1" fmla="*/ 20480869 h 21"/>
                <a:gd name="T2" fmla="*/ 0 w 41"/>
                <a:gd name="T3" fmla="*/ 20480869 h 21"/>
                <a:gd name="T4" fmla="*/ 18421813 w 41"/>
                <a:gd name="T5" fmla="*/ 29258380 h 21"/>
                <a:gd name="T6" fmla="*/ 61407284 w 41"/>
                <a:gd name="T7" fmla="*/ 19018550 h 21"/>
                <a:gd name="T8" fmla="*/ 35309714 w 41"/>
                <a:gd name="T9" fmla="*/ 0 h 21"/>
                <a:gd name="T10" fmla="*/ 0 w 41"/>
                <a:gd name="T11" fmla="*/ 20480869 h 21"/>
                <a:gd name="T12" fmla="*/ 0 w 41"/>
                <a:gd name="T13" fmla="*/ 20480869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8" name="Freeform 37"/>
            <p:cNvSpPr>
              <a:spLocks/>
            </p:cNvSpPr>
            <p:nvPr/>
          </p:nvSpPr>
          <p:spPr bwMode="auto">
            <a:xfrm>
              <a:off x="6498928" y="1620033"/>
              <a:ext cx="67491" cy="25358"/>
            </a:xfrm>
            <a:custGeom>
              <a:avLst/>
              <a:gdLst>
                <a:gd name="T0" fmla="*/ 0 w 38"/>
                <a:gd name="T1" fmla="*/ 0 h 14"/>
                <a:gd name="T2" fmla="*/ 0 w 38"/>
                <a:gd name="T3" fmla="*/ 0 h 14"/>
                <a:gd name="T4" fmla="*/ 25132214 w 38"/>
                <a:gd name="T5" fmla="*/ 15557395 h 14"/>
                <a:gd name="T6" fmla="*/ 17277847 w 38"/>
                <a:gd name="T7" fmla="*/ 20224737 h 14"/>
                <a:gd name="T8" fmla="*/ 39268060 w 38"/>
                <a:gd name="T9" fmla="*/ 20224737 h 14"/>
                <a:gd name="T10" fmla="*/ 58117536 w 38"/>
                <a:gd name="T11" fmla="*/ 933468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39" name="Freeform 38"/>
            <p:cNvSpPr>
              <a:spLocks/>
            </p:cNvSpPr>
            <p:nvPr/>
          </p:nvSpPr>
          <p:spPr bwMode="auto">
            <a:xfrm>
              <a:off x="6512426" y="1550873"/>
              <a:ext cx="155228" cy="71465"/>
            </a:xfrm>
            <a:custGeom>
              <a:avLst/>
              <a:gdLst>
                <a:gd name="T0" fmla="*/ 0 w 88"/>
                <a:gd name="T1" fmla="*/ 51992477 h 38"/>
                <a:gd name="T2" fmla="*/ 0 w 88"/>
                <a:gd name="T3" fmla="*/ 51992477 h 38"/>
                <a:gd name="T4" fmla="*/ 35635620 w 88"/>
                <a:gd name="T5" fmla="*/ 16772225 h 38"/>
                <a:gd name="T6" fmla="*/ 86764515 w 88"/>
                <a:gd name="T7" fmla="*/ 0 h 38"/>
                <a:gd name="T8" fmla="*/ 134795229 w 88"/>
                <a:gd name="T9" fmla="*/ 30188970 h 38"/>
                <a:gd name="T10" fmla="*/ 119301972 w 88"/>
                <a:gd name="T11" fmla="*/ 35220247 h 38"/>
                <a:gd name="T12" fmla="*/ 122400126 w 88"/>
                <a:gd name="T13" fmla="*/ 48638292 h 38"/>
                <a:gd name="T14" fmla="*/ 52678585 w 88"/>
                <a:gd name="T15" fmla="*/ 62055032 h 38"/>
                <a:gd name="T16" fmla="*/ 0 w 88"/>
                <a:gd name="T17" fmla="*/ 51992477 h 38"/>
                <a:gd name="T18" fmla="*/ 0 w 88"/>
                <a:gd name="T19" fmla="*/ 519924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0" name="Freeform 39"/>
            <p:cNvSpPr>
              <a:spLocks/>
            </p:cNvSpPr>
            <p:nvPr/>
          </p:nvSpPr>
          <p:spPr bwMode="auto">
            <a:xfrm>
              <a:off x="6543921" y="1613117"/>
              <a:ext cx="170977" cy="85298"/>
            </a:xfrm>
            <a:custGeom>
              <a:avLst/>
              <a:gdLst>
                <a:gd name="T0" fmla="*/ 0 w 98"/>
                <a:gd name="T1" fmla="*/ 32371164 h 45"/>
                <a:gd name="T2" fmla="*/ 0 w 98"/>
                <a:gd name="T3" fmla="*/ 32371164 h 45"/>
                <a:gd name="T4" fmla="*/ 27281675 w 98"/>
                <a:gd name="T5" fmla="*/ 37482673 h 45"/>
                <a:gd name="T6" fmla="*/ 45470282 w 98"/>
                <a:gd name="T7" fmla="*/ 63040231 h 45"/>
                <a:gd name="T8" fmla="*/ 60626625 w 98"/>
                <a:gd name="T9" fmla="*/ 54520614 h 45"/>
                <a:gd name="T10" fmla="*/ 121253251 w 98"/>
                <a:gd name="T11" fmla="*/ 74966652 h 45"/>
                <a:gd name="T12" fmla="*/ 142472871 w 98"/>
                <a:gd name="T13" fmla="*/ 66447034 h 45"/>
                <a:gd name="T14" fmla="*/ 125799785 w 98"/>
                <a:gd name="T15" fmla="*/ 47705703 h 45"/>
                <a:gd name="T16" fmla="*/ 137925106 w 98"/>
                <a:gd name="T17" fmla="*/ 52817212 h 45"/>
                <a:gd name="T18" fmla="*/ 147019404 w 98"/>
                <a:gd name="T19" fmla="*/ 22149450 h 45"/>
                <a:gd name="T20" fmla="*/ 115189975 w 98"/>
                <a:gd name="T21" fmla="*/ 6814914 h 45"/>
                <a:gd name="T22" fmla="*/ 83361776 w 98"/>
                <a:gd name="T23" fmla="*/ 28964361 h 45"/>
                <a:gd name="T24" fmla="*/ 109127929 w 98"/>
                <a:gd name="T25" fmla="*/ 17037935 h 45"/>
                <a:gd name="T26" fmla="*/ 93971586 w 98"/>
                <a:gd name="T27" fmla="*/ 0 h 45"/>
                <a:gd name="T28" fmla="*/ 42438028 w 98"/>
                <a:gd name="T29" fmla="*/ 6814914 h 45"/>
                <a:gd name="T30" fmla="*/ 0 w 98"/>
                <a:gd name="T31" fmla="*/ 32371164 h 45"/>
                <a:gd name="T32" fmla="*/ 0 w 98"/>
                <a:gd name="T33" fmla="*/ 3237116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1" name="Freeform 40"/>
            <p:cNvSpPr>
              <a:spLocks/>
            </p:cNvSpPr>
            <p:nvPr/>
          </p:nvSpPr>
          <p:spPr bwMode="auto">
            <a:xfrm>
              <a:off x="6705899" y="1656919"/>
              <a:ext cx="143980" cy="85298"/>
            </a:xfrm>
            <a:custGeom>
              <a:avLst/>
              <a:gdLst>
                <a:gd name="T0" fmla="*/ 0 w 82"/>
                <a:gd name="T1" fmla="*/ 61957319 h 46"/>
                <a:gd name="T2" fmla="*/ 0 w 82"/>
                <a:gd name="T3" fmla="*/ 61957319 h 46"/>
                <a:gd name="T4" fmla="*/ 9210906 w 82"/>
                <a:gd name="T5" fmla="*/ 73370170 h 46"/>
                <a:gd name="T6" fmla="*/ 113603665 w 82"/>
                <a:gd name="T7" fmla="*/ 58696140 h 46"/>
                <a:gd name="T8" fmla="*/ 124349719 w 82"/>
                <a:gd name="T9" fmla="*/ 34239839 h 46"/>
                <a:gd name="T10" fmla="*/ 95181857 w 82"/>
                <a:gd name="T11" fmla="*/ 14674035 h 46"/>
                <a:gd name="T12" fmla="*/ 70618188 w 82"/>
                <a:gd name="T13" fmla="*/ 22825711 h 46"/>
                <a:gd name="T14" fmla="*/ 73688489 w 82"/>
                <a:gd name="T15" fmla="*/ 6522361 h 46"/>
                <a:gd name="T16" fmla="*/ 59872134 w 82"/>
                <a:gd name="T17" fmla="*/ 0 h 46"/>
                <a:gd name="T18" fmla="*/ 12281210 w 82"/>
                <a:gd name="T19" fmla="*/ 53804371 h 46"/>
                <a:gd name="T20" fmla="*/ 0 w 82"/>
                <a:gd name="T21" fmla="*/ 61957319 h 46"/>
                <a:gd name="T22" fmla="*/ 0 w 82"/>
                <a:gd name="T23" fmla="*/ 6195731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2" name="Freeform 41"/>
            <p:cNvSpPr>
              <a:spLocks/>
            </p:cNvSpPr>
            <p:nvPr/>
          </p:nvSpPr>
          <p:spPr bwMode="auto">
            <a:xfrm>
              <a:off x="7601280" y="1834430"/>
              <a:ext cx="161978" cy="82994"/>
            </a:xfrm>
            <a:custGeom>
              <a:avLst/>
              <a:gdLst>
                <a:gd name="T0" fmla="*/ 0 w 92"/>
                <a:gd name="T1" fmla="*/ 40628330 h 43"/>
                <a:gd name="T2" fmla="*/ 0 w 92"/>
                <a:gd name="T3" fmla="*/ 40628330 h 43"/>
                <a:gd name="T4" fmla="*/ 27783597 w 92"/>
                <a:gd name="T5" fmla="*/ 1766334 h 43"/>
                <a:gd name="T6" fmla="*/ 47849462 w 92"/>
                <a:gd name="T7" fmla="*/ 0 h 43"/>
                <a:gd name="T8" fmla="*/ 80263441 w 92"/>
                <a:gd name="T9" fmla="*/ 28262669 h 43"/>
                <a:gd name="T10" fmla="*/ 84895093 w 92"/>
                <a:gd name="T11" fmla="*/ 7065335 h 43"/>
                <a:gd name="T12" fmla="*/ 120396413 w 92"/>
                <a:gd name="T13" fmla="*/ 24730003 h 43"/>
                <a:gd name="T14" fmla="*/ 117309072 w 92"/>
                <a:gd name="T15" fmla="*/ 51226339 h 43"/>
                <a:gd name="T16" fmla="*/ 140462268 w 92"/>
                <a:gd name="T17" fmla="*/ 61824337 h 43"/>
                <a:gd name="T18" fmla="*/ 66372268 w 92"/>
                <a:gd name="T19" fmla="*/ 65358332 h 43"/>
                <a:gd name="T20" fmla="*/ 61741877 w 92"/>
                <a:gd name="T21" fmla="*/ 54759005 h 43"/>
                <a:gd name="T22" fmla="*/ 49393754 w 92"/>
                <a:gd name="T23" fmla="*/ 74189998 h 43"/>
                <a:gd name="T24" fmla="*/ 0 w 92"/>
                <a:gd name="T25" fmla="*/ 40628330 h 43"/>
                <a:gd name="T26" fmla="*/ 0 w 92"/>
                <a:gd name="T27" fmla="*/ 4062833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3" name="Freeform 42"/>
            <p:cNvSpPr>
              <a:spLocks/>
            </p:cNvSpPr>
            <p:nvPr/>
          </p:nvSpPr>
          <p:spPr bwMode="auto">
            <a:xfrm>
              <a:off x="7713764" y="1836736"/>
              <a:ext cx="98986" cy="59940"/>
            </a:xfrm>
            <a:custGeom>
              <a:avLst/>
              <a:gdLst>
                <a:gd name="T0" fmla="*/ 0 w 57"/>
                <a:gd name="T1" fmla="*/ 0 h 30"/>
                <a:gd name="T2" fmla="*/ 0 w 57"/>
                <a:gd name="T3" fmla="*/ 0 h 30"/>
                <a:gd name="T4" fmla="*/ 28531889 w 57"/>
                <a:gd name="T5" fmla="*/ 20821862 h 30"/>
                <a:gd name="T6" fmla="*/ 21023629 w 57"/>
                <a:gd name="T7" fmla="*/ 39751953 h 30"/>
                <a:gd name="T8" fmla="*/ 34538987 w 57"/>
                <a:gd name="T9" fmla="*/ 54894382 h 30"/>
                <a:gd name="T10" fmla="*/ 60068552 w 57"/>
                <a:gd name="T11" fmla="*/ 54894382 h 30"/>
                <a:gd name="T12" fmla="*/ 84095739 w 57"/>
                <a:gd name="T13" fmla="*/ 34072515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4" name="Freeform 43"/>
            <p:cNvSpPr>
              <a:spLocks/>
            </p:cNvSpPr>
            <p:nvPr/>
          </p:nvSpPr>
          <p:spPr bwMode="auto">
            <a:xfrm>
              <a:off x="7722764" y="2768097"/>
              <a:ext cx="74240" cy="283557"/>
            </a:xfrm>
            <a:custGeom>
              <a:avLst/>
              <a:gdLst>
                <a:gd name="T0" fmla="*/ 0 w 43"/>
                <a:gd name="T1" fmla="*/ 65259437 h 149"/>
                <a:gd name="T2" fmla="*/ 0 w 43"/>
                <a:gd name="T3" fmla="*/ 65259437 h 149"/>
                <a:gd name="T4" fmla="*/ 10389683 w 43"/>
                <a:gd name="T5" fmla="*/ 96172434 h 149"/>
                <a:gd name="T6" fmla="*/ 10389683 w 43"/>
                <a:gd name="T7" fmla="*/ 254170820 h 149"/>
                <a:gd name="T8" fmla="*/ 20779367 w 43"/>
                <a:gd name="T9" fmla="*/ 235278901 h 149"/>
                <a:gd name="T10" fmla="*/ 37107049 w 43"/>
                <a:gd name="T11" fmla="*/ 247301269 h 149"/>
                <a:gd name="T12" fmla="*/ 19295470 w 43"/>
                <a:gd name="T13" fmla="*/ 204365925 h 149"/>
                <a:gd name="T14" fmla="*/ 29685153 w 43"/>
                <a:gd name="T15" fmla="*/ 159715118 h 149"/>
                <a:gd name="T16" fmla="*/ 62339309 w 43"/>
                <a:gd name="T17" fmla="*/ 173454260 h 149"/>
                <a:gd name="T18" fmla="*/ 31169045 w 43"/>
                <a:gd name="T19" fmla="*/ 89302883 h 149"/>
                <a:gd name="T20" fmla="*/ 20779367 w 43"/>
                <a:gd name="T21" fmla="*/ 0 h 149"/>
                <a:gd name="T22" fmla="*/ 0 w 43"/>
                <a:gd name="T23" fmla="*/ 65259437 h 149"/>
                <a:gd name="T24" fmla="*/ 0 w 43"/>
                <a:gd name="T25" fmla="*/ 6525943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5" name="Freeform 44"/>
            <p:cNvSpPr>
              <a:spLocks/>
            </p:cNvSpPr>
            <p:nvPr/>
          </p:nvSpPr>
          <p:spPr bwMode="auto">
            <a:xfrm>
              <a:off x="7832998" y="1871316"/>
              <a:ext cx="112484" cy="41496"/>
            </a:xfrm>
            <a:custGeom>
              <a:avLst/>
              <a:gdLst>
                <a:gd name="T0" fmla="*/ 0 w 64"/>
                <a:gd name="T1" fmla="*/ 0 h 22"/>
                <a:gd name="T2" fmla="*/ 0 w 64"/>
                <a:gd name="T3" fmla="*/ 0 h 22"/>
                <a:gd name="T4" fmla="*/ 16920514 w 64"/>
                <a:gd name="T5" fmla="*/ 23618538 h 22"/>
                <a:gd name="T6" fmla="*/ 61526777 w 64"/>
                <a:gd name="T7" fmla="*/ 35427802 h 22"/>
                <a:gd name="T8" fmla="*/ 96905705 w 64"/>
                <a:gd name="T9" fmla="*/ 28680208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46" name="Group 98"/>
            <p:cNvGrpSpPr>
              <a:grpSpLocks/>
            </p:cNvGrpSpPr>
            <p:nvPr/>
          </p:nvGrpSpPr>
          <p:grpSpPr bwMode="auto">
            <a:xfrm>
              <a:off x="4566433" y="1592371"/>
              <a:ext cx="398197" cy="223618"/>
              <a:chOff x="3227" y="1992"/>
              <a:chExt cx="225" cy="118"/>
            </a:xfrm>
            <a:grpFill/>
          </p:grpSpPr>
          <p:sp>
            <p:nvSpPr>
              <p:cNvPr id="226" name="Freeform 225"/>
              <p:cNvSpPr>
                <a:spLocks/>
              </p:cNvSpPr>
              <p:nvPr/>
            </p:nvSpPr>
            <p:spPr bwMode="auto">
              <a:xfrm>
                <a:off x="3227" y="2006"/>
                <a:ext cx="146" cy="104"/>
              </a:xfrm>
              <a:custGeom>
                <a:avLst/>
                <a:gdLst>
                  <a:gd name="T0" fmla="*/ 0 w 146"/>
                  <a:gd name="T1" fmla="*/ 13 h 104"/>
                  <a:gd name="T2" fmla="*/ 0 w 146"/>
                  <a:gd name="T3" fmla="*/ 13 h 104"/>
                  <a:gd name="T4" fmla="*/ 1 w 146"/>
                  <a:gd name="T5" fmla="*/ 25 h 104"/>
                  <a:gd name="T6" fmla="*/ 16 w 146"/>
                  <a:gd name="T7" fmla="*/ 25 h 104"/>
                  <a:gd name="T8" fmla="*/ 12 w 146"/>
                  <a:gd name="T9" fmla="*/ 31 h 104"/>
                  <a:gd name="T10" fmla="*/ 22 w 146"/>
                  <a:gd name="T11" fmla="*/ 35 h 104"/>
                  <a:gd name="T12" fmla="*/ 8 w 146"/>
                  <a:gd name="T13" fmla="*/ 34 h 104"/>
                  <a:gd name="T14" fmla="*/ 34 w 146"/>
                  <a:gd name="T15" fmla="*/ 45 h 104"/>
                  <a:gd name="T16" fmla="*/ 23 w 146"/>
                  <a:gd name="T17" fmla="*/ 49 h 104"/>
                  <a:gd name="T18" fmla="*/ 31 w 146"/>
                  <a:gd name="T19" fmla="*/ 57 h 104"/>
                  <a:gd name="T20" fmla="*/ 53 w 146"/>
                  <a:gd name="T21" fmla="*/ 52 h 104"/>
                  <a:gd name="T22" fmla="*/ 53 w 146"/>
                  <a:gd name="T23" fmla="*/ 42 h 104"/>
                  <a:gd name="T24" fmla="*/ 64 w 146"/>
                  <a:gd name="T25" fmla="*/ 38 h 104"/>
                  <a:gd name="T26" fmla="*/ 66 w 146"/>
                  <a:gd name="T27" fmla="*/ 50 h 104"/>
                  <a:gd name="T28" fmla="*/ 80 w 146"/>
                  <a:gd name="T29" fmla="*/ 42 h 104"/>
                  <a:gd name="T30" fmla="*/ 77 w 146"/>
                  <a:gd name="T31" fmla="*/ 50 h 104"/>
                  <a:gd name="T32" fmla="*/ 90 w 146"/>
                  <a:gd name="T33" fmla="*/ 50 h 104"/>
                  <a:gd name="T34" fmla="*/ 40 w 146"/>
                  <a:gd name="T35" fmla="*/ 62 h 104"/>
                  <a:gd name="T36" fmla="*/ 43 w 146"/>
                  <a:gd name="T37" fmla="*/ 71 h 104"/>
                  <a:gd name="T38" fmla="*/ 84 w 146"/>
                  <a:gd name="T39" fmla="*/ 64 h 104"/>
                  <a:gd name="T40" fmla="*/ 55 w 146"/>
                  <a:gd name="T41" fmla="*/ 73 h 104"/>
                  <a:gd name="T42" fmla="*/ 72 w 146"/>
                  <a:gd name="T43" fmla="*/ 78 h 104"/>
                  <a:gd name="T44" fmla="*/ 44 w 146"/>
                  <a:gd name="T45" fmla="*/ 82 h 104"/>
                  <a:gd name="T46" fmla="*/ 86 w 146"/>
                  <a:gd name="T47" fmla="*/ 103 h 104"/>
                  <a:gd name="T48" fmla="*/ 113 w 146"/>
                  <a:gd name="T49" fmla="*/ 50 h 104"/>
                  <a:gd name="T50" fmla="*/ 145 w 146"/>
                  <a:gd name="T51" fmla="*/ 37 h 104"/>
                  <a:gd name="T52" fmla="*/ 109 w 146"/>
                  <a:gd name="T53" fmla="*/ 28 h 104"/>
                  <a:gd name="T54" fmla="*/ 104 w 146"/>
                  <a:gd name="T55" fmla="*/ 15 h 104"/>
                  <a:gd name="T56" fmla="*/ 94 w 146"/>
                  <a:gd name="T57" fmla="*/ 23 h 104"/>
                  <a:gd name="T58" fmla="*/ 99 w 146"/>
                  <a:gd name="T59" fmla="*/ 10 h 104"/>
                  <a:gd name="T60" fmla="*/ 75 w 146"/>
                  <a:gd name="T61" fmla="*/ 0 h 104"/>
                  <a:gd name="T62" fmla="*/ 67 w 146"/>
                  <a:gd name="T63" fmla="*/ 10 h 104"/>
                  <a:gd name="T64" fmla="*/ 78 w 146"/>
                  <a:gd name="T65" fmla="*/ 35 h 104"/>
                  <a:gd name="T66" fmla="*/ 51 w 146"/>
                  <a:gd name="T67" fmla="*/ 10 h 104"/>
                  <a:gd name="T68" fmla="*/ 43 w 146"/>
                  <a:gd name="T69" fmla="*/ 15 h 104"/>
                  <a:gd name="T70" fmla="*/ 48 w 146"/>
                  <a:gd name="T71" fmla="*/ 28 h 104"/>
                  <a:gd name="T72" fmla="*/ 22 w 146"/>
                  <a:gd name="T73" fmla="*/ 16 h 104"/>
                  <a:gd name="T74" fmla="*/ 40 w 146"/>
                  <a:gd name="T75" fmla="*/ 9 h 104"/>
                  <a:gd name="T76" fmla="*/ 0 w 146"/>
                  <a:gd name="T77" fmla="*/ 13 h 104"/>
                  <a:gd name="T78" fmla="*/ 0 w 146"/>
                  <a:gd name="T79" fmla="*/ 13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04"/>
                  <a:gd name="T122" fmla="*/ 146 w 146"/>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04">
                    <a:moveTo>
                      <a:pt x="0" y="13"/>
                    </a:moveTo>
                    <a:lnTo>
                      <a:pt x="0" y="13"/>
                    </a:lnTo>
                    <a:lnTo>
                      <a:pt x="1" y="25"/>
                    </a:lnTo>
                    <a:lnTo>
                      <a:pt x="16" y="25"/>
                    </a:lnTo>
                    <a:lnTo>
                      <a:pt x="12" y="31"/>
                    </a:lnTo>
                    <a:lnTo>
                      <a:pt x="22" y="35"/>
                    </a:lnTo>
                    <a:lnTo>
                      <a:pt x="8" y="34"/>
                    </a:lnTo>
                    <a:lnTo>
                      <a:pt x="34" y="45"/>
                    </a:lnTo>
                    <a:lnTo>
                      <a:pt x="23" y="49"/>
                    </a:lnTo>
                    <a:lnTo>
                      <a:pt x="31" y="57"/>
                    </a:lnTo>
                    <a:lnTo>
                      <a:pt x="53" y="52"/>
                    </a:lnTo>
                    <a:lnTo>
                      <a:pt x="53" y="42"/>
                    </a:lnTo>
                    <a:lnTo>
                      <a:pt x="64" y="38"/>
                    </a:lnTo>
                    <a:lnTo>
                      <a:pt x="66" y="50"/>
                    </a:lnTo>
                    <a:lnTo>
                      <a:pt x="80" y="42"/>
                    </a:lnTo>
                    <a:lnTo>
                      <a:pt x="77" y="50"/>
                    </a:lnTo>
                    <a:lnTo>
                      <a:pt x="90" y="50"/>
                    </a:lnTo>
                    <a:lnTo>
                      <a:pt x="40" y="62"/>
                    </a:lnTo>
                    <a:lnTo>
                      <a:pt x="43" y="71"/>
                    </a:lnTo>
                    <a:lnTo>
                      <a:pt x="84" y="64"/>
                    </a:lnTo>
                    <a:lnTo>
                      <a:pt x="55" y="73"/>
                    </a:lnTo>
                    <a:lnTo>
                      <a:pt x="72" y="78"/>
                    </a:lnTo>
                    <a:lnTo>
                      <a:pt x="44" y="82"/>
                    </a:lnTo>
                    <a:lnTo>
                      <a:pt x="86" y="103"/>
                    </a:lnTo>
                    <a:lnTo>
                      <a:pt x="113" y="50"/>
                    </a:lnTo>
                    <a:lnTo>
                      <a:pt x="145" y="37"/>
                    </a:lnTo>
                    <a:lnTo>
                      <a:pt x="109" y="28"/>
                    </a:lnTo>
                    <a:lnTo>
                      <a:pt x="104" y="15"/>
                    </a:lnTo>
                    <a:lnTo>
                      <a:pt x="94" y="23"/>
                    </a:lnTo>
                    <a:lnTo>
                      <a:pt x="99" y="10"/>
                    </a:lnTo>
                    <a:lnTo>
                      <a:pt x="75" y="0"/>
                    </a:lnTo>
                    <a:lnTo>
                      <a:pt x="67" y="10"/>
                    </a:lnTo>
                    <a:lnTo>
                      <a:pt x="78" y="35"/>
                    </a:lnTo>
                    <a:lnTo>
                      <a:pt x="51" y="10"/>
                    </a:lnTo>
                    <a:lnTo>
                      <a:pt x="43" y="15"/>
                    </a:lnTo>
                    <a:lnTo>
                      <a:pt x="48" y="28"/>
                    </a:lnTo>
                    <a:lnTo>
                      <a:pt x="22" y="16"/>
                    </a:lnTo>
                    <a:lnTo>
                      <a:pt x="40" y="9"/>
                    </a:lnTo>
                    <a:lnTo>
                      <a:pt x="0" y="1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7" name="Freeform 226"/>
              <p:cNvSpPr>
                <a:spLocks/>
              </p:cNvSpPr>
              <p:nvPr/>
            </p:nvSpPr>
            <p:spPr bwMode="auto">
              <a:xfrm>
                <a:off x="3320" y="1992"/>
                <a:ext cx="132" cy="44"/>
              </a:xfrm>
              <a:custGeom>
                <a:avLst/>
                <a:gdLst>
                  <a:gd name="T0" fmla="*/ 0 w 132"/>
                  <a:gd name="T1" fmla="*/ 11 h 44"/>
                  <a:gd name="T2" fmla="*/ 0 w 132"/>
                  <a:gd name="T3" fmla="*/ 11 h 44"/>
                  <a:gd name="T4" fmla="*/ 19 w 132"/>
                  <a:gd name="T5" fmla="*/ 15 h 44"/>
                  <a:gd name="T6" fmla="*/ 7 w 132"/>
                  <a:gd name="T7" fmla="*/ 20 h 44"/>
                  <a:gd name="T8" fmla="*/ 12 w 132"/>
                  <a:gd name="T9" fmla="*/ 24 h 44"/>
                  <a:gd name="T10" fmla="*/ 60 w 132"/>
                  <a:gd name="T11" fmla="*/ 23 h 44"/>
                  <a:gd name="T12" fmla="*/ 30 w 132"/>
                  <a:gd name="T13" fmla="*/ 29 h 44"/>
                  <a:gd name="T14" fmla="*/ 78 w 132"/>
                  <a:gd name="T15" fmla="*/ 43 h 44"/>
                  <a:gd name="T16" fmla="*/ 110 w 132"/>
                  <a:gd name="T17" fmla="*/ 35 h 44"/>
                  <a:gd name="T18" fmla="*/ 131 w 132"/>
                  <a:gd name="T19" fmla="*/ 20 h 44"/>
                  <a:gd name="T20" fmla="*/ 125 w 132"/>
                  <a:gd name="T21" fmla="*/ 12 h 44"/>
                  <a:gd name="T22" fmla="*/ 94 w 132"/>
                  <a:gd name="T23" fmla="*/ 13 h 44"/>
                  <a:gd name="T24" fmla="*/ 99 w 132"/>
                  <a:gd name="T25" fmla="*/ 5 h 44"/>
                  <a:gd name="T26" fmla="*/ 74 w 132"/>
                  <a:gd name="T27" fmla="*/ 13 h 44"/>
                  <a:gd name="T28" fmla="*/ 71 w 132"/>
                  <a:gd name="T29" fmla="*/ 0 h 44"/>
                  <a:gd name="T30" fmla="*/ 65 w 132"/>
                  <a:gd name="T31" fmla="*/ 17 h 44"/>
                  <a:gd name="T32" fmla="*/ 30 w 132"/>
                  <a:gd name="T33" fmla="*/ 0 h 44"/>
                  <a:gd name="T34" fmla="*/ 31 w 132"/>
                  <a:gd name="T35" fmla="*/ 10 h 44"/>
                  <a:gd name="T36" fmla="*/ 20 w 132"/>
                  <a:gd name="T37" fmla="*/ 5 h 44"/>
                  <a:gd name="T38" fmla="*/ 25 w 132"/>
                  <a:gd name="T39" fmla="*/ 15 h 44"/>
                  <a:gd name="T40" fmla="*/ 0 w 132"/>
                  <a:gd name="T41" fmla="*/ 11 h 44"/>
                  <a:gd name="T42" fmla="*/ 0 w 132"/>
                  <a:gd name="T43" fmla="*/ 1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44"/>
                  <a:gd name="T68" fmla="*/ 132 w 1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44">
                    <a:moveTo>
                      <a:pt x="0" y="11"/>
                    </a:moveTo>
                    <a:lnTo>
                      <a:pt x="0" y="11"/>
                    </a:lnTo>
                    <a:lnTo>
                      <a:pt x="19" y="15"/>
                    </a:lnTo>
                    <a:lnTo>
                      <a:pt x="7" y="20"/>
                    </a:lnTo>
                    <a:lnTo>
                      <a:pt x="12" y="24"/>
                    </a:lnTo>
                    <a:lnTo>
                      <a:pt x="60" y="23"/>
                    </a:lnTo>
                    <a:lnTo>
                      <a:pt x="30" y="29"/>
                    </a:lnTo>
                    <a:lnTo>
                      <a:pt x="78" y="43"/>
                    </a:lnTo>
                    <a:lnTo>
                      <a:pt x="110" y="35"/>
                    </a:lnTo>
                    <a:lnTo>
                      <a:pt x="131" y="20"/>
                    </a:lnTo>
                    <a:lnTo>
                      <a:pt x="125" y="12"/>
                    </a:lnTo>
                    <a:lnTo>
                      <a:pt x="94" y="13"/>
                    </a:lnTo>
                    <a:lnTo>
                      <a:pt x="99" y="5"/>
                    </a:lnTo>
                    <a:lnTo>
                      <a:pt x="74" y="13"/>
                    </a:lnTo>
                    <a:lnTo>
                      <a:pt x="71" y="0"/>
                    </a:lnTo>
                    <a:lnTo>
                      <a:pt x="65" y="17"/>
                    </a:lnTo>
                    <a:lnTo>
                      <a:pt x="30" y="0"/>
                    </a:lnTo>
                    <a:lnTo>
                      <a:pt x="31" y="10"/>
                    </a:lnTo>
                    <a:lnTo>
                      <a:pt x="20" y="5"/>
                    </a:lnTo>
                    <a:lnTo>
                      <a:pt x="25" y="15"/>
                    </a:lnTo>
                    <a:lnTo>
                      <a:pt x="0" y="1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8" name="Freeform 227"/>
              <p:cNvSpPr>
                <a:spLocks/>
              </p:cNvSpPr>
              <p:nvPr/>
            </p:nvSpPr>
            <p:spPr bwMode="auto">
              <a:xfrm>
                <a:off x="3365" y="2062"/>
                <a:ext cx="57" cy="29"/>
              </a:xfrm>
              <a:custGeom>
                <a:avLst/>
                <a:gdLst>
                  <a:gd name="T0" fmla="*/ 0 w 57"/>
                  <a:gd name="T1" fmla="*/ 22 h 29"/>
                  <a:gd name="T2" fmla="*/ 0 w 57"/>
                  <a:gd name="T3" fmla="*/ 22 h 29"/>
                  <a:gd name="T4" fmla="*/ 5 w 57"/>
                  <a:gd name="T5" fmla="*/ 8 h 29"/>
                  <a:gd name="T6" fmla="*/ 28 w 57"/>
                  <a:gd name="T7" fmla="*/ 0 h 29"/>
                  <a:gd name="T8" fmla="*/ 32 w 57"/>
                  <a:gd name="T9" fmla="*/ 8 h 29"/>
                  <a:gd name="T10" fmla="*/ 56 w 57"/>
                  <a:gd name="T11" fmla="*/ 14 h 29"/>
                  <a:gd name="T12" fmla="*/ 22 w 57"/>
                  <a:gd name="T13" fmla="*/ 28 h 29"/>
                  <a:gd name="T14" fmla="*/ 28 w 57"/>
                  <a:gd name="T15" fmla="*/ 21 h 29"/>
                  <a:gd name="T16" fmla="*/ 0 w 57"/>
                  <a:gd name="T17" fmla="*/ 22 h 29"/>
                  <a:gd name="T18" fmla="*/ 0 w 57"/>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9"/>
                  <a:gd name="T32" fmla="*/ 57 w 5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9">
                    <a:moveTo>
                      <a:pt x="0" y="22"/>
                    </a:moveTo>
                    <a:lnTo>
                      <a:pt x="0" y="22"/>
                    </a:lnTo>
                    <a:lnTo>
                      <a:pt x="5" y="8"/>
                    </a:lnTo>
                    <a:lnTo>
                      <a:pt x="28" y="0"/>
                    </a:lnTo>
                    <a:lnTo>
                      <a:pt x="32" y="8"/>
                    </a:lnTo>
                    <a:lnTo>
                      <a:pt x="56" y="14"/>
                    </a:lnTo>
                    <a:lnTo>
                      <a:pt x="22" y="28"/>
                    </a:lnTo>
                    <a:lnTo>
                      <a:pt x="28" y="21"/>
                    </a:lnTo>
                    <a:lnTo>
                      <a:pt x="0" y="2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47" name="Freeform 46"/>
            <p:cNvSpPr>
              <a:spLocks/>
            </p:cNvSpPr>
            <p:nvPr/>
          </p:nvSpPr>
          <p:spPr bwMode="auto">
            <a:xfrm>
              <a:off x="6660906" y="3780144"/>
              <a:ext cx="193474" cy="398827"/>
            </a:xfrm>
            <a:custGeom>
              <a:avLst/>
              <a:gdLst>
                <a:gd name="T0" fmla="*/ 0 w 109"/>
                <a:gd name="T1" fmla="*/ 56982790 h 209"/>
                <a:gd name="T2" fmla="*/ 0 w 109"/>
                <a:gd name="T3" fmla="*/ 56982790 h 209"/>
                <a:gd name="T4" fmla="*/ 10982123 w 109"/>
                <a:gd name="T5" fmla="*/ 29354730 h 209"/>
                <a:gd name="T6" fmla="*/ 56477515 w 109"/>
                <a:gd name="T7" fmla="*/ 0 h 209"/>
                <a:gd name="T8" fmla="*/ 76872341 w 109"/>
                <a:gd name="T9" fmla="*/ 27628059 h 209"/>
                <a:gd name="T10" fmla="*/ 70597203 w 109"/>
                <a:gd name="T11" fmla="*/ 75977484 h 209"/>
                <a:gd name="T12" fmla="*/ 125505307 w 109"/>
                <a:gd name="T13" fmla="*/ 55256119 h 209"/>
                <a:gd name="T14" fmla="*/ 149037702 w 109"/>
                <a:gd name="T15" fmla="*/ 75977484 h 209"/>
                <a:gd name="T16" fmla="*/ 169431313 w 109"/>
                <a:gd name="T17" fmla="*/ 124325605 h 209"/>
                <a:gd name="T18" fmla="*/ 161587978 w 109"/>
                <a:gd name="T19" fmla="*/ 153680325 h 209"/>
                <a:gd name="T20" fmla="*/ 120798327 w 109"/>
                <a:gd name="T21" fmla="*/ 151953654 h 209"/>
                <a:gd name="T22" fmla="*/ 105110482 w 109"/>
                <a:gd name="T23" fmla="*/ 165768336 h 209"/>
                <a:gd name="T24" fmla="*/ 112955031 w 109"/>
                <a:gd name="T25" fmla="*/ 215843148 h 209"/>
                <a:gd name="T26" fmla="*/ 58045674 w 109"/>
                <a:gd name="T27" fmla="*/ 172675061 h 209"/>
                <a:gd name="T28" fmla="*/ 34514522 w 109"/>
                <a:gd name="T29" fmla="*/ 250377881 h 209"/>
                <a:gd name="T30" fmla="*/ 61183243 w 109"/>
                <a:gd name="T31" fmla="*/ 319448661 h 209"/>
                <a:gd name="T32" fmla="*/ 98835344 w 109"/>
                <a:gd name="T33" fmla="*/ 345348807 h 209"/>
                <a:gd name="T34" fmla="*/ 78440499 w 109"/>
                <a:gd name="T35" fmla="*/ 359163489 h 209"/>
                <a:gd name="T36" fmla="*/ 73734772 w 109"/>
                <a:gd name="T37" fmla="*/ 336715370 h 209"/>
                <a:gd name="T38" fmla="*/ 58045674 w 109"/>
                <a:gd name="T39" fmla="*/ 336715370 h 209"/>
                <a:gd name="T40" fmla="*/ 15687850 w 109"/>
                <a:gd name="T41" fmla="*/ 298727295 h 209"/>
                <a:gd name="T42" fmla="*/ 23532404 w 109"/>
                <a:gd name="T43" fmla="*/ 252104552 h 209"/>
                <a:gd name="T44" fmla="*/ 45495397 w 109"/>
                <a:gd name="T45" fmla="*/ 210663135 h 209"/>
                <a:gd name="T46" fmla="*/ 15687850 w 109"/>
                <a:gd name="T47" fmla="*/ 141593628 h 209"/>
                <a:gd name="T48" fmla="*/ 25100562 w 109"/>
                <a:gd name="T49" fmla="*/ 110512237 h 209"/>
                <a:gd name="T50" fmla="*/ 0 w 109"/>
                <a:gd name="T51" fmla="*/ 56982790 h 209"/>
                <a:gd name="T52" fmla="*/ 0 w 109"/>
                <a:gd name="T53" fmla="*/ 56982790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8" name="Freeform 47"/>
            <p:cNvSpPr>
              <a:spLocks/>
            </p:cNvSpPr>
            <p:nvPr/>
          </p:nvSpPr>
          <p:spPr bwMode="auto">
            <a:xfrm>
              <a:off x="4939884" y="3169228"/>
              <a:ext cx="447691" cy="186731"/>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49" name="Freeform 48"/>
            <p:cNvSpPr>
              <a:spLocks/>
            </p:cNvSpPr>
            <p:nvPr/>
          </p:nvSpPr>
          <p:spPr bwMode="auto">
            <a:xfrm>
              <a:off x="256008" y="2078799"/>
              <a:ext cx="717656" cy="670856"/>
            </a:xfrm>
            <a:custGeom>
              <a:avLst/>
              <a:gdLst>
                <a:gd name="T0" fmla="*/ 0 w 408"/>
                <a:gd name="T1" fmla="*/ 228607924 h 355"/>
                <a:gd name="T2" fmla="*/ 24649159 w 408"/>
                <a:gd name="T3" fmla="*/ 243848794 h 355"/>
                <a:gd name="T4" fmla="*/ 103220134 w 408"/>
                <a:gd name="T5" fmla="*/ 264168652 h 355"/>
                <a:gd name="T6" fmla="*/ 152519673 w 408"/>
                <a:gd name="T7" fmla="*/ 260782660 h 355"/>
                <a:gd name="T8" fmla="*/ 146357076 w 408"/>
                <a:gd name="T9" fmla="*/ 304810972 h 355"/>
                <a:gd name="T10" fmla="*/ 38514693 w 408"/>
                <a:gd name="T11" fmla="*/ 379319803 h 355"/>
                <a:gd name="T12" fmla="*/ 43136961 w 408"/>
                <a:gd name="T13" fmla="*/ 382707097 h 355"/>
                <a:gd name="T14" fmla="*/ 90894939 w 408"/>
                <a:gd name="T15" fmla="*/ 401333959 h 355"/>
                <a:gd name="T16" fmla="*/ 87814261 w 408"/>
                <a:gd name="T17" fmla="*/ 440281982 h 355"/>
                <a:gd name="T18" fmla="*/ 137113800 w 408"/>
                <a:gd name="T19" fmla="*/ 401333959 h 355"/>
                <a:gd name="T20" fmla="*/ 134031881 w 408"/>
                <a:gd name="T21" fmla="*/ 460603141 h 355"/>
                <a:gd name="T22" fmla="*/ 164843666 w 408"/>
                <a:gd name="T23" fmla="*/ 453829855 h 355"/>
                <a:gd name="T24" fmla="*/ 198737332 w 408"/>
                <a:gd name="T25" fmla="*/ 465683431 h 355"/>
                <a:gd name="T26" fmla="*/ 237252015 w 408"/>
                <a:gd name="T27" fmla="*/ 462296138 h 355"/>
                <a:gd name="T28" fmla="*/ 164843666 w 408"/>
                <a:gd name="T29" fmla="*/ 552045758 h 355"/>
                <a:gd name="T30" fmla="*/ 124788605 w 408"/>
                <a:gd name="T31" fmla="*/ 568979624 h 355"/>
                <a:gd name="T32" fmla="*/ 134031881 w 408"/>
                <a:gd name="T33" fmla="*/ 577447208 h 355"/>
                <a:gd name="T34" fmla="*/ 197196993 w 408"/>
                <a:gd name="T35" fmla="*/ 558819044 h 355"/>
                <a:gd name="T36" fmla="*/ 212602866 w 408"/>
                <a:gd name="T37" fmla="*/ 546965468 h 355"/>
                <a:gd name="T38" fmla="*/ 306578444 w 408"/>
                <a:gd name="T39" fmla="*/ 469069424 h 355"/>
                <a:gd name="T40" fmla="*/ 360500319 w 408"/>
                <a:gd name="T41" fmla="*/ 384400093 h 355"/>
                <a:gd name="T42" fmla="*/ 363580997 w 408"/>
                <a:gd name="T43" fmla="*/ 384400093 h 355"/>
                <a:gd name="T44" fmla="*/ 375906192 w 408"/>
                <a:gd name="T45" fmla="*/ 392867677 h 355"/>
                <a:gd name="T46" fmla="*/ 348175124 w 408"/>
                <a:gd name="T47" fmla="*/ 404721253 h 355"/>
                <a:gd name="T48" fmla="*/ 357418400 w 408"/>
                <a:gd name="T49" fmla="*/ 436895989 h 355"/>
                <a:gd name="T50" fmla="*/ 406717939 w 408"/>
                <a:gd name="T51" fmla="*/ 430121402 h 355"/>
                <a:gd name="T52" fmla="*/ 406717939 w 408"/>
                <a:gd name="T53" fmla="*/ 403026956 h 355"/>
                <a:gd name="T54" fmla="*/ 419043134 w 408"/>
                <a:gd name="T55" fmla="*/ 399640963 h 355"/>
                <a:gd name="T56" fmla="*/ 445232622 w 408"/>
                <a:gd name="T57" fmla="*/ 406414249 h 355"/>
                <a:gd name="T58" fmla="*/ 582346383 w 408"/>
                <a:gd name="T59" fmla="*/ 440281982 h 355"/>
                <a:gd name="T60" fmla="*/ 606995532 w 408"/>
                <a:gd name="T61" fmla="*/ 433508695 h 355"/>
                <a:gd name="T62" fmla="*/ 616238808 w 408"/>
                <a:gd name="T63" fmla="*/ 460603141 h 355"/>
                <a:gd name="T64" fmla="*/ 606995532 w 408"/>
                <a:gd name="T65" fmla="*/ 421655119 h 355"/>
                <a:gd name="T66" fmla="*/ 566940510 w 408"/>
                <a:gd name="T67" fmla="*/ 67735485 h 355"/>
                <a:gd name="T68" fmla="*/ 332769251 w 408"/>
                <a:gd name="T69" fmla="*/ 22014166 h 355"/>
                <a:gd name="T70" fmla="*/ 264983083 w 408"/>
                <a:gd name="T71" fmla="*/ 25401460 h 355"/>
                <a:gd name="T72" fmla="*/ 263442744 w 408"/>
                <a:gd name="T73" fmla="*/ 8467586 h 355"/>
                <a:gd name="T74" fmla="*/ 212602866 w 408"/>
                <a:gd name="T75" fmla="*/ 22014166 h 355"/>
                <a:gd name="T76" fmla="*/ 171006263 w 408"/>
                <a:gd name="T77" fmla="*/ 45721329 h 355"/>
                <a:gd name="T78" fmla="*/ 127869283 w 408"/>
                <a:gd name="T79" fmla="*/ 44028332 h 355"/>
                <a:gd name="T80" fmla="*/ 117085668 w 408"/>
                <a:gd name="T81" fmla="*/ 55881908 h 355"/>
                <a:gd name="T82" fmla="*/ 38514693 w 408"/>
                <a:gd name="T83" fmla="*/ 103297535 h 355"/>
                <a:gd name="T84" fmla="*/ 24649159 w 408"/>
                <a:gd name="T85" fmla="*/ 121924397 h 355"/>
                <a:gd name="T86" fmla="*/ 180249539 w 408"/>
                <a:gd name="T87" fmla="*/ 194740192 h 355"/>
                <a:gd name="T88" fmla="*/ 127869283 w 408"/>
                <a:gd name="T89" fmla="*/ 203206474 h 355"/>
                <a:gd name="T90" fmla="*/ 130951202 w 408"/>
                <a:gd name="T91" fmla="*/ 213367054 h 355"/>
                <a:gd name="T92" fmla="*/ 90894939 w 408"/>
                <a:gd name="T93" fmla="*/ 189659902 h 355"/>
                <a:gd name="T94" fmla="*/ 0 w 408"/>
                <a:gd name="T95" fmla="*/ 228607924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355"/>
                <a:gd name="T146" fmla="*/ 408 w 408"/>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355">
                  <a:moveTo>
                    <a:pt x="0" y="135"/>
                  </a:moveTo>
                  <a:lnTo>
                    <a:pt x="0" y="135"/>
                  </a:lnTo>
                  <a:lnTo>
                    <a:pt x="26" y="142"/>
                  </a:lnTo>
                  <a:lnTo>
                    <a:pt x="16" y="144"/>
                  </a:lnTo>
                  <a:lnTo>
                    <a:pt x="27" y="157"/>
                  </a:lnTo>
                  <a:lnTo>
                    <a:pt x="67" y="156"/>
                  </a:lnTo>
                  <a:lnTo>
                    <a:pt x="73" y="165"/>
                  </a:lnTo>
                  <a:lnTo>
                    <a:pt x="99" y="154"/>
                  </a:lnTo>
                  <a:lnTo>
                    <a:pt x="90" y="159"/>
                  </a:lnTo>
                  <a:lnTo>
                    <a:pt x="95" y="180"/>
                  </a:lnTo>
                  <a:lnTo>
                    <a:pt x="40" y="201"/>
                  </a:lnTo>
                  <a:lnTo>
                    <a:pt x="25" y="224"/>
                  </a:lnTo>
                  <a:lnTo>
                    <a:pt x="38" y="220"/>
                  </a:lnTo>
                  <a:lnTo>
                    <a:pt x="28" y="226"/>
                  </a:lnTo>
                  <a:lnTo>
                    <a:pt x="38" y="234"/>
                  </a:lnTo>
                  <a:lnTo>
                    <a:pt x="59" y="237"/>
                  </a:lnTo>
                  <a:lnTo>
                    <a:pt x="47" y="249"/>
                  </a:lnTo>
                  <a:lnTo>
                    <a:pt x="57" y="260"/>
                  </a:lnTo>
                  <a:lnTo>
                    <a:pt x="67" y="261"/>
                  </a:lnTo>
                  <a:lnTo>
                    <a:pt x="89" y="237"/>
                  </a:lnTo>
                  <a:lnTo>
                    <a:pt x="76" y="249"/>
                  </a:lnTo>
                  <a:lnTo>
                    <a:pt x="87" y="272"/>
                  </a:lnTo>
                  <a:lnTo>
                    <a:pt x="81" y="282"/>
                  </a:lnTo>
                  <a:lnTo>
                    <a:pt x="107" y="268"/>
                  </a:lnTo>
                  <a:lnTo>
                    <a:pt x="124" y="285"/>
                  </a:lnTo>
                  <a:lnTo>
                    <a:pt x="129" y="275"/>
                  </a:lnTo>
                  <a:lnTo>
                    <a:pt x="135" y="282"/>
                  </a:lnTo>
                  <a:lnTo>
                    <a:pt x="154" y="273"/>
                  </a:lnTo>
                  <a:lnTo>
                    <a:pt x="127" y="317"/>
                  </a:lnTo>
                  <a:lnTo>
                    <a:pt x="107" y="326"/>
                  </a:lnTo>
                  <a:lnTo>
                    <a:pt x="107" y="335"/>
                  </a:lnTo>
                  <a:lnTo>
                    <a:pt x="81" y="336"/>
                  </a:lnTo>
                  <a:lnTo>
                    <a:pt x="63" y="354"/>
                  </a:lnTo>
                  <a:lnTo>
                    <a:pt x="87" y="341"/>
                  </a:lnTo>
                  <a:lnTo>
                    <a:pt x="113" y="341"/>
                  </a:lnTo>
                  <a:lnTo>
                    <a:pt x="128" y="330"/>
                  </a:lnTo>
                  <a:lnTo>
                    <a:pt x="121" y="321"/>
                  </a:lnTo>
                  <a:lnTo>
                    <a:pt x="138" y="323"/>
                  </a:lnTo>
                  <a:lnTo>
                    <a:pt x="189" y="290"/>
                  </a:lnTo>
                  <a:lnTo>
                    <a:pt x="199" y="277"/>
                  </a:lnTo>
                  <a:lnTo>
                    <a:pt x="190" y="268"/>
                  </a:lnTo>
                  <a:lnTo>
                    <a:pt x="234" y="227"/>
                  </a:lnTo>
                  <a:lnTo>
                    <a:pt x="241" y="207"/>
                  </a:lnTo>
                  <a:lnTo>
                    <a:pt x="236" y="227"/>
                  </a:lnTo>
                  <a:lnTo>
                    <a:pt x="254" y="223"/>
                  </a:lnTo>
                  <a:lnTo>
                    <a:pt x="244" y="232"/>
                  </a:lnTo>
                  <a:lnTo>
                    <a:pt x="259" y="236"/>
                  </a:lnTo>
                  <a:lnTo>
                    <a:pt x="226" y="239"/>
                  </a:lnTo>
                  <a:lnTo>
                    <a:pt x="220" y="258"/>
                  </a:lnTo>
                  <a:lnTo>
                    <a:pt x="232" y="258"/>
                  </a:lnTo>
                  <a:lnTo>
                    <a:pt x="221" y="271"/>
                  </a:lnTo>
                  <a:lnTo>
                    <a:pt x="264" y="254"/>
                  </a:lnTo>
                  <a:lnTo>
                    <a:pt x="270" y="243"/>
                  </a:lnTo>
                  <a:lnTo>
                    <a:pt x="264" y="238"/>
                  </a:lnTo>
                  <a:lnTo>
                    <a:pt x="274" y="228"/>
                  </a:lnTo>
                  <a:lnTo>
                    <a:pt x="272" y="236"/>
                  </a:lnTo>
                  <a:lnTo>
                    <a:pt x="294" y="231"/>
                  </a:lnTo>
                  <a:lnTo>
                    <a:pt x="289" y="240"/>
                  </a:lnTo>
                  <a:lnTo>
                    <a:pt x="325" y="254"/>
                  </a:lnTo>
                  <a:lnTo>
                    <a:pt x="378" y="260"/>
                  </a:lnTo>
                  <a:lnTo>
                    <a:pt x="387" y="252"/>
                  </a:lnTo>
                  <a:lnTo>
                    <a:pt x="394" y="256"/>
                  </a:lnTo>
                  <a:lnTo>
                    <a:pt x="385" y="264"/>
                  </a:lnTo>
                  <a:lnTo>
                    <a:pt x="400" y="272"/>
                  </a:lnTo>
                  <a:lnTo>
                    <a:pt x="407" y="266"/>
                  </a:lnTo>
                  <a:lnTo>
                    <a:pt x="394" y="249"/>
                  </a:lnTo>
                  <a:lnTo>
                    <a:pt x="368" y="249"/>
                  </a:lnTo>
                  <a:lnTo>
                    <a:pt x="368" y="40"/>
                  </a:lnTo>
                  <a:lnTo>
                    <a:pt x="222" y="23"/>
                  </a:lnTo>
                  <a:lnTo>
                    <a:pt x="216" y="13"/>
                  </a:lnTo>
                  <a:lnTo>
                    <a:pt x="176" y="6"/>
                  </a:lnTo>
                  <a:lnTo>
                    <a:pt x="172" y="15"/>
                  </a:lnTo>
                  <a:lnTo>
                    <a:pt x="160" y="12"/>
                  </a:lnTo>
                  <a:lnTo>
                    <a:pt x="171" y="5"/>
                  </a:lnTo>
                  <a:lnTo>
                    <a:pt x="154" y="0"/>
                  </a:lnTo>
                  <a:lnTo>
                    <a:pt x="138" y="13"/>
                  </a:lnTo>
                  <a:lnTo>
                    <a:pt x="112" y="15"/>
                  </a:lnTo>
                  <a:lnTo>
                    <a:pt x="111" y="27"/>
                  </a:lnTo>
                  <a:lnTo>
                    <a:pt x="108" y="20"/>
                  </a:lnTo>
                  <a:lnTo>
                    <a:pt x="83" y="26"/>
                  </a:lnTo>
                  <a:lnTo>
                    <a:pt x="87" y="36"/>
                  </a:lnTo>
                  <a:lnTo>
                    <a:pt x="76" y="33"/>
                  </a:lnTo>
                  <a:lnTo>
                    <a:pt x="61" y="53"/>
                  </a:lnTo>
                  <a:lnTo>
                    <a:pt x="25" y="61"/>
                  </a:lnTo>
                  <a:lnTo>
                    <a:pt x="27" y="70"/>
                  </a:lnTo>
                  <a:lnTo>
                    <a:pt x="16" y="72"/>
                  </a:lnTo>
                  <a:lnTo>
                    <a:pt x="59" y="101"/>
                  </a:lnTo>
                  <a:lnTo>
                    <a:pt x="117" y="115"/>
                  </a:lnTo>
                  <a:lnTo>
                    <a:pt x="81" y="111"/>
                  </a:lnTo>
                  <a:lnTo>
                    <a:pt x="83" y="120"/>
                  </a:lnTo>
                  <a:lnTo>
                    <a:pt x="97" y="120"/>
                  </a:lnTo>
                  <a:lnTo>
                    <a:pt x="85" y="126"/>
                  </a:lnTo>
                  <a:lnTo>
                    <a:pt x="59" y="125"/>
                  </a:lnTo>
                  <a:lnTo>
                    <a:pt x="59" y="112"/>
                  </a:lnTo>
                  <a:lnTo>
                    <a:pt x="46" y="114"/>
                  </a:lnTo>
                  <a:lnTo>
                    <a:pt x="0" y="13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0" name="Freeform 49"/>
            <p:cNvSpPr>
              <a:spLocks/>
            </p:cNvSpPr>
            <p:nvPr/>
          </p:nvSpPr>
          <p:spPr bwMode="auto">
            <a:xfrm>
              <a:off x="573217" y="2641303"/>
              <a:ext cx="62992" cy="41496"/>
            </a:xfrm>
            <a:custGeom>
              <a:avLst/>
              <a:gdLst>
                <a:gd name="T0" fmla="*/ 0 w 36"/>
                <a:gd name="T1" fmla="*/ 15183716 h 22"/>
                <a:gd name="T2" fmla="*/ 0 w 36"/>
                <a:gd name="T3" fmla="*/ 15183716 h 22"/>
                <a:gd name="T4" fmla="*/ 15245114 w 36"/>
                <a:gd name="T5" fmla="*/ 35427802 h 22"/>
                <a:gd name="T6" fmla="*/ 53358518 w 36"/>
                <a:gd name="T7" fmla="*/ 6747597 h 22"/>
                <a:gd name="T8" fmla="*/ 16769995 w 36"/>
                <a:gd name="T9" fmla="*/ 0 h 22"/>
                <a:gd name="T10" fmla="*/ 21343409 w 36"/>
                <a:gd name="T11" fmla="*/ 13496492 h 22"/>
                <a:gd name="T12" fmla="*/ 0 w 36"/>
                <a:gd name="T13" fmla="*/ 15183716 h 22"/>
                <a:gd name="T14" fmla="*/ 0 w 36"/>
                <a:gd name="T15" fmla="*/ 15183716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0" y="9"/>
                  </a:moveTo>
                  <a:lnTo>
                    <a:pt x="0" y="9"/>
                  </a:lnTo>
                  <a:lnTo>
                    <a:pt x="10" y="21"/>
                  </a:lnTo>
                  <a:lnTo>
                    <a:pt x="35" y="4"/>
                  </a:lnTo>
                  <a:lnTo>
                    <a:pt x="11" y="0"/>
                  </a:lnTo>
                  <a:lnTo>
                    <a:pt x="14" y="8"/>
                  </a:lnTo>
                  <a:lnTo>
                    <a:pt x="0" y="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1" name="Freeform 50"/>
            <p:cNvSpPr>
              <a:spLocks/>
            </p:cNvSpPr>
            <p:nvPr/>
          </p:nvSpPr>
          <p:spPr bwMode="auto">
            <a:xfrm>
              <a:off x="973662" y="2565228"/>
              <a:ext cx="197974" cy="189039"/>
            </a:xfrm>
            <a:custGeom>
              <a:avLst/>
              <a:gdLst>
                <a:gd name="T0" fmla="*/ 0 w 110"/>
                <a:gd name="T1" fmla="*/ 17289607 h 99"/>
                <a:gd name="T2" fmla="*/ 0 w 110"/>
                <a:gd name="T3" fmla="*/ 17289607 h 99"/>
                <a:gd name="T4" fmla="*/ 6451601 w 110"/>
                <a:gd name="T5" fmla="*/ 41495580 h 99"/>
                <a:gd name="T6" fmla="*/ 30645101 w 110"/>
                <a:gd name="T7" fmla="*/ 51868825 h 99"/>
                <a:gd name="T8" fmla="*/ 41935408 w 110"/>
                <a:gd name="T9" fmla="*/ 43223367 h 99"/>
                <a:gd name="T10" fmla="*/ 20967704 w 110"/>
                <a:gd name="T11" fmla="*/ 31121030 h 99"/>
                <a:gd name="T12" fmla="*/ 41935408 w 110"/>
                <a:gd name="T13" fmla="*/ 31121030 h 99"/>
                <a:gd name="T14" fmla="*/ 59677303 w 110"/>
                <a:gd name="T15" fmla="*/ 51868825 h 99"/>
                <a:gd name="T16" fmla="*/ 54838605 w 110"/>
                <a:gd name="T17" fmla="*/ 15560515 h 99"/>
                <a:gd name="T18" fmla="*/ 69354701 w 110"/>
                <a:gd name="T19" fmla="*/ 48410642 h 99"/>
                <a:gd name="T20" fmla="*/ 106451410 w 110"/>
                <a:gd name="T21" fmla="*/ 67429335 h 99"/>
                <a:gd name="T22" fmla="*/ 99999812 w 110"/>
                <a:gd name="T23" fmla="*/ 89906232 h 99"/>
                <a:gd name="T24" fmla="*/ 141935200 w 110"/>
                <a:gd name="T25" fmla="*/ 119298160 h 99"/>
                <a:gd name="T26" fmla="*/ 130644903 w 110"/>
                <a:gd name="T27" fmla="*/ 143504128 h 99"/>
                <a:gd name="T28" fmla="*/ 153225497 w 110"/>
                <a:gd name="T29" fmla="*/ 124485435 h 99"/>
                <a:gd name="T30" fmla="*/ 156451296 w 110"/>
                <a:gd name="T31" fmla="*/ 169437873 h 99"/>
                <a:gd name="T32" fmla="*/ 174193231 w 110"/>
                <a:gd name="T33" fmla="*/ 160793729 h 99"/>
                <a:gd name="T34" fmla="*/ 175806131 w 110"/>
                <a:gd name="T35" fmla="*/ 127943618 h 99"/>
                <a:gd name="T36" fmla="*/ 133870703 w 110"/>
                <a:gd name="T37" fmla="*/ 108924925 h 99"/>
                <a:gd name="T38" fmla="*/ 56451504 w 110"/>
                <a:gd name="T39" fmla="*/ 0 h 99"/>
                <a:gd name="T40" fmla="*/ 11290302 w 110"/>
                <a:gd name="T41" fmla="*/ 31121030 h 99"/>
                <a:gd name="T42" fmla="*/ 0 w 110"/>
                <a:gd name="T43" fmla="*/ 17289607 h 99"/>
                <a:gd name="T44" fmla="*/ 0 w 110"/>
                <a:gd name="T45" fmla="*/ 1728960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9"/>
                <a:gd name="T71" fmla="*/ 110 w 110"/>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9">
                  <a:moveTo>
                    <a:pt x="0" y="10"/>
                  </a:moveTo>
                  <a:lnTo>
                    <a:pt x="0" y="10"/>
                  </a:lnTo>
                  <a:lnTo>
                    <a:pt x="4" y="24"/>
                  </a:lnTo>
                  <a:lnTo>
                    <a:pt x="19" y="30"/>
                  </a:lnTo>
                  <a:lnTo>
                    <a:pt x="26" y="25"/>
                  </a:lnTo>
                  <a:lnTo>
                    <a:pt x="13" y="18"/>
                  </a:lnTo>
                  <a:lnTo>
                    <a:pt x="26" y="18"/>
                  </a:lnTo>
                  <a:lnTo>
                    <a:pt x="37" y="30"/>
                  </a:lnTo>
                  <a:lnTo>
                    <a:pt x="34" y="9"/>
                  </a:lnTo>
                  <a:lnTo>
                    <a:pt x="43" y="28"/>
                  </a:lnTo>
                  <a:lnTo>
                    <a:pt x="66" y="39"/>
                  </a:lnTo>
                  <a:lnTo>
                    <a:pt x="62" y="52"/>
                  </a:lnTo>
                  <a:lnTo>
                    <a:pt x="88" y="69"/>
                  </a:lnTo>
                  <a:lnTo>
                    <a:pt x="81" y="83"/>
                  </a:lnTo>
                  <a:lnTo>
                    <a:pt x="95" y="72"/>
                  </a:lnTo>
                  <a:lnTo>
                    <a:pt x="97" y="98"/>
                  </a:lnTo>
                  <a:lnTo>
                    <a:pt x="108" y="93"/>
                  </a:lnTo>
                  <a:lnTo>
                    <a:pt x="109" y="74"/>
                  </a:lnTo>
                  <a:lnTo>
                    <a:pt x="83" y="63"/>
                  </a:lnTo>
                  <a:lnTo>
                    <a:pt x="35" y="0"/>
                  </a:lnTo>
                  <a:lnTo>
                    <a:pt x="7" y="18"/>
                  </a:lnTo>
                  <a:lnTo>
                    <a:pt x="0" y="1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2" name="Freeform 51"/>
            <p:cNvSpPr>
              <a:spLocks/>
            </p:cNvSpPr>
            <p:nvPr/>
          </p:nvSpPr>
          <p:spPr bwMode="auto">
            <a:xfrm>
              <a:off x="1018657" y="2627471"/>
              <a:ext cx="35995" cy="32275"/>
            </a:xfrm>
            <a:custGeom>
              <a:avLst/>
              <a:gdLst>
                <a:gd name="T0" fmla="*/ 0 w 20"/>
                <a:gd name="T1" fmla="*/ 0 h 16"/>
                <a:gd name="T2" fmla="*/ 0 w 20"/>
                <a:gd name="T3" fmla="*/ 0 h 16"/>
                <a:gd name="T4" fmla="*/ 9677399 w 20"/>
                <a:gd name="T5" fmla="*/ 28942503 h 16"/>
                <a:gd name="T6" fmla="*/ 11290301 w 20"/>
                <a:gd name="T7" fmla="*/ 13505854 h 16"/>
                <a:gd name="T8" fmla="*/ 30645098 w 20"/>
                <a:gd name="T9" fmla="*/ 27013096 h 16"/>
                <a:gd name="T10" fmla="*/ 12903200 w 20"/>
                <a:gd name="T11" fmla="*/ 13505854 h 16"/>
                <a:gd name="T12" fmla="*/ 29032199 w 20"/>
                <a:gd name="T13" fmla="*/ 3858815 h 16"/>
                <a:gd name="T14" fmla="*/ 0 w 20"/>
                <a:gd name="T15" fmla="*/ 0 h 16"/>
                <a:gd name="T16" fmla="*/ 0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0" y="0"/>
                  </a:moveTo>
                  <a:lnTo>
                    <a:pt x="0" y="0"/>
                  </a:lnTo>
                  <a:lnTo>
                    <a:pt x="6" y="15"/>
                  </a:lnTo>
                  <a:lnTo>
                    <a:pt x="7" y="7"/>
                  </a:lnTo>
                  <a:lnTo>
                    <a:pt x="19" y="14"/>
                  </a:lnTo>
                  <a:lnTo>
                    <a:pt x="8" y="7"/>
                  </a:lnTo>
                  <a:lnTo>
                    <a:pt x="18" y="2"/>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3" name="Freeform 52"/>
            <p:cNvSpPr>
              <a:spLocks/>
            </p:cNvSpPr>
            <p:nvPr/>
          </p:nvSpPr>
          <p:spPr bwMode="auto">
            <a:xfrm>
              <a:off x="1032155" y="2652831"/>
              <a:ext cx="22497" cy="48411"/>
            </a:xfrm>
            <a:custGeom>
              <a:avLst/>
              <a:gdLst>
                <a:gd name="T0" fmla="*/ 0 w 12"/>
                <a:gd name="T1" fmla="*/ 0 h 25"/>
                <a:gd name="T2" fmla="*/ 0 w 12"/>
                <a:gd name="T3" fmla="*/ 0 h 25"/>
                <a:gd name="T4" fmla="*/ 17500864 w 12"/>
                <a:gd name="T5" fmla="*/ 7112783 h 25"/>
                <a:gd name="T6" fmla="*/ 19251082 w 12"/>
                <a:gd name="T7" fmla="*/ 42676691 h 25"/>
                <a:gd name="T8" fmla="*/ 0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10" y="4"/>
                  </a:lnTo>
                  <a:lnTo>
                    <a:pt x="11" y="24"/>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4" name="Freeform 53"/>
            <p:cNvSpPr>
              <a:spLocks/>
            </p:cNvSpPr>
            <p:nvPr/>
          </p:nvSpPr>
          <p:spPr bwMode="auto">
            <a:xfrm>
              <a:off x="1054652" y="2629777"/>
              <a:ext cx="29246" cy="32275"/>
            </a:xfrm>
            <a:custGeom>
              <a:avLst/>
              <a:gdLst>
                <a:gd name="T0" fmla="*/ 0 w 15"/>
                <a:gd name="T1" fmla="*/ 0 h 16"/>
                <a:gd name="T2" fmla="*/ 0 w 15"/>
                <a:gd name="T3" fmla="*/ 0 h 16"/>
                <a:gd name="T4" fmla="*/ 5677928 w 15"/>
                <a:gd name="T5" fmla="*/ 28942503 h 16"/>
                <a:gd name="T6" fmla="*/ 20821357 w 15"/>
                <a:gd name="T7" fmla="*/ 28942503 h 16"/>
                <a:gd name="T8" fmla="*/ 13250332 w 15"/>
                <a:gd name="T9" fmla="*/ 3858815 h 16"/>
                <a:gd name="T10" fmla="*/ 26499288 w 15"/>
                <a:gd name="T11" fmla="*/ 21224870 h 16"/>
                <a:gd name="T12" fmla="*/ 15142056 w 15"/>
                <a:gd name="T13" fmla="*/ 0 h 16"/>
                <a:gd name="T14" fmla="*/ 0 w 15"/>
                <a:gd name="T15" fmla="*/ 0 h 16"/>
                <a:gd name="T16" fmla="*/ 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0"/>
                  </a:moveTo>
                  <a:lnTo>
                    <a:pt x="0" y="0"/>
                  </a:lnTo>
                  <a:lnTo>
                    <a:pt x="3" y="15"/>
                  </a:lnTo>
                  <a:lnTo>
                    <a:pt x="11" y="15"/>
                  </a:lnTo>
                  <a:lnTo>
                    <a:pt x="7" y="2"/>
                  </a:lnTo>
                  <a:lnTo>
                    <a:pt x="14" y="11"/>
                  </a:lnTo>
                  <a:lnTo>
                    <a:pt x="8" y="0"/>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5" name="Freeform 54"/>
            <p:cNvSpPr>
              <a:spLocks/>
            </p:cNvSpPr>
            <p:nvPr/>
          </p:nvSpPr>
          <p:spPr bwMode="auto">
            <a:xfrm>
              <a:off x="1077151" y="2671273"/>
              <a:ext cx="20247" cy="20747"/>
            </a:xfrm>
            <a:custGeom>
              <a:avLst/>
              <a:gdLst>
                <a:gd name="T0" fmla="*/ 0 w 13"/>
                <a:gd name="T1" fmla="*/ 0 h 11"/>
                <a:gd name="T2" fmla="*/ 0 w 13"/>
                <a:gd name="T3" fmla="*/ 0 h 11"/>
                <a:gd name="T4" fmla="*/ 14493612 w 13"/>
                <a:gd name="T5" fmla="*/ 16869050 h 11"/>
                <a:gd name="T6" fmla="*/ 14493612 w 13"/>
                <a:gd name="T7" fmla="*/ 1687165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10"/>
                  </a:lnTo>
                  <a:lnTo>
                    <a:pt x="12" y="1"/>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6" name="Freeform 55"/>
            <p:cNvSpPr>
              <a:spLocks/>
            </p:cNvSpPr>
            <p:nvPr/>
          </p:nvSpPr>
          <p:spPr bwMode="auto">
            <a:xfrm>
              <a:off x="1083898" y="2696633"/>
              <a:ext cx="31496" cy="50717"/>
            </a:xfrm>
            <a:custGeom>
              <a:avLst/>
              <a:gdLst>
                <a:gd name="T0" fmla="*/ 0 w 19"/>
                <a:gd name="T1" fmla="*/ 0 h 26"/>
                <a:gd name="T2" fmla="*/ 0 w 19"/>
                <a:gd name="T3" fmla="*/ 0 h 26"/>
                <a:gd name="T4" fmla="*/ 19155607 w 19"/>
                <a:gd name="T5" fmla="*/ 14434772 h 26"/>
                <a:gd name="T6" fmla="*/ 24628808 w 19"/>
                <a:gd name="T7" fmla="*/ 4510967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0"/>
                  </a:moveTo>
                  <a:lnTo>
                    <a:pt x="0" y="0"/>
                  </a:lnTo>
                  <a:lnTo>
                    <a:pt x="14" y="8"/>
                  </a:lnTo>
                  <a:lnTo>
                    <a:pt x="18" y="25"/>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7" name="Freeform 56"/>
            <p:cNvSpPr>
              <a:spLocks/>
            </p:cNvSpPr>
            <p:nvPr/>
          </p:nvSpPr>
          <p:spPr bwMode="auto">
            <a:xfrm>
              <a:off x="1131142" y="2712771"/>
              <a:ext cx="20247" cy="25358"/>
            </a:xfrm>
            <a:custGeom>
              <a:avLst/>
              <a:gdLst>
                <a:gd name="T0" fmla="*/ 0 w 10"/>
                <a:gd name="T1" fmla="*/ 10841576 h 15"/>
                <a:gd name="T2" fmla="*/ 0 w 10"/>
                <a:gd name="T3" fmla="*/ 10841576 h 15"/>
                <a:gd name="T4" fmla="*/ 8165020 w 10"/>
                <a:gd name="T5" fmla="*/ 0 h 15"/>
                <a:gd name="T6" fmla="*/ 18370223 w 10"/>
                <a:gd name="T7" fmla="*/ 18973045 h 15"/>
                <a:gd name="T8" fmla="*/ 0 w 10"/>
                <a:gd name="T9" fmla="*/ 10841576 h 15"/>
                <a:gd name="T10" fmla="*/ 0 w 10"/>
                <a:gd name="T11" fmla="*/ 10841576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8"/>
                  </a:moveTo>
                  <a:lnTo>
                    <a:pt x="0" y="8"/>
                  </a:lnTo>
                  <a:lnTo>
                    <a:pt x="4" y="0"/>
                  </a:lnTo>
                  <a:lnTo>
                    <a:pt x="9" y="14"/>
                  </a:lnTo>
                  <a:lnTo>
                    <a:pt x="0" y="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8" name="Freeform 57"/>
            <p:cNvSpPr>
              <a:spLocks/>
            </p:cNvSpPr>
            <p:nvPr/>
          </p:nvSpPr>
          <p:spPr bwMode="auto">
            <a:xfrm>
              <a:off x="1299869" y="2936387"/>
              <a:ext cx="1392566" cy="726186"/>
            </a:xfrm>
            <a:custGeom>
              <a:avLst/>
              <a:gdLst>
                <a:gd name="T0" fmla="*/ 0 w 787"/>
                <a:gd name="T1" fmla="*/ 35986208 h 382"/>
                <a:gd name="T2" fmla="*/ 31180509 w 787"/>
                <a:gd name="T3" fmla="*/ 94251414 h 382"/>
                <a:gd name="T4" fmla="*/ 6235603 w 787"/>
                <a:gd name="T5" fmla="*/ 260475223 h 382"/>
                <a:gd name="T6" fmla="*/ 57684942 w 787"/>
                <a:gd name="T7" fmla="*/ 322166221 h 382"/>
                <a:gd name="T8" fmla="*/ 88865460 w 787"/>
                <a:gd name="T9" fmla="*/ 414704110 h 382"/>
                <a:gd name="T10" fmla="*/ 162140632 w 787"/>
                <a:gd name="T11" fmla="*/ 469540844 h 382"/>
                <a:gd name="T12" fmla="*/ 291542490 w 787"/>
                <a:gd name="T13" fmla="*/ 500386343 h 382"/>
                <a:gd name="T14" fmla="*/ 445888036 w 787"/>
                <a:gd name="T15" fmla="*/ 555223077 h 382"/>
                <a:gd name="T16" fmla="*/ 544108107 w 787"/>
                <a:gd name="T17" fmla="*/ 622056083 h 382"/>
                <a:gd name="T18" fmla="*/ 581525455 w 787"/>
                <a:gd name="T19" fmla="*/ 589497017 h 382"/>
                <a:gd name="T20" fmla="*/ 629855728 w 787"/>
                <a:gd name="T21" fmla="*/ 538087416 h 382"/>
                <a:gd name="T22" fmla="*/ 748343529 w 787"/>
                <a:gd name="T23" fmla="*/ 555223077 h 382"/>
                <a:gd name="T24" fmla="*/ 728075955 w 787"/>
                <a:gd name="T25" fmla="*/ 524377578 h 382"/>
                <a:gd name="T26" fmla="*/ 776406228 w 787"/>
                <a:gd name="T27" fmla="*/ 508954173 h 382"/>
                <a:gd name="T28" fmla="*/ 866831174 w 787"/>
                <a:gd name="T29" fmla="*/ 531231842 h 382"/>
                <a:gd name="T30" fmla="*/ 893335597 w 787"/>
                <a:gd name="T31" fmla="*/ 596351282 h 382"/>
                <a:gd name="T32" fmla="*/ 938548070 w 787"/>
                <a:gd name="T33" fmla="*/ 651188016 h 382"/>
                <a:gd name="T34" fmla="*/ 916720971 w 787"/>
                <a:gd name="T35" fmla="*/ 508954173 h 382"/>
                <a:gd name="T36" fmla="*/ 1041444217 w 787"/>
                <a:gd name="T37" fmla="*/ 387285743 h 382"/>
                <a:gd name="T38" fmla="*/ 1039885941 w 787"/>
                <a:gd name="T39" fmla="*/ 375289471 h 382"/>
                <a:gd name="T40" fmla="*/ 1028971767 w 787"/>
                <a:gd name="T41" fmla="*/ 325593353 h 382"/>
                <a:gd name="T42" fmla="*/ 1028971767 w 787"/>
                <a:gd name="T43" fmla="*/ 320452655 h 382"/>
                <a:gd name="T44" fmla="*/ 1036768141 w 787"/>
                <a:gd name="T45" fmla="*/ 282752891 h 382"/>
                <a:gd name="T46" fmla="*/ 1055476190 w 787"/>
                <a:gd name="T47" fmla="*/ 308457692 h 382"/>
                <a:gd name="T48" fmla="*/ 1057035715 w 787"/>
                <a:gd name="T49" fmla="*/ 296461420 h 382"/>
                <a:gd name="T50" fmla="*/ 1164609186 w 787"/>
                <a:gd name="T51" fmla="*/ 222775459 h 382"/>
                <a:gd name="T52" fmla="*/ 1158373586 w 787"/>
                <a:gd name="T53" fmla="*/ 167937375 h 382"/>
                <a:gd name="T54" fmla="*/ 1225411908 w 787"/>
                <a:gd name="T55" fmla="*/ 123383347 h 382"/>
                <a:gd name="T56" fmla="*/ 1209821659 w 787"/>
                <a:gd name="T57" fmla="*/ 71973725 h 382"/>
                <a:gd name="T58" fmla="*/ 1147459412 w 787"/>
                <a:gd name="T59" fmla="*/ 121669781 h 382"/>
                <a:gd name="T60" fmla="*/ 1032090816 w 787"/>
                <a:gd name="T61" fmla="*/ 171365816 h 382"/>
                <a:gd name="T62" fmla="*/ 974405894 w 787"/>
                <a:gd name="T63" fmla="*/ 190215085 h 382"/>
                <a:gd name="T64" fmla="*/ 885540472 w 787"/>
                <a:gd name="T65" fmla="*/ 226202591 h 382"/>
                <a:gd name="T66" fmla="*/ 888658272 w 787"/>
                <a:gd name="T67" fmla="*/ 203924923 h 382"/>
                <a:gd name="T68" fmla="*/ 898012922 w 787"/>
                <a:gd name="T69" fmla="*/ 185074386 h 382"/>
                <a:gd name="T70" fmla="*/ 866831174 w 787"/>
                <a:gd name="T71" fmla="*/ 167937375 h 382"/>
                <a:gd name="T72" fmla="*/ 841886275 w 787"/>
                <a:gd name="T73" fmla="*/ 109673509 h 382"/>
                <a:gd name="T74" fmla="*/ 807587976 w 787"/>
                <a:gd name="T75" fmla="*/ 217633452 h 382"/>
                <a:gd name="T76" fmla="*/ 781083553 w 787"/>
                <a:gd name="T77" fmla="*/ 183360820 h 382"/>
                <a:gd name="T78" fmla="*/ 782643077 w 787"/>
                <a:gd name="T79" fmla="*/ 133664744 h 382"/>
                <a:gd name="T80" fmla="*/ 865272898 w 787"/>
                <a:gd name="T81" fmla="*/ 101105678 h 382"/>
                <a:gd name="T82" fmla="*/ 851240924 w 787"/>
                <a:gd name="T83" fmla="*/ 85682254 h 382"/>
                <a:gd name="T84" fmla="*/ 782643077 w 787"/>
                <a:gd name="T85" fmla="*/ 58263887 h 382"/>
                <a:gd name="T86" fmla="*/ 692218131 w 787"/>
                <a:gd name="T87" fmla="*/ 83968688 h 382"/>
                <a:gd name="T88" fmla="*/ 639210377 w 787"/>
                <a:gd name="T89" fmla="*/ 20564108 h 382"/>
                <a:gd name="T90" fmla="*/ 625178404 w 787"/>
                <a:gd name="T91" fmla="*/ 13709843 h 382"/>
                <a:gd name="T92" fmla="*/ 51448093 w 787"/>
                <a:gd name="T93" fmla="*/ 39414649 h 382"/>
                <a:gd name="T94" fmla="*/ 42094692 w 787"/>
                <a:gd name="T95" fmla="*/ 37699774 h 382"/>
                <a:gd name="T96" fmla="*/ 0 w 787"/>
                <a:gd name="T97" fmla="*/ 35986208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382"/>
                <a:gd name="T149" fmla="*/ 787 w 787"/>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382">
                  <a:moveTo>
                    <a:pt x="0" y="21"/>
                  </a:moveTo>
                  <a:lnTo>
                    <a:pt x="0" y="21"/>
                  </a:lnTo>
                  <a:lnTo>
                    <a:pt x="9" y="52"/>
                  </a:lnTo>
                  <a:lnTo>
                    <a:pt x="20" y="55"/>
                  </a:lnTo>
                  <a:lnTo>
                    <a:pt x="11" y="57"/>
                  </a:lnTo>
                  <a:lnTo>
                    <a:pt x="4" y="152"/>
                  </a:lnTo>
                  <a:lnTo>
                    <a:pt x="24" y="188"/>
                  </a:lnTo>
                  <a:lnTo>
                    <a:pt x="37" y="188"/>
                  </a:lnTo>
                  <a:lnTo>
                    <a:pt x="32" y="202"/>
                  </a:lnTo>
                  <a:lnTo>
                    <a:pt x="57" y="242"/>
                  </a:lnTo>
                  <a:lnTo>
                    <a:pt x="83" y="251"/>
                  </a:lnTo>
                  <a:lnTo>
                    <a:pt x="104" y="274"/>
                  </a:lnTo>
                  <a:lnTo>
                    <a:pt x="135" y="271"/>
                  </a:lnTo>
                  <a:lnTo>
                    <a:pt x="187" y="292"/>
                  </a:lnTo>
                  <a:lnTo>
                    <a:pt x="249" y="284"/>
                  </a:lnTo>
                  <a:lnTo>
                    <a:pt x="286" y="324"/>
                  </a:lnTo>
                  <a:lnTo>
                    <a:pt x="315" y="314"/>
                  </a:lnTo>
                  <a:lnTo>
                    <a:pt x="349" y="363"/>
                  </a:lnTo>
                  <a:lnTo>
                    <a:pt x="376" y="372"/>
                  </a:lnTo>
                  <a:lnTo>
                    <a:pt x="373" y="344"/>
                  </a:lnTo>
                  <a:lnTo>
                    <a:pt x="401" y="327"/>
                  </a:lnTo>
                  <a:lnTo>
                    <a:pt x="404" y="314"/>
                  </a:lnTo>
                  <a:lnTo>
                    <a:pt x="445" y="314"/>
                  </a:lnTo>
                  <a:lnTo>
                    <a:pt x="480" y="324"/>
                  </a:lnTo>
                  <a:lnTo>
                    <a:pt x="481" y="308"/>
                  </a:lnTo>
                  <a:lnTo>
                    <a:pt x="467" y="306"/>
                  </a:lnTo>
                  <a:lnTo>
                    <a:pt x="497" y="305"/>
                  </a:lnTo>
                  <a:lnTo>
                    <a:pt x="498" y="297"/>
                  </a:lnTo>
                  <a:lnTo>
                    <a:pt x="501" y="307"/>
                  </a:lnTo>
                  <a:lnTo>
                    <a:pt x="556" y="310"/>
                  </a:lnTo>
                  <a:lnTo>
                    <a:pt x="571" y="324"/>
                  </a:lnTo>
                  <a:lnTo>
                    <a:pt x="573" y="348"/>
                  </a:lnTo>
                  <a:lnTo>
                    <a:pt x="591" y="381"/>
                  </a:lnTo>
                  <a:lnTo>
                    <a:pt x="602" y="380"/>
                  </a:lnTo>
                  <a:lnTo>
                    <a:pt x="606" y="355"/>
                  </a:lnTo>
                  <a:lnTo>
                    <a:pt x="588" y="297"/>
                  </a:lnTo>
                  <a:lnTo>
                    <a:pt x="599" y="273"/>
                  </a:lnTo>
                  <a:lnTo>
                    <a:pt x="668" y="226"/>
                  </a:lnTo>
                  <a:lnTo>
                    <a:pt x="655" y="221"/>
                  </a:lnTo>
                  <a:lnTo>
                    <a:pt x="667" y="219"/>
                  </a:lnTo>
                  <a:lnTo>
                    <a:pt x="657" y="204"/>
                  </a:lnTo>
                  <a:lnTo>
                    <a:pt x="660" y="190"/>
                  </a:lnTo>
                  <a:lnTo>
                    <a:pt x="646" y="180"/>
                  </a:lnTo>
                  <a:lnTo>
                    <a:pt x="660" y="187"/>
                  </a:lnTo>
                  <a:lnTo>
                    <a:pt x="655" y="170"/>
                  </a:lnTo>
                  <a:lnTo>
                    <a:pt x="665" y="165"/>
                  </a:lnTo>
                  <a:lnTo>
                    <a:pt x="667" y="202"/>
                  </a:lnTo>
                  <a:lnTo>
                    <a:pt x="677" y="180"/>
                  </a:lnTo>
                  <a:lnTo>
                    <a:pt x="671" y="163"/>
                  </a:lnTo>
                  <a:lnTo>
                    <a:pt x="678" y="173"/>
                  </a:lnTo>
                  <a:lnTo>
                    <a:pt x="692" y="143"/>
                  </a:lnTo>
                  <a:lnTo>
                    <a:pt x="747" y="130"/>
                  </a:lnTo>
                  <a:lnTo>
                    <a:pt x="733" y="121"/>
                  </a:lnTo>
                  <a:lnTo>
                    <a:pt x="743" y="98"/>
                  </a:lnTo>
                  <a:lnTo>
                    <a:pt x="785" y="81"/>
                  </a:lnTo>
                  <a:lnTo>
                    <a:pt x="786" y="72"/>
                  </a:lnTo>
                  <a:lnTo>
                    <a:pt x="776" y="64"/>
                  </a:lnTo>
                  <a:lnTo>
                    <a:pt x="776" y="42"/>
                  </a:lnTo>
                  <a:lnTo>
                    <a:pt x="753" y="35"/>
                  </a:lnTo>
                  <a:lnTo>
                    <a:pt x="736" y="71"/>
                  </a:lnTo>
                  <a:lnTo>
                    <a:pt x="667" y="84"/>
                  </a:lnTo>
                  <a:lnTo>
                    <a:pt x="662" y="100"/>
                  </a:lnTo>
                  <a:lnTo>
                    <a:pt x="622" y="106"/>
                  </a:lnTo>
                  <a:lnTo>
                    <a:pt x="625" y="111"/>
                  </a:lnTo>
                  <a:lnTo>
                    <a:pt x="585" y="133"/>
                  </a:lnTo>
                  <a:lnTo>
                    <a:pt x="568" y="132"/>
                  </a:lnTo>
                  <a:lnTo>
                    <a:pt x="567" y="126"/>
                  </a:lnTo>
                  <a:lnTo>
                    <a:pt x="570" y="119"/>
                  </a:lnTo>
                  <a:lnTo>
                    <a:pt x="574" y="114"/>
                  </a:lnTo>
                  <a:lnTo>
                    <a:pt x="576" y="108"/>
                  </a:lnTo>
                  <a:lnTo>
                    <a:pt x="570" y="91"/>
                  </a:lnTo>
                  <a:lnTo>
                    <a:pt x="556" y="98"/>
                  </a:lnTo>
                  <a:lnTo>
                    <a:pt x="561" y="71"/>
                  </a:lnTo>
                  <a:lnTo>
                    <a:pt x="540" y="64"/>
                  </a:lnTo>
                  <a:lnTo>
                    <a:pt x="524" y="81"/>
                  </a:lnTo>
                  <a:lnTo>
                    <a:pt x="518" y="127"/>
                  </a:lnTo>
                  <a:lnTo>
                    <a:pt x="505" y="128"/>
                  </a:lnTo>
                  <a:lnTo>
                    <a:pt x="501" y="107"/>
                  </a:lnTo>
                  <a:lnTo>
                    <a:pt x="511" y="72"/>
                  </a:lnTo>
                  <a:lnTo>
                    <a:pt x="502" y="78"/>
                  </a:lnTo>
                  <a:lnTo>
                    <a:pt x="519" y="60"/>
                  </a:lnTo>
                  <a:lnTo>
                    <a:pt x="555" y="59"/>
                  </a:lnTo>
                  <a:lnTo>
                    <a:pt x="549" y="50"/>
                  </a:lnTo>
                  <a:lnTo>
                    <a:pt x="546" y="50"/>
                  </a:lnTo>
                  <a:lnTo>
                    <a:pt x="493" y="45"/>
                  </a:lnTo>
                  <a:lnTo>
                    <a:pt x="502" y="34"/>
                  </a:lnTo>
                  <a:lnTo>
                    <a:pt x="469" y="49"/>
                  </a:lnTo>
                  <a:lnTo>
                    <a:pt x="444" y="49"/>
                  </a:lnTo>
                  <a:lnTo>
                    <a:pt x="475" y="25"/>
                  </a:lnTo>
                  <a:lnTo>
                    <a:pt x="410" y="12"/>
                  </a:lnTo>
                  <a:lnTo>
                    <a:pt x="402" y="0"/>
                  </a:lnTo>
                  <a:lnTo>
                    <a:pt x="401" y="8"/>
                  </a:lnTo>
                  <a:lnTo>
                    <a:pt x="25" y="8"/>
                  </a:lnTo>
                  <a:lnTo>
                    <a:pt x="33" y="23"/>
                  </a:lnTo>
                  <a:lnTo>
                    <a:pt x="24" y="35"/>
                  </a:lnTo>
                  <a:lnTo>
                    <a:pt x="27" y="22"/>
                  </a:lnTo>
                  <a:lnTo>
                    <a:pt x="0" y="2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59" name="Freeform 58"/>
            <p:cNvSpPr>
              <a:spLocks/>
            </p:cNvSpPr>
            <p:nvPr/>
          </p:nvSpPr>
          <p:spPr bwMode="auto">
            <a:xfrm>
              <a:off x="8836364" y="2415379"/>
              <a:ext cx="78741" cy="27664"/>
            </a:xfrm>
            <a:custGeom>
              <a:avLst/>
              <a:gdLst>
                <a:gd name="T0" fmla="*/ 0 w 43"/>
                <a:gd name="T1" fmla="*/ 7406368 h 14"/>
                <a:gd name="T2" fmla="*/ 0 w 43"/>
                <a:gd name="T3" fmla="*/ 7406368 h 14"/>
                <a:gd name="T4" fmla="*/ 41742022 w 43"/>
                <a:gd name="T5" fmla="*/ 0 h 14"/>
                <a:gd name="T6" fmla="*/ 70126962 w 43"/>
                <a:gd name="T7" fmla="*/ 11108871 h 14"/>
                <a:gd name="T8" fmla="*/ 55099114 w 43"/>
                <a:gd name="T9" fmla="*/ 24069679 h 14"/>
                <a:gd name="T10" fmla="*/ 0 w 43"/>
                <a:gd name="T11" fmla="*/ 7406368 h 14"/>
                <a:gd name="T12" fmla="*/ 0 w 43"/>
                <a:gd name="T13" fmla="*/ 7406368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60" name="Group 115"/>
            <p:cNvGrpSpPr>
              <a:grpSpLocks/>
            </p:cNvGrpSpPr>
            <p:nvPr/>
          </p:nvGrpSpPr>
          <p:grpSpPr bwMode="auto">
            <a:xfrm>
              <a:off x="2078239" y="3715306"/>
              <a:ext cx="1390308" cy="2206106"/>
              <a:chOff x="1821" y="3111"/>
              <a:chExt cx="785" cy="1163"/>
            </a:xfrm>
            <a:grpFill/>
          </p:grpSpPr>
          <p:sp>
            <p:nvSpPr>
              <p:cNvPr id="190" name="Freeform 189"/>
              <p:cNvSpPr>
                <a:spLocks/>
              </p:cNvSpPr>
              <p:nvPr/>
            </p:nvSpPr>
            <p:spPr bwMode="auto">
              <a:xfrm>
                <a:off x="2163" y="3176"/>
                <a:ext cx="21" cy="8"/>
              </a:xfrm>
              <a:custGeom>
                <a:avLst/>
                <a:gdLst>
                  <a:gd name="T0" fmla="*/ 0 w 21"/>
                  <a:gd name="T1" fmla="*/ 0 h 8"/>
                  <a:gd name="T2" fmla="*/ 0 w 21"/>
                  <a:gd name="T3" fmla="*/ 0 h 8"/>
                  <a:gd name="T4" fmla="*/ 2 w 21"/>
                  <a:gd name="T5" fmla="*/ 7 h 8"/>
                  <a:gd name="T6" fmla="*/ 20 w 21"/>
                  <a:gd name="T7" fmla="*/ 4 h 8"/>
                  <a:gd name="T8" fmla="*/ 0 w 21"/>
                  <a:gd name="T9" fmla="*/ 0 h 8"/>
                  <a:gd name="T10" fmla="*/ 0 w 21"/>
                  <a:gd name="T11" fmla="*/ 0 h 8"/>
                  <a:gd name="T12" fmla="*/ 0 60000 65536"/>
                  <a:gd name="T13" fmla="*/ 0 60000 65536"/>
                  <a:gd name="T14" fmla="*/ 0 60000 65536"/>
                  <a:gd name="T15" fmla="*/ 0 60000 65536"/>
                  <a:gd name="T16" fmla="*/ 0 60000 65536"/>
                  <a:gd name="T17" fmla="*/ 0 60000 65536"/>
                  <a:gd name="T18" fmla="*/ 0 w 21"/>
                  <a:gd name="T19" fmla="*/ 0 h 8"/>
                  <a:gd name="T20" fmla="*/ 21 w 21"/>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 h="8">
                    <a:moveTo>
                      <a:pt x="0" y="0"/>
                    </a:moveTo>
                    <a:lnTo>
                      <a:pt x="0" y="0"/>
                    </a:lnTo>
                    <a:lnTo>
                      <a:pt x="2" y="7"/>
                    </a:lnTo>
                    <a:lnTo>
                      <a:pt x="20" y="4"/>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1" name="Freeform 190"/>
              <p:cNvSpPr>
                <a:spLocks/>
              </p:cNvSpPr>
              <p:nvPr/>
            </p:nvSpPr>
            <p:spPr bwMode="auto">
              <a:xfrm>
                <a:off x="2079" y="3729"/>
                <a:ext cx="270" cy="481"/>
              </a:xfrm>
              <a:custGeom>
                <a:avLst/>
                <a:gdLst>
                  <a:gd name="T0" fmla="*/ 0 w 270"/>
                  <a:gd name="T1" fmla="*/ 444 h 481"/>
                  <a:gd name="T2" fmla="*/ 0 w 270"/>
                  <a:gd name="T3" fmla="*/ 444 h 481"/>
                  <a:gd name="T4" fmla="*/ 3 w 270"/>
                  <a:gd name="T5" fmla="*/ 455 h 481"/>
                  <a:gd name="T6" fmla="*/ 14 w 270"/>
                  <a:gd name="T7" fmla="*/ 451 h 481"/>
                  <a:gd name="T8" fmla="*/ 18 w 270"/>
                  <a:gd name="T9" fmla="*/ 475 h 481"/>
                  <a:gd name="T10" fmla="*/ 68 w 270"/>
                  <a:gd name="T11" fmla="*/ 480 h 481"/>
                  <a:gd name="T12" fmla="*/ 54 w 270"/>
                  <a:gd name="T13" fmla="*/ 468 h 481"/>
                  <a:gd name="T14" fmla="*/ 64 w 270"/>
                  <a:gd name="T15" fmla="*/ 435 h 481"/>
                  <a:gd name="T16" fmla="*/ 74 w 270"/>
                  <a:gd name="T17" fmla="*/ 442 h 481"/>
                  <a:gd name="T18" fmla="*/ 105 w 270"/>
                  <a:gd name="T19" fmla="*/ 396 h 481"/>
                  <a:gd name="T20" fmla="*/ 81 w 270"/>
                  <a:gd name="T21" fmla="*/ 370 h 481"/>
                  <a:gd name="T22" fmla="*/ 108 w 270"/>
                  <a:gd name="T23" fmla="*/ 354 h 481"/>
                  <a:gd name="T24" fmla="*/ 112 w 270"/>
                  <a:gd name="T25" fmla="*/ 331 h 481"/>
                  <a:gd name="T26" fmla="*/ 124 w 270"/>
                  <a:gd name="T27" fmla="*/ 320 h 481"/>
                  <a:gd name="T28" fmla="*/ 113 w 270"/>
                  <a:gd name="T29" fmla="*/ 316 h 481"/>
                  <a:gd name="T30" fmla="*/ 134 w 270"/>
                  <a:gd name="T31" fmla="*/ 316 h 481"/>
                  <a:gd name="T32" fmla="*/ 131 w 270"/>
                  <a:gd name="T33" fmla="*/ 305 h 481"/>
                  <a:gd name="T34" fmla="*/ 122 w 270"/>
                  <a:gd name="T35" fmla="*/ 312 h 481"/>
                  <a:gd name="T36" fmla="*/ 113 w 270"/>
                  <a:gd name="T37" fmla="*/ 304 h 481"/>
                  <a:gd name="T38" fmla="*/ 112 w 270"/>
                  <a:gd name="T39" fmla="*/ 287 h 481"/>
                  <a:gd name="T40" fmla="*/ 149 w 270"/>
                  <a:gd name="T41" fmla="*/ 288 h 481"/>
                  <a:gd name="T42" fmla="*/ 152 w 270"/>
                  <a:gd name="T43" fmla="*/ 253 h 481"/>
                  <a:gd name="T44" fmla="*/ 210 w 270"/>
                  <a:gd name="T45" fmla="*/ 247 h 481"/>
                  <a:gd name="T46" fmla="*/ 227 w 270"/>
                  <a:gd name="T47" fmla="*/ 223 h 481"/>
                  <a:gd name="T48" fmla="*/ 204 w 270"/>
                  <a:gd name="T49" fmla="*/ 178 h 481"/>
                  <a:gd name="T50" fmla="*/ 216 w 270"/>
                  <a:gd name="T51" fmla="*/ 122 h 481"/>
                  <a:gd name="T52" fmla="*/ 269 w 270"/>
                  <a:gd name="T53" fmla="*/ 76 h 481"/>
                  <a:gd name="T54" fmla="*/ 267 w 270"/>
                  <a:gd name="T55" fmla="*/ 55 h 481"/>
                  <a:gd name="T56" fmla="*/ 256 w 270"/>
                  <a:gd name="T57" fmla="*/ 55 h 481"/>
                  <a:gd name="T58" fmla="*/ 242 w 270"/>
                  <a:gd name="T59" fmla="*/ 79 h 481"/>
                  <a:gd name="T60" fmla="*/ 205 w 270"/>
                  <a:gd name="T61" fmla="*/ 78 h 481"/>
                  <a:gd name="T62" fmla="*/ 213 w 270"/>
                  <a:gd name="T63" fmla="*/ 50 h 481"/>
                  <a:gd name="T64" fmla="*/ 147 w 270"/>
                  <a:gd name="T65" fmla="*/ 7 h 481"/>
                  <a:gd name="T66" fmla="*/ 125 w 270"/>
                  <a:gd name="T67" fmla="*/ 3 h 481"/>
                  <a:gd name="T68" fmla="*/ 123 w 270"/>
                  <a:gd name="T69" fmla="*/ 12 h 481"/>
                  <a:gd name="T70" fmla="*/ 98 w 270"/>
                  <a:gd name="T71" fmla="*/ 0 h 481"/>
                  <a:gd name="T72" fmla="*/ 84 w 270"/>
                  <a:gd name="T73" fmla="*/ 15 h 481"/>
                  <a:gd name="T74" fmla="*/ 82 w 270"/>
                  <a:gd name="T75" fmla="*/ 32 h 481"/>
                  <a:gd name="T76" fmla="*/ 67 w 270"/>
                  <a:gd name="T77" fmla="*/ 39 h 481"/>
                  <a:gd name="T78" fmla="*/ 68 w 270"/>
                  <a:gd name="T79" fmla="*/ 73 h 481"/>
                  <a:gd name="T80" fmla="*/ 51 w 270"/>
                  <a:gd name="T81" fmla="*/ 91 h 481"/>
                  <a:gd name="T82" fmla="*/ 39 w 270"/>
                  <a:gd name="T83" fmla="*/ 138 h 481"/>
                  <a:gd name="T84" fmla="*/ 48 w 270"/>
                  <a:gd name="T85" fmla="*/ 182 h 481"/>
                  <a:gd name="T86" fmla="*/ 31 w 270"/>
                  <a:gd name="T87" fmla="*/ 220 h 481"/>
                  <a:gd name="T88" fmla="*/ 18 w 270"/>
                  <a:gd name="T89" fmla="*/ 313 h 481"/>
                  <a:gd name="T90" fmla="*/ 28 w 270"/>
                  <a:gd name="T91" fmla="*/ 348 h 481"/>
                  <a:gd name="T92" fmla="*/ 19 w 270"/>
                  <a:gd name="T93" fmla="*/ 351 h 481"/>
                  <a:gd name="T94" fmla="*/ 23 w 270"/>
                  <a:gd name="T95" fmla="*/ 381 h 481"/>
                  <a:gd name="T96" fmla="*/ 0 w 270"/>
                  <a:gd name="T97" fmla="*/ 444 h 481"/>
                  <a:gd name="T98" fmla="*/ 0 w 270"/>
                  <a:gd name="T99" fmla="*/ 444 h 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481"/>
                  <a:gd name="T152" fmla="*/ 270 w 270"/>
                  <a:gd name="T153" fmla="*/ 481 h 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481">
                    <a:moveTo>
                      <a:pt x="0" y="444"/>
                    </a:moveTo>
                    <a:lnTo>
                      <a:pt x="0" y="444"/>
                    </a:lnTo>
                    <a:lnTo>
                      <a:pt x="3" y="455"/>
                    </a:lnTo>
                    <a:lnTo>
                      <a:pt x="14" y="451"/>
                    </a:lnTo>
                    <a:lnTo>
                      <a:pt x="18" y="475"/>
                    </a:lnTo>
                    <a:lnTo>
                      <a:pt x="68" y="480"/>
                    </a:lnTo>
                    <a:lnTo>
                      <a:pt x="54" y="468"/>
                    </a:lnTo>
                    <a:lnTo>
                      <a:pt x="64" y="435"/>
                    </a:lnTo>
                    <a:lnTo>
                      <a:pt x="74" y="442"/>
                    </a:lnTo>
                    <a:lnTo>
                      <a:pt x="105" y="396"/>
                    </a:lnTo>
                    <a:lnTo>
                      <a:pt x="81" y="370"/>
                    </a:lnTo>
                    <a:lnTo>
                      <a:pt x="108" y="354"/>
                    </a:lnTo>
                    <a:lnTo>
                      <a:pt x="112" y="331"/>
                    </a:lnTo>
                    <a:lnTo>
                      <a:pt x="124" y="320"/>
                    </a:lnTo>
                    <a:lnTo>
                      <a:pt x="113" y="316"/>
                    </a:lnTo>
                    <a:lnTo>
                      <a:pt x="134" y="316"/>
                    </a:lnTo>
                    <a:lnTo>
                      <a:pt x="131" y="305"/>
                    </a:lnTo>
                    <a:lnTo>
                      <a:pt x="122" y="312"/>
                    </a:lnTo>
                    <a:lnTo>
                      <a:pt x="113" y="304"/>
                    </a:lnTo>
                    <a:lnTo>
                      <a:pt x="112" y="287"/>
                    </a:lnTo>
                    <a:lnTo>
                      <a:pt x="149" y="288"/>
                    </a:lnTo>
                    <a:lnTo>
                      <a:pt x="152" y="253"/>
                    </a:lnTo>
                    <a:lnTo>
                      <a:pt x="210" y="247"/>
                    </a:lnTo>
                    <a:lnTo>
                      <a:pt x="227" y="223"/>
                    </a:lnTo>
                    <a:lnTo>
                      <a:pt x="204" y="178"/>
                    </a:lnTo>
                    <a:lnTo>
                      <a:pt x="216" y="122"/>
                    </a:lnTo>
                    <a:lnTo>
                      <a:pt x="269" y="76"/>
                    </a:lnTo>
                    <a:lnTo>
                      <a:pt x="267" y="55"/>
                    </a:lnTo>
                    <a:lnTo>
                      <a:pt x="256" y="55"/>
                    </a:lnTo>
                    <a:lnTo>
                      <a:pt x="242" y="79"/>
                    </a:lnTo>
                    <a:lnTo>
                      <a:pt x="205" y="78"/>
                    </a:lnTo>
                    <a:lnTo>
                      <a:pt x="213" y="50"/>
                    </a:lnTo>
                    <a:lnTo>
                      <a:pt x="147" y="7"/>
                    </a:lnTo>
                    <a:lnTo>
                      <a:pt x="125" y="3"/>
                    </a:lnTo>
                    <a:lnTo>
                      <a:pt x="123" y="12"/>
                    </a:lnTo>
                    <a:lnTo>
                      <a:pt x="98" y="0"/>
                    </a:lnTo>
                    <a:lnTo>
                      <a:pt x="84" y="15"/>
                    </a:lnTo>
                    <a:lnTo>
                      <a:pt x="82" y="32"/>
                    </a:lnTo>
                    <a:lnTo>
                      <a:pt x="67" y="39"/>
                    </a:lnTo>
                    <a:lnTo>
                      <a:pt x="68" y="73"/>
                    </a:lnTo>
                    <a:lnTo>
                      <a:pt x="51" y="91"/>
                    </a:lnTo>
                    <a:lnTo>
                      <a:pt x="39" y="138"/>
                    </a:lnTo>
                    <a:lnTo>
                      <a:pt x="48" y="182"/>
                    </a:lnTo>
                    <a:lnTo>
                      <a:pt x="31" y="220"/>
                    </a:lnTo>
                    <a:lnTo>
                      <a:pt x="18" y="313"/>
                    </a:lnTo>
                    <a:lnTo>
                      <a:pt x="28" y="348"/>
                    </a:lnTo>
                    <a:lnTo>
                      <a:pt x="19" y="351"/>
                    </a:lnTo>
                    <a:lnTo>
                      <a:pt x="23" y="381"/>
                    </a:lnTo>
                    <a:lnTo>
                      <a:pt x="0" y="44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2" name="Freeform 191"/>
              <p:cNvSpPr>
                <a:spLocks/>
              </p:cNvSpPr>
              <p:nvPr/>
            </p:nvSpPr>
            <p:spPr bwMode="auto">
              <a:xfrm>
                <a:off x="2143" y="4217"/>
                <a:ext cx="49" cy="42"/>
              </a:xfrm>
              <a:custGeom>
                <a:avLst/>
                <a:gdLst>
                  <a:gd name="T0" fmla="*/ 0 w 49"/>
                  <a:gd name="T1" fmla="*/ 0 h 42"/>
                  <a:gd name="T2" fmla="*/ 0 w 49"/>
                  <a:gd name="T3" fmla="*/ 0 h 42"/>
                  <a:gd name="T4" fmla="*/ 2 w 49"/>
                  <a:gd name="T5" fmla="*/ 41 h 42"/>
                  <a:gd name="T6" fmla="*/ 48 w 49"/>
                  <a:gd name="T7" fmla="*/ 37 h 42"/>
                  <a:gd name="T8" fmla="*/ 11 w 49"/>
                  <a:gd name="T9" fmla="*/ 20 h 42"/>
                  <a:gd name="T10" fmla="*/ 0 w 49"/>
                  <a:gd name="T11" fmla="*/ 0 h 42"/>
                  <a:gd name="T12" fmla="*/ 0 w 49"/>
                  <a:gd name="T13" fmla="*/ 0 h 42"/>
                  <a:gd name="T14" fmla="*/ 0 60000 65536"/>
                  <a:gd name="T15" fmla="*/ 0 60000 65536"/>
                  <a:gd name="T16" fmla="*/ 0 60000 65536"/>
                  <a:gd name="T17" fmla="*/ 0 60000 65536"/>
                  <a:gd name="T18" fmla="*/ 0 60000 65536"/>
                  <a:gd name="T19" fmla="*/ 0 60000 65536"/>
                  <a:gd name="T20" fmla="*/ 0 60000 65536"/>
                  <a:gd name="T21" fmla="*/ 0 w 49"/>
                  <a:gd name="T22" fmla="*/ 0 h 42"/>
                  <a:gd name="T23" fmla="*/ 49 w 4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2">
                    <a:moveTo>
                      <a:pt x="0" y="0"/>
                    </a:moveTo>
                    <a:lnTo>
                      <a:pt x="0" y="0"/>
                    </a:lnTo>
                    <a:lnTo>
                      <a:pt x="2" y="41"/>
                    </a:lnTo>
                    <a:lnTo>
                      <a:pt x="48" y="37"/>
                    </a:lnTo>
                    <a:lnTo>
                      <a:pt x="11" y="20"/>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3" name="Freeform 192"/>
              <p:cNvSpPr>
                <a:spLocks/>
              </p:cNvSpPr>
              <p:nvPr/>
            </p:nvSpPr>
            <p:spPr bwMode="auto">
              <a:xfrm>
                <a:off x="2129" y="3560"/>
                <a:ext cx="165" cy="185"/>
              </a:xfrm>
              <a:custGeom>
                <a:avLst/>
                <a:gdLst>
                  <a:gd name="T0" fmla="*/ 0 w 165"/>
                  <a:gd name="T1" fmla="*/ 18 h 185"/>
                  <a:gd name="T2" fmla="*/ 0 w 165"/>
                  <a:gd name="T3" fmla="*/ 18 h 185"/>
                  <a:gd name="T4" fmla="*/ 13 w 165"/>
                  <a:gd name="T5" fmla="*/ 38 h 185"/>
                  <a:gd name="T6" fmla="*/ 4 w 165"/>
                  <a:gd name="T7" fmla="*/ 80 h 185"/>
                  <a:gd name="T8" fmla="*/ 13 w 165"/>
                  <a:gd name="T9" fmla="*/ 84 h 185"/>
                  <a:gd name="T10" fmla="*/ 9 w 165"/>
                  <a:gd name="T11" fmla="*/ 91 h 185"/>
                  <a:gd name="T12" fmla="*/ 1 w 165"/>
                  <a:gd name="T13" fmla="*/ 108 h 185"/>
                  <a:gd name="T14" fmla="*/ 16 w 165"/>
                  <a:gd name="T15" fmla="*/ 133 h 185"/>
                  <a:gd name="T16" fmla="*/ 24 w 165"/>
                  <a:gd name="T17" fmla="*/ 183 h 185"/>
                  <a:gd name="T18" fmla="*/ 34 w 165"/>
                  <a:gd name="T19" fmla="*/ 184 h 185"/>
                  <a:gd name="T20" fmla="*/ 48 w 165"/>
                  <a:gd name="T21" fmla="*/ 169 h 185"/>
                  <a:gd name="T22" fmla="*/ 73 w 165"/>
                  <a:gd name="T23" fmla="*/ 181 h 185"/>
                  <a:gd name="T24" fmla="*/ 75 w 165"/>
                  <a:gd name="T25" fmla="*/ 172 h 185"/>
                  <a:gd name="T26" fmla="*/ 97 w 165"/>
                  <a:gd name="T27" fmla="*/ 176 h 185"/>
                  <a:gd name="T28" fmla="*/ 106 w 165"/>
                  <a:gd name="T29" fmla="*/ 139 h 185"/>
                  <a:gd name="T30" fmla="*/ 145 w 165"/>
                  <a:gd name="T31" fmla="*/ 133 h 185"/>
                  <a:gd name="T32" fmla="*/ 159 w 165"/>
                  <a:gd name="T33" fmla="*/ 145 h 185"/>
                  <a:gd name="T34" fmla="*/ 164 w 165"/>
                  <a:gd name="T35" fmla="*/ 117 h 185"/>
                  <a:gd name="T36" fmla="*/ 155 w 165"/>
                  <a:gd name="T37" fmla="*/ 93 h 185"/>
                  <a:gd name="T38" fmla="*/ 132 w 165"/>
                  <a:gd name="T39" fmla="*/ 91 h 185"/>
                  <a:gd name="T40" fmla="*/ 122 w 165"/>
                  <a:gd name="T41" fmla="*/ 55 h 185"/>
                  <a:gd name="T42" fmla="*/ 62 w 165"/>
                  <a:gd name="T43" fmla="*/ 31 h 185"/>
                  <a:gd name="T44" fmla="*/ 58 w 165"/>
                  <a:gd name="T45" fmla="*/ 0 h 185"/>
                  <a:gd name="T46" fmla="*/ 17 w 165"/>
                  <a:gd name="T47" fmla="*/ 19 h 185"/>
                  <a:gd name="T48" fmla="*/ 0 w 165"/>
                  <a:gd name="T49" fmla="*/ 18 h 185"/>
                  <a:gd name="T50" fmla="*/ 0 w 165"/>
                  <a:gd name="T51" fmla="*/ 18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185"/>
                  <a:gd name="T80" fmla="*/ 165 w 165"/>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185">
                    <a:moveTo>
                      <a:pt x="0" y="18"/>
                    </a:moveTo>
                    <a:lnTo>
                      <a:pt x="0" y="18"/>
                    </a:lnTo>
                    <a:lnTo>
                      <a:pt x="13" y="38"/>
                    </a:lnTo>
                    <a:lnTo>
                      <a:pt x="4" y="80"/>
                    </a:lnTo>
                    <a:lnTo>
                      <a:pt x="13" y="84"/>
                    </a:lnTo>
                    <a:lnTo>
                      <a:pt x="9" y="91"/>
                    </a:lnTo>
                    <a:lnTo>
                      <a:pt x="1" y="108"/>
                    </a:lnTo>
                    <a:lnTo>
                      <a:pt x="16" y="133"/>
                    </a:lnTo>
                    <a:lnTo>
                      <a:pt x="24" y="183"/>
                    </a:lnTo>
                    <a:lnTo>
                      <a:pt x="34" y="184"/>
                    </a:lnTo>
                    <a:lnTo>
                      <a:pt x="48" y="169"/>
                    </a:lnTo>
                    <a:lnTo>
                      <a:pt x="73" y="181"/>
                    </a:lnTo>
                    <a:lnTo>
                      <a:pt x="75" y="172"/>
                    </a:lnTo>
                    <a:lnTo>
                      <a:pt x="97" y="176"/>
                    </a:lnTo>
                    <a:lnTo>
                      <a:pt x="106" y="139"/>
                    </a:lnTo>
                    <a:lnTo>
                      <a:pt x="145" y="133"/>
                    </a:lnTo>
                    <a:lnTo>
                      <a:pt x="159" y="145"/>
                    </a:lnTo>
                    <a:lnTo>
                      <a:pt x="164" y="117"/>
                    </a:lnTo>
                    <a:lnTo>
                      <a:pt x="155" y="93"/>
                    </a:lnTo>
                    <a:lnTo>
                      <a:pt x="132" y="91"/>
                    </a:lnTo>
                    <a:lnTo>
                      <a:pt x="122" y="55"/>
                    </a:lnTo>
                    <a:lnTo>
                      <a:pt x="62" y="31"/>
                    </a:lnTo>
                    <a:lnTo>
                      <a:pt x="58" y="0"/>
                    </a:lnTo>
                    <a:lnTo>
                      <a:pt x="17" y="19"/>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4" name="Freeform 193"/>
              <p:cNvSpPr>
                <a:spLocks/>
              </p:cNvSpPr>
              <p:nvPr/>
            </p:nvSpPr>
            <p:spPr bwMode="auto">
              <a:xfrm>
                <a:off x="2073" y="3360"/>
                <a:ext cx="533" cy="544"/>
              </a:xfrm>
              <a:custGeom>
                <a:avLst/>
                <a:gdLst>
                  <a:gd name="T0" fmla="*/ 0 w 533"/>
                  <a:gd name="T1" fmla="*/ 172 h 544"/>
                  <a:gd name="T2" fmla="*/ 30 w 533"/>
                  <a:gd name="T3" fmla="*/ 205 h 544"/>
                  <a:gd name="T4" fmla="*/ 45 w 533"/>
                  <a:gd name="T5" fmla="*/ 218 h 544"/>
                  <a:gd name="T6" fmla="*/ 73 w 533"/>
                  <a:gd name="T7" fmla="*/ 219 h 544"/>
                  <a:gd name="T8" fmla="*/ 118 w 533"/>
                  <a:gd name="T9" fmla="*/ 231 h 544"/>
                  <a:gd name="T10" fmla="*/ 188 w 533"/>
                  <a:gd name="T11" fmla="*/ 291 h 544"/>
                  <a:gd name="T12" fmla="*/ 220 w 533"/>
                  <a:gd name="T13" fmla="*/ 317 h 544"/>
                  <a:gd name="T14" fmla="*/ 218 w 533"/>
                  <a:gd name="T15" fmla="*/ 372 h 544"/>
                  <a:gd name="T16" fmla="*/ 250 w 533"/>
                  <a:gd name="T17" fmla="*/ 396 h 544"/>
                  <a:gd name="T18" fmla="*/ 262 w 533"/>
                  <a:gd name="T19" fmla="*/ 424 h 544"/>
                  <a:gd name="T20" fmla="*/ 275 w 533"/>
                  <a:gd name="T21" fmla="*/ 445 h 544"/>
                  <a:gd name="T22" fmla="*/ 232 w 533"/>
                  <a:gd name="T23" fmla="*/ 488 h 544"/>
                  <a:gd name="T24" fmla="*/ 281 w 533"/>
                  <a:gd name="T25" fmla="*/ 529 h 544"/>
                  <a:gd name="T26" fmla="*/ 343 w 533"/>
                  <a:gd name="T27" fmla="*/ 462 h 544"/>
                  <a:gd name="T28" fmla="*/ 399 w 533"/>
                  <a:gd name="T29" fmla="*/ 384 h 544"/>
                  <a:gd name="T30" fmla="*/ 445 w 533"/>
                  <a:gd name="T31" fmla="*/ 371 h 544"/>
                  <a:gd name="T32" fmla="*/ 475 w 533"/>
                  <a:gd name="T33" fmla="*/ 249 h 544"/>
                  <a:gd name="T34" fmla="*/ 532 w 533"/>
                  <a:gd name="T35" fmla="*/ 166 h 544"/>
                  <a:gd name="T36" fmla="*/ 502 w 533"/>
                  <a:gd name="T37" fmla="*/ 137 h 544"/>
                  <a:gd name="T38" fmla="*/ 401 w 533"/>
                  <a:gd name="T39" fmla="*/ 106 h 544"/>
                  <a:gd name="T40" fmla="*/ 365 w 533"/>
                  <a:gd name="T41" fmla="*/ 78 h 544"/>
                  <a:gd name="T42" fmla="*/ 334 w 533"/>
                  <a:gd name="T43" fmla="*/ 102 h 544"/>
                  <a:gd name="T44" fmla="*/ 305 w 533"/>
                  <a:gd name="T45" fmla="*/ 98 h 544"/>
                  <a:gd name="T46" fmla="*/ 306 w 533"/>
                  <a:gd name="T47" fmla="*/ 75 h 544"/>
                  <a:gd name="T48" fmla="*/ 305 w 533"/>
                  <a:gd name="T49" fmla="*/ 15 h 544"/>
                  <a:gd name="T50" fmla="*/ 265 w 533"/>
                  <a:gd name="T51" fmla="*/ 39 h 544"/>
                  <a:gd name="T52" fmla="*/ 198 w 533"/>
                  <a:gd name="T53" fmla="*/ 49 h 544"/>
                  <a:gd name="T54" fmla="*/ 194 w 533"/>
                  <a:gd name="T55" fmla="*/ 9 h 544"/>
                  <a:gd name="T56" fmla="*/ 147 w 533"/>
                  <a:gd name="T57" fmla="*/ 16 h 544"/>
                  <a:gd name="T58" fmla="*/ 131 w 533"/>
                  <a:gd name="T59" fmla="*/ 37 h 544"/>
                  <a:gd name="T60" fmla="*/ 111 w 533"/>
                  <a:gd name="T61" fmla="*/ 59 h 544"/>
                  <a:gd name="T62" fmla="*/ 87 w 533"/>
                  <a:gd name="T63" fmla="*/ 42 h 544"/>
                  <a:gd name="T64" fmla="*/ 65 w 533"/>
                  <a:gd name="T65" fmla="*/ 61 h 544"/>
                  <a:gd name="T66" fmla="*/ 59 w 533"/>
                  <a:gd name="T67" fmla="*/ 87 h 544"/>
                  <a:gd name="T68" fmla="*/ 19 w 533"/>
                  <a:gd name="T69" fmla="*/ 140 h 544"/>
                  <a:gd name="T70" fmla="*/ 0 w 533"/>
                  <a:gd name="T71" fmla="*/ 172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3"/>
                  <a:gd name="T109" fmla="*/ 0 h 544"/>
                  <a:gd name="T110" fmla="*/ 533 w 533"/>
                  <a:gd name="T111" fmla="*/ 544 h 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3" h="544">
                    <a:moveTo>
                      <a:pt x="0" y="172"/>
                    </a:moveTo>
                    <a:lnTo>
                      <a:pt x="0" y="172"/>
                    </a:lnTo>
                    <a:lnTo>
                      <a:pt x="11" y="197"/>
                    </a:lnTo>
                    <a:lnTo>
                      <a:pt x="30" y="205"/>
                    </a:lnTo>
                    <a:lnTo>
                      <a:pt x="45" y="196"/>
                    </a:lnTo>
                    <a:lnTo>
                      <a:pt x="45" y="218"/>
                    </a:lnTo>
                    <a:lnTo>
                      <a:pt x="56" y="218"/>
                    </a:lnTo>
                    <a:lnTo>
                      <a:pt x="73" y="219"/>
                    </a:lnTo>
                    <a:lnTo>
                      <a:pt x="114" y="200"/>
                    </a:lnTo>
                    <a:lnTo>
                      <a:pt x="118" y="231"/>
                    </a:lnTo>
                    <a:lnTo>
                      <a:pt x="178" y="255"/>
                    </a:lnTo>
                    <a:lnTo>
                      <a:pt x="188" y="291"/>
                    </a:lnTo>
                    <a:lnTo>
                      <a:pt x="211" y="293"/>
                    </a:lnTo>
                    <a:lnTo>
                      <a:pt x="220" y="317"/>
                    </a:lnTo>
                    <a:lnTo>
                      <a:pt x="215" y="345"/>
                    </a:lnTo>
                    <a:lnTo>
                      <a:pt x="218" y="372"/>
                    </a:lnTo>
                    <a:lnTo>
                      <a:pt x="246" y="377"/>
                    </a:lnTo>
                    <a:lnTo>
                      <a:pt x="250" y="396"/>
                    </a:lnTo>
                    <a:lnTo>
                      <a:pt x="264" y="399"/>
                    </a:lnTo>
                    <a:lnTo>
                      <a:pt x="262" y="424"/>
                    </a:lnTo>
                    <a:lnTo>
                      <a:pt x="273" y="424"/>
                    </a:lnTo>
                    <a:lnTo>
                      <a:pt x="275" y="445"/>
                    </a:lnTo>
                    <a:lnTo>
                      <a:pt x="222" y="491"/>
                    </a:lnTo>
                    <a:lnTo>
                      <a:pt x="232" y="488"/>
                    </a:lnTo>
                    <a:lnTo>
                      <a:pt x="273" y="517"/>
                    </a:lnTo>
                    <a:lnTo>
                      <a:pt x="281" y="529"/>
                    </a:lnTo>
                    <a:lnTo>
                      <a:pt x="278" y="543"/>
                    </a:lnTo>
                    <a:lnTo>
                      <a:pt x="343" y="462"/>
                    </a:lnTo>
                    <a:lnTo>
                      <a:pt x="347" y="421"/>
                    </a:lnTo>
                    <a:lnTo>
                      <a:pt x="399" y="384"/>
                    </a:lnTo>
                    <a:lnTo>
                      <a:pt x="432" y="384"/>
                    </a:lnTo>
                    <a:lnTo>
                      <a:pt x="445" y="371"/>
                    </a:lnTo>
                    <a:lnTo>
                      <a:pt x="472" y="310"/>
                    </a:lnTo>
                    <a:lnTo>
                      <a:pt x="475" y="249"/>
                    </a:lnTo>
                    <a:lnTo>
                      <a:pt x="527" y="191"/>
                    </a:lnTo>
                    <a:lnTo>
                      <a:pt x="532" y="166"/>
                    </a:lnTo>
                    <a:lnTo>
                      <a:pt x="524" y="141"/>
                    </a:lnTo>
                    <a:lnTo>
                      <a:pt x="502" y="137"/>
                    </a:lnTo>
                    <a:lnTo>
                      <a:pt x="468" y="111"/>
                    </a:lnTo>
                    <a:lnTo>
                      <a:pt x="401" y="106"/>
                    </a:lnTo>
                    <a:lnTo>
                      <a:pt x="395" y="90"/>
                    </a:lnTo>
                    <a:lnTo>
                      <a:pt x="365" y="78"/>
                    </a:lnTo>
                    <a:lnTo>
                      <a:pt x="352" y="79"/>
                    </a:lnTo>
                    <a:lnTo>
                      <a:pt x="334" y="102"/>
                    </a:lnTo>
                    <a:lnTo>
                      <a:pt x="334" y="94"/>
                    </a:lnTo>
                    <a:lnTo>
                      <a:pt x="305" y="98"/>
                    </a:lnTo>
                    <a:lnTo>
                      <a:pt x="317" y="93"/>
                    </a:lnTo>
                    <a:lnTo>
                      <a:pt x="306" y="75"/>
                    </a:lnTo>
                    <a:lnTo>
                      <a:pt x="327" y="48"/>
                    </a:lnTo>
                    <a:lnTo>
                      <a:pt x="305" y="15"/>
                    </a:lnTo>
                    <a:lnTo>
                      <a:pt x="285" y="41"/>
                    </a:lnTo>
                    <a:lnTo>
                      <a:pt x="265" y="39"/>
                    </a:lnTo>
                    <a:lnTo>
                      <a:pt x="237" y="43"/>
                    </a:lnTo>
                    <a:lnTo>
                      <a:pt x="198" y="49"/>
                    </a:lnTo>
                    <a:lnTo>
                      <a:pt x="191" y="35"/>
                    </a:lnTo>
                    <a:lnTo>
                      <a:pt x="194" y="9"/>
                    </a:lnTo>
                    <a:lnTo>
                      <a:pt x="181" y="0"/>
                    </a:lnTo>
                    <a:lnTo>
                      <a:pt x="147" y="16"/>
                    </a:lnTo>
                    <a:lnTo>
                      <a:pt x="124" y="11"/>
                    </a:lnTo>
                    <a:lnTo>
                      <a:pt x="131" y="37"/>
                    </a:lnTo>
                    <a:lnTo>
                      <a:pt x="144" y="40"/>
                    </a:lnTo>
                    <a:lnTo>
                      <a:pt x="111" y="59"/>
                    </a:lnTo>
                    <a:lnTo>
                      <a:pt x="95" y="52"/>
                    </a:lnTo>
                    <a:lnTo>
                      <a:pt x="87" y="42"/>
                    </a:lnTo>
                    <a:lnTo>
                      <a:pt x="55" y="47"/>
                    </a:lnTo>
                    <a:lnTo>
                      <a:pt x="65" y="61"/>
                    </a:lnTo>
                    <a:lnTo>
                      <a:pt x="52" y="63"/>
                    </a:lnTo>
                    <a:lnTo>
                      <a:pt x="59" y="87"/>
                    </a:lnTo>
                    <a:lnTo>
                      <a:pt x="53" y="126"/>
                    </a:lnTo>
                    <a:lnTo>
                      <a:pt x="19" y="140"/>
                    </a:lnTo>
                    <a:lnTo>
                      <a:pt x="0" y="17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5" name="Freeform 194"/>
              <p:cNvSpPr>
                <a:spLocks/>
              </p:cNvSpPr>
              <p:nvPr/>
            </p:nvSpPr>
            <p:spPr bwMode="auto">
              <a:xfrm>
                <a:off x="1863" y="3176"/>
                <a:ext cx="13" cy="37"/>
              </a:xfrm>
              <a:custGeom>
                <a:avLst/>
                <a:gdLst>
                  <a:gd name="T0" fmla="*/ 0 w 13"/>
                  <a:gd name="T1" fmla="*/ 8 h 37"/>
                  <a:gd name="T2" fmla="*/ 0 w 13"/>
                  <a:gd name="T3" fmla="*/ 8 h 37"/>
                  <a:gd name="T4" fmla="*/ 5 w 13"/>
                  <a:gd name="T5" fmla="*/ 36 h 37"/>
                  <a:gd name="T6" fmla="*/ 12 w 13"/>
                  <a:gd name="T7" fmla="*/ 0 h 37"/>
                  <a:gd name="T8" fmla="*/ 0 w 13"/>
                  <a:gd name="T9" fmla="*/ 8 h 37"/>
                  <a:gd name="T10" fmla="*/ 0 w 13"/>
                  <a:gd name="T11" fmla="*/ 8 h 37"/>
                  <a:gd name="T12" fmla="*/ 0 60000 65536"/>
                  <a:gd name="T13" fmla="*/ 0 60000 65536"/>
                  <a:gd name="T14" fmla="*/ 0 60000 65536"/>
                  <a:gd name="T15" fmla="*/ 0 60000 65536"/>
                  <a:gd name="T16" fmla="*/ 0 60000 65536"/>
                  <a:gd name="T17" fmla="*/ 0 60000 65536"/>
                  <a:gd name="T18" fmla="*/ 0 w 13"/>
                  <a:gd name="T19" fmla="*/ 0 h 37"/>
                  <a:gd name="T20" fmla="*/ 13 w 1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 h="37">
                    <a:moveTo>
                      <a:pt x="0" y="8"/>
                    </a:moveTo>
                    <a:lnTo>
                      <a:pt x="0" y="8"/>
                    </a:lnTo>
                    <a:lnTo>
                      <a:pt x="5" y="36"/>
                    </a:lnTo>
                    <a:lnTo>
                      <a:pt x="12" y="0"/>
                    </a:lnTo>
                    <a:lnTo>
                      <a:pt x="0" y="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6" name="Freeform 195"/>
              <p:cNvSpPr>
                <a:spLocks/>
              </p:cNvSpPr>
              <p:nvPr/>
            </p:nvSpPr>
            <p:spPr bwMode="auto">
              <a:xfrm>
                <a:off x="2049" y="3668"/>
                <a:ext cx="115" cy="571"/>
              </a:xfrm>
              <a:custGeom>
                <a:avLst/>
                <a:gdLst>
                  <a:gd name="T0" fmla="*/ 0 w 115"/>
                  <a:gd name="T1" fmla="*/ 445 h 571"/>
                  <a:gd name="T2" fmla="*/ 0 w 115"/>
                  <a:gd name="T3" fmla="*/ 445 h 571"/>
                  <a:gd name="T4" fmla="*/ 9 w 115"/>
                  <a:gd name="T5" fmla="*/ 430 h 571"/>
                  <a:gd name="T6" fmla="*/ 24 w 115"/>
                  <a:gd name="T7" fmla="*/ 441 h 571"/>
                  <a:gd name="T8" fmla="*/ 39 w 115"/>
                  <a:gd name="T9" fmla="*/ 412 h 571"/>
                  <a:gd name="T10" fmla="*/ 33 w 115"/>
                  <a:gd name="T11" fmla="*/ 400 h 571"/>
                  <a:gd name="T12" fmla="*/ 45 w 115"/>
                  <a:gd name="T13" fmla="*/ 360 h 571"/>
                  <a:gd name="T14" fmla="*/ 24 w 115"/>
                  <a:gd name="T15" fmla="*/ 357 h 571"/>
                  <a:gd name="T16" fmla="*/ 27 w 115"/>
                  <a:gd name="T17" fmla="*/ 292 h 571"/>
                  <a:gd name="T18" fmla="*/ 55 w 115"/>
                  <a:gd name="T19" fmla="*/ 224 h 571"/>
                  <a:gd name="T20" fmla="*/ 54 w 115"/>
                  <a:gd name="T21" fmla="*/ 166 h 571"/>
                  <a:gd name="T22" fmla="*/ 74 w 115"/>
                  <a:gd name="T23" fmla="*/ 58 h 571"/>
                  <a:gd name="T24" fmla="*/ 68 w 115"/>
                  <a:gd name="T25" fmla="*/ 9 h 571"/>
                  <a:gd name="T26" fmla="*/ 81 w 115"/>
                  <a:gd name="T27" fmla="*/ 0 h 571"/>
                  <a:gd name="T28" fmla="*/ 96 w 115"/>
                  <a:gd name="T29" fmla="*/ 25 h 571"/>
                  <a:gd name="T30" fmla="*/ 104 w 115"/>
                  <a:gd name="T31" fmla="*/ 75 h 571"/>
                  <a:gd name="T32" fmla="*/ 114 w 115"/>
                  <a:gd name="T33" fmla="*/ 76 h 571"/>
                  <a:gd name="T34" fmla="*/ 112 w 115"/>
                  <a:gd name="T35" fmla="*/ 93 h 571"/>
                  <a:gd name="T36" fmla="*/ 97 w 115"/>
                  <a:gd name="T37" fmla="*/ 100 h 571"/>
                  <a:gd name="T38" fmla="*/ 98 w 115"/>
                  <a:gd name="T39" fmla="*/ 134 h 571"/>
                  <a:gd name="T40" fmla="*/ 81 w 115"/>
                  <a:gd name="T41" fmla="*/ 152 h 571"/>
                  <a:gd name="T42" fmla="*/ 69 w 115"/>
                  <a:gd name="T43" fmla="*/ 199 h 571"/>
                  <a:gd name="T44" fmla="*/ 78 w 115"/>
                  <a:gd name="T45" fmla="*/ 243 h 571"/>
                  <a:gd name="T46" fmla="*/ 61 w 115"/>
                  <a:gd name="T47" fmla="*/ 281 h 571"/>
                  <a:gd name="T48" fmla="*/ 48 w 115"/>
                  <a:gd name="T49" fmla="*/ 374 h 571"/>
                  <a:gd name="T50" fmla="*/ 58 w 115"/>
                  <a:gd name="T51" fmla="*/ 409 h 571"/>
                  <a:gd name="T52" fmla="*/ 49 w 115"/>
                  <a:gd name="T53" fmla="*/ 412 h 571"/>
                  <a:gd name="T54" fmla="*/ 53 w 115"/>
                  <a:gd name="T55" fmla="*/ 442 h 571"/>
                  <a:gd name="T56" fmla="*/ 30 w 115"/>
                  <a:gd name="T57" fmla="*/ 505 h 571"/>
                  <a:gd name="T58" fmla="*/ 33 w 115"/>
                  <a:gd name="T59" fmla="*/ 516 h 571"/>
                  <a:gd name="T60" fmla="*/ 44 w 115"/>
                  <a:gd name="T61" fmla="*/ 512 h 571"/>
                  <a:gd name="T62" fmla="*/ 48 w 115"/>
                  <a:gd name="T63" fmla="*/ 536 h 571"/>
                  <a:gd name="T64" fmla="*/ 98 w 115"/>
                  <a:gd name="T65" fmla="*/ 541 h 571"/>
                  <a:gd name="T66" fmla="*/ 65 w 115"/>
                  <a:gd name="T67" fmla="*/ 551 h 571"/>
                  <a:gd name="T68" fmla="*/ 61 w 115"/>
                  <a:gd name="T69" fmla="*/ 570 h 571"/>
                  <a:gd name="T70" fmla="*/ 46 w 115"/>
                  <a:gd name="T71" fmla="*/ 565 h 571"/>
                  <a:gd name="T72" fmla="*/ 62 w 115"/>
                  <a:gd name="T73" fmla="*/ 553 h 571"/>
                  <a:gd name="T74" fmla="*/ 38 w 115"/>
                  <a:gd name="T75" fmla="*/ 548 h 571"/>
                  <a:gd name="T76" fmla="*/ 35 w 115"/>
                  <a:gd name="T77" fmla="*/ 527 h 571"/>
                  <a:gd name="T78" fmla="*/ 29 w 115"/>
                  <a:gd name="T79" fmla="*/ 537 h 571"/>
                  <a:gd name="T80" fmla="*/ 20 w 115"/>
                  <a:gd name="T81" fmla="*/ 518 h 571"/>
                  <a:gd name="T82" fmla="*/ 25 w 115"/>
                  <a:gd name="T83" fmla="*/ 513 h 571"/>
                  <a:gd name="T84" fmla="*/ 14 w 115"/>
                  <a:gd name="T85" fmla="*/ 504 h 571"/>
                  <a:gd name="T86" fmla="*/ 24 w 115"/>
                  <a:gd name="T87" fmla="*/ 494 h 571"/>
                  <a:gd name="T88" fmla="*/ 15 w 115"/>
                  <a:gd name="T89" fmla="*/ 466 h 571"/>
                  <a:gd name="T90" fmla="*/ 32 w 115"/>
                  <a:gd name="T91" fmla="*/ 469 h 571"/>
                  <a:gd name="T92" fmla="*/ 15 w 115"/>
                  <a:gd name="T93" fmla="*/ 455 h 571"/>
                  <a:gd name="T94" fmla="*/ 19 w 115"/>
                  <a:gd name="T95" fmla="*/ 444 h 571"/>
                  <a:gd name="T96" fmla="*/ 0 w 115"/>
                  <a:gd name="T97" fmla="*/ 445 h 571"/>
                  <a:gd name="T98" fmla="*/ 0 w 115"/>
                  <a:gd name="T99" fmla="*/ 445 h 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71"/>
                  <a:gd name="T152" fmla="*/ 115 w 115"/>
                  <a:gd name="T153" fmla="*/ 571 h 5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71">
                    <a:moveTo>
                      <a:pt x="0" y="445"/>
                    </a:moveTo>
                    <a:lnTo>
                      <a:pt x="0" y="445"/>
                    </a:lnTo>
                    <a:lnTo>
                      <a:pt x="9" y="430"/>
                    </a:lnTo>
                    <a:lnTo>
                      <a:pt x="24" y="441"/>
                    </a:lnTo>
                    <a:lnTo>
                      <a:pt x="39" y="412"/>
                    </a:lnTo>
                    <a:lnTo>
                      <a:pt x="33" y="400"/>
                    </a:lnTo>
                    <a:lnTo>
                      <a:pt x="45" y="360"/>
                    </a:lnTo>
                    <a:lnTo>
                      <a:pt x="24" y="357"/>
                    </a:lnTo>
                    <a:lnTo>
                      <a:pt x="27" y="292"/>
                    </a:lnTo>
                    <a:lnTo>
                      <a:pt x="55" y="224"/>
                    </a:lnTo>
                    <a:lnTo>
                      <a:pt x="54" y="166"/>
                    </a:lnTo>
                    <a:lnTo>
                      <a:pt x="74" y="58"/>
                    </a:lnTo>
                    <a:lnTo>
                      <a:pt x="68" y="9"/>
                    </a:lnTo>
                    <a:lnTo>
                      <a:pt x="81" y="0"/>
                    </a:lnTo>
                    <a:lnTo>
                      <a:pt x="96" y="25"/>
                    </a:lnTo>
                    <a:lnTo>
                      <a:pt x="104" y="75"/>
                    </a:lnTo>
                    <a:lnTo>
                      <a:pt x="114" y="76"/>
                    </a:lnTo>
                    <a:lnTo>
                      <a:pt x="112" y="93"/>
                    </a:lnTo>
                    <a:lnTo>
                      <a:pt x="97" y="100"/>
                    </a:lnTo>
                    <a:lnTo>
                      <a:pt x="98" y="134"/>
                    </a:lnTo>
                    <a:lnTo>
                      <a:pt x="81" y="152"/>
                    </a:lnTo>
                    <a:lnTo>
                      <a:pt x="69" y="199"/>
                    </a:lnTo>
                    <a:lnTo>
                      <a:pt x="78" y="243"/>
                    </a:lnTo>
                    <a:lnTo>
                      <a:pt x="61" y="281"/>
                    </a:lnTo>
                    <a:lnTo>
                      <a:pt x="48" y="374"/>
                    </a:lnTo>
                    <a:lnTo>
                      <a:pt x="58" y="409"/>
                    </a:lnTo>
                    <a:lnTo>
                      <a:pt x="49" y="412"/>
                    </a:lnTo>
                    <a:lnTo>
                      <a:pt x="53" y="442"/>
                    </a:lnTo>
                    <a:lnTo>
                      <a:pt x="30" y="505"/>
                    </a:lnTo>
                    <a:lnTo>
                      <a:pt x="33" y="516"/>
                    </a:lnTo>
                    <a:lnTo>
                      <a:pt x="44" y="512"/>
                    </a:lnTo>
                    <a:lnTo>
                      <a:pt x="48" y="536"/>
                    </a:lnTo>
                    <a:lnTo>
                      <a:pt x="98" y="541"/>
                    </a:lnTo>
                    <a:lnTo>
                      <a:pt x="65" y="551"/>
                    </a:lnTo>
                    <a:lnTo>
                      <a:pt x="61" y="570"/>
                    </a:lnTo>
                    <a:lnTo>
                      <a:pt x="46" y="565"/>
                    </a:lnTo>
                    <a:lnTo>
                      <a:pt x="62" y="553"/>
                    </a:lnTo>
                    <a:lnTo>
                      <a:pt x="38" y="548"/>
                    </a:lnTo>
                    <a:lnTo>
                      <a:pt x="35" y="527"/>
                    </a:lnTo>
                    <a:lnTo>
                      <a:pt x="29" y="537"/>
                    </a:lnTo>
                    <a:lnTo>
                      <a:pt x="20" y="518"/>
                    </a:lnTo>
                    <a:lnTo>
                      <a:pt x="25" y="513"/>
                    </a:lnTo>
                    <a:lnTo>
                      <a:pt x="14" y="504"/>
                    </a:lnTo>
                    <a:lnTo>
                      <a:pt x="24" y="494"/>
                    </a:lnTo>
                    <a:lnTo>
                      <a:pt x="15" y="466"/>
                    </a:lnTo>
                    <a:lnTo>
                      <a:pt x="32" y="469"/>
                    </a:lnTo>
                    <a:lnTo>
                      <a:pt x="15" y="455"/>
                    </a:lnTo>
                    <a:lnTo>
                      <a:pt x="19" y="444"/>
                    </a:lnTo>
                    <a:lnTo>
                      <a:pt x="0" y="44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7" name="Freeform 196"/>
              <p:cNvSpPr>
                <a:spLocks/>
              </p:cNvSpPr>
              <p:nvPr/>
            </p:nvSpPr>
            <p:spPr bwMode="auto">
              <a:xfrm>
                <a:off x="2055" y="4146"/>
                <a:ext cx="10" cy="22"/>
              </a:xfrm>
              <a:custGeom>
                <a:avLst/>
                <a:gdLst>
                  <a:gd name="T0" fmla="*/ 0 w 10"/>
                  <a:gd name="T1" fmla="*/ 9 h 22"/>
                  <a:gd name="T2" fmla="*/ 0 w 10"/>
                  <a:gd name="T3" fmla="*/ 9 h 22"/>
                  <a:gd name="T4" fmla="*/ 4 w 10"/>
                  <a:gd name="T5" fmla="*/ 0 h 22"/>
                  <a:gd name="T6" fmla="*/ 9 w 10"/>
                  <a:gd name="T7" fmla="*/ 21 h 22"/>
                  <a:gd name="T8" fmla="*/ 0 w 10"/>
                  <a:gd name="T9" fmla="*/ 9 h 22"/>
                  <a:gd name="T10" fmla="*/ 0 w 10"/>
                  <a:gd name="T11" fmla="*/ 9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9"/>
                    </a:moveTo>
                    <a:lnTo>
                      <a:pt x="0" y="9"/>
                    </a:lnTo>
                    <a:lnTo>
                      <a:pt x="4" y="0"/>
                    </a:lnTo>
                    <a:lnTo>
                      <a:pt x="9" y="21"/>
                    </a:lnTo>
                    <a:lnTo>
                      <a:pt x="0" y="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8" name="Freeform 197"/>
              <p:cNvSpPr>
                <a:spLocks/>
              </p:cNvSpPr>
              <p:nvPr/>
            </p:nvSpPr>
            <p:spPr bwMode="auto">
              <a:xfrm>
                <a:off x="2065" y="4030"/>
                <a:ext cx="9" cy="28"/>
              </a:xfrm>
              <a:custGeom>
                <a:avLst/>
                <a:gdLst>
                  <a:gd name="T0" fmla="*/ 0 w 9"/>
                  <a:gd name="T1" fmla="*/ 23 h 28"/>
                  <a:gd name="T2" fmla="*/ 0 w 9"/>
                  <a:gd name="T3" fmla="*/ 23 h 28"/>
                  <a:gd name="T4" fmla="*/ 8 w 9"/>
                  <a:gd name="T5" fmla="*/ 0 h 28"/>
                  <a:gd name="T6" fmla="*/ 8 w 9"/>
                  <a:gd name="T7" fmla="*/ 27 h 28"/>
                  <a:gd name="T8" fmla="*/ 0 w 9"/>
                  <a:gd name="T9" fmla="*/ 23 h 28"/>
                  <a:gd name="T10" fmla="*/ 0 w 9"/>
                  <a:gd name="T11" fmla="*/ 23 h 28"/>
                  <a:gd name="T12" fmla="*/ 0 60000 65536"/>
                  <a:gd name="T13" fmla="*/ 0 60000 65536"/>
                  <a:gd name="T14" fmla="*/ 0 60000 65536"/>
                  <a:gd name="T15" fmla="*/ 0 60000 65536"/>
                  <a:gd name="T16" fmla="*/ 0 60000 65536"/>
                  <a:gd name="T17" fmla="*/ 0 60000 65536"/>
                  <a:gd name="T18" fmla="*/ 0 w 9"/>
                  <a:gd name="T19" fmla="*/ 0 h 28"/>
                  <a:gd name="T20" fmla="*/ 9 w 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 h="28">
                    <a:moveTo>
                      <a:pt x="0" y="23"/>
                    </a:moveTo>
                    <a:lnTo>
                      <a:pt x="0" y="23"/>
                    </a:lnTo>
                    <a:lnTo>
                      <a:pt x="8" y="0"/>
                    </a:lnTo>
                    <a:lnTo>
                      <a:pt x="8" y="27"/>
                    </a:lnTo>
                    <a:lnTo>
                      <a:pt x="0" y="2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99" name="Freeform 198"/>
              <p:cNvSpPr>
                <a:spLocks/>
              </p:cNvSpPr>
              <p:nvPr/>
            </p:nvSpPr>
            <p:spPr bwMode="auto">
              <a:xfrm>
                <a:off x="2074" y="4231"/>
                <a:ext cx="19" cy="13"/>
              </a:xfrm>
              <a:custGeom>
                <a:avLst/>
                <a:gdLst>
                  <a:gd name="T0" fmla="*/ 0 w 19"/>
                  <a:gd name="T1" fmla="*/ 0 h 13"/>
                  <a:gd name="T2" fmla="*/ 0 w 19"/>
                  <a:gd name="T3" fmla="*/ 0 h 13"/>
                  <a:gd name="T4" fmla="*/ 18 w 19"/>
                  <a:gd name="T5" fmla="*/ 3 h 13"/>
                  <a:gd name="T6" fmla="*/ 18 w 19"/>
                  <a:gd name="T7" fmla="*/ 12 h 13"/>
                  <a:gd name="T8" fmla="*/ 0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0" y="0"/>
                    </a:lnTo>
                    <a:lnTo>
                      <a:pt x="18" y="3"/>
                    </a:lnTo>
                    <a:lnTo>
                      <a:pt x="18"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0" name="Freeform 199"/>
              <p:cNvSpPr>
                <a:spLocks/>
              </p:cNvSpPr>
              <p:nvPr/>
            </p:nvSpPr>
            <p:spPr bwMode="auto">
              <a:xfrm>
                <a:off x="2078" y="4204"/>
                <a:ext cx="28" cy="28"/>
              </a:xfrm>
              <a:custGeom>
                <a:avLst/>
                <a:gdLst>
                  <a:gd name="T0" fmla="*/ 0 w 28"/>
                  <a:gd name="T1" fmla="*/ 5 h 28"/>
                  <a:gd name="T2" fmla="*/ 0 w 28"/>
                  <a:gd name="T3" fmla="*/ 5 h 28"/>
                  <a:gd name="T4" fmla="*/ 7 w 28"/>
                  <a:gd name="T5" fmla="*/ 0 h 28"/>
                  <a:gd name="T6" fmla="*/ 6 w 28"/>
                  <a:gd name="T7" fmla="*/ 13 h 28"/>
                  <a:gd name="T8" fmla="*/ 27 w 28"/>
                  <a:gd name="T9" fmla="*/ 17 h 28"/>
                  <a:gd name="T10" fmla="*/ 14 w 28"/>
                  <a:gd name="T11" fmla="*/ 27 h 28"/>
                  <a:gd name="T12" fmla="*/ 0 w 28"/>
                  <a:gd name="T13" fmla="*/ 5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5"/>
                    </a:moveTo>
                    <a:lnTo>
                      <a:pt x="0" y="5"/>
                    </a:lnTo>
                    <a:lnTo>
                      <a:pt x="7" y="0"/>
                    </a:lnTo>
                    <a:lnTo>
                      <a:pt x="6" y="13"/>
                    </a:lnTo>
                    <a:lnTo>
                      <a:pt x="27" y="17"/>
                    </a:lnTo>
                    <a:lnTo>
                      <a:pt x="14" y="27"/>
                    </a:lnTo>
                    <a:lnTo>
                      <a:pt x="0" y="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1" name="Freeform 200"/>
              <p:cNvSpPr>
                <a:spLocks/>
              </p:cNvSpPr>
              <p:nvPr/>
            </p:nvSpPr>
            <p:spPr bwMode="auto">
              <a:xfrm>
                <a:off x="2097" y="4240"/>
                <a:ext cx="16" cy="8"/>
              </a:xfrm>
              <a:custGeom>
                <a:avLst/>
                <a:gdLst>
                  <a:gd name="T0" fmla="*/ 0 w 16"/>
                  <a:gd name="T1" fmla="*/ 5 h 8"/>
                  <a:gd name="T2" fmla="*/ 0 w 16"/>
                  <a:gd name="T3" fmla="*/ 5 h 8"/>
                  <a:gd name="T4" fmla="*/ 4 w 16"/>
                  <a:gd name="T5" fmla="*/ 0 h 8"/>
                  <a:gd name="T6" fmla="*/ 15 w 16"/>
                  <a:gd name="T7" fmla="*/ 7 h 8"/>
                  <a:gd name="T8" fmla="*/ 0 w 16"/>
                  <a:gd name="T9" fmla="*/ 5 h 8"/>
                  <a:gd name="T10" fmla="*/ 0 w 16"/>
                  <a:gd name="T11" fmla="*/ 5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5"/>
                    </a:moveTo>
                    <a:lnTo>
                      <a:pt x="0" y="5"/>
                    </a:lnTo>
                    <a:lnTo>
                      <a:pt x="4" y="0"/>
                    </a:lnTo>
                    <a:lnTo>
                      <a:pt x="15" y="7"/>
                    </a:lnTo>
                    <a:lnTo>
                      <a:pt x="0" y="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2" name="Freeform 201"/>
              <p:cNvSpPr>
                <a:spLocks/>
              </p:cNvSpPr>
              <p:nvPr/>
            </p:nvSpPr>
            <p:spPr bwMode="auto">
              <a:xfrm>
                <a:off x="2107" y="4217"/>
                <a:ext cx="39" cy="42"/>
              </a:xfrm>
              <a:custGeom>
                <a:avLst/>
                <a:gdLst>
                  <a:gd name="T0" fmla="*/ 0 w 39"/>
                  <a:gd name="T1" fmla="*/ 34 h 42"/>
                  <a:gd name="T2" fmla="*/ 0 w 39"/>
                  <a:gd name="T3" fmla="*/ 34 h 42"/>
                  <a:gd name="T4" fmla="*/ 6 w 39"/>
                  <a:gd name="T5" fmla="*/ 27 h 42"/>
                  <a:gd name="T6" fmla="*/ 26 w 39"/>
                  <a:gd name="T7" fmla="*/ 31 h 42"/>
                  <a:gd name="T8" fmla="*/ 17 w 39"/>
                  <a:gd name="T9" fmla="*/ 21 h 42"/>
                  <a:gd name="T10" fmla="*/ 27 w 39"/>
                  <a:gd name="T11" fmla="*/ 14 h 42"/>
                  <a:gd name="T12" fmla="*/ 12 w 39"/>
                  <a:gd name="T13" fmla="*/ 12 h 42"/>
                  <a:gd name="T14" fmla="*/ 12 w 39"/>
                  <a:gd name="T15" fmla="*/ 2 h 42"/>
                  <a:gd name="T16" fmla="*/ 36 w 39"/>
                  <a:gd name="T17" fmla="*/ 0 h 42"/>
                  <a:gd name="T18" fmla="*/ 38 w 39"/>
                  <a:gd name="T19" fmla="*/ 41 h 42"/>
                  <a:gd name="T20" fmla="*/ 0 w 39"/>
                  <a:gd name="T21" fmla="*/ 34 h 42"/>
                  <a:gd name="T22" fmla="*/ 0 w 3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2"/>
                  <a:gd name="T38" fmla="*/ 39 w 3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2">
                    <a:moveTo>
                      <a:pt x="0" y="34"/>
                    </a:moveTo>
                    <a:lnTo>
                      <a:pt x="0" y="34"/>
                    </a:lnTo>
                    <a:lnTo>
                      <a:pt x="6" y="27"/>
                    </a:lnTo>
                    <a:lnTo>
                      <a:pt x="26" y="31"/>
                    </a:lnTo>
                    <a:lnTo>
                      <a:pt x="17" y="21"/>
                    </a:lnTo>
                    <a:lnTo>
                      <a:pt x="27" y="14"/>
                    </a:lnTo>
                    <a:lnTo>
                      <a:pt x="12" y="12"/>
                    </a:lnTo>
                    <a:lnTo>
                      <a:pt x="12" y="2"/>
                    </a:lnTo>
                    <a:lnTo>
                      <a:pt x="36" y="0"/>
                    </a:lnTo>
                    <a:lnTo>
                      <a:pt x="38" y="41"/>
                    </a:lnTo>
                    <a:lnTo>
                      <a:pt x="0" y="3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3" name="Freeform 202"/>
              <p:cNvSpPr>
                <a:spLocks/>
              </p:cNvSpPr>
              <p:nvPr/>
            </p:nvSpPr>
            <p:spPr bwMode="auto">
              <a:xfrm>
                <a:off x="2126" y="4265"/>
                <a:ext cx="29" cy="9"/>
              </a:xfrm>
              <a:custGeom>
                <a:avLst/>
                <a:gdLst>
                  <a:gd name="T0" fmla="*/ 0 w 29"/>
                  <a:gd name="T1" fmla="*/ 0 h 9"/>
                  <a:gd name="T2" fmla="*/ 0 w 29"/>
                  <a:gd name="T3" fmla="*/ 0 h 9"/>
                  <a:gd name="T4" fmla="*/ 25 w 29"/>
                  <a:gd name="T5" fmla="*/ 2 h 9"/>
                  <a:gd name="T6" fmla="*/ 28 w 29"/>
                  <a:gd name="T7" fmla="*/ 8 h 9"/>
                  <a:gd name="T8" fmla="*/ 0 w 29"/>
                  <a:gd name="T9" fmla="*/ 0 h 9"/>
                  <a:gd name="T10" fmla="*/ 0 w 29"/>
                  <a:gd name="T11" fmla="*/ 0 h 9"/>
                  <a:gd name="T12" fmla="*/ 0 60000 65536"/>
                  <a:gd name="T13" fmla="*/ 0 60000 65536"/>
                  <a:gd name="T14" fmla="*/ 0 60000 65536"/>
                  <a:gd name="T15" fmla="*/ 0 60000 65536"/>
                  <a:gd name="T16" fmla="*/ 0 60000 65536"/>
                  <a:gd name="T17" fmla="*/ 0 60000 65536"/>
                  <a:gd name="T18" fmla="*/ 0 w 29"/>
                  <a:gd name="T19" fmla="*/ 0 h 9"/>
                  <a:gd name="T20" fmla="*/ 29 w 29"/>
                  <a:gd name="T21" fmla="*/ 9 h 9"/>
                </a:gdLst>
                <a:ahLst/>
                <a:cxnLst>
                  <a:cxn ang="T12">
                    <a:pos x="T0" y="T1"/>
                  </a:cxn>
                  <a:cxn ang="T13">
                    <a:pos x="T2" y="T3"/>
                  </a:cxn>
                  <a:cxn ang="T14">
                    <a:pos x="T4" y="T5"/>
                  </a:cxn>
                  <a:cxn ang="T15">
                    <a:pos x="T6" y="T7"/>
                  </a:cxn>
                  <a:cxn ang="T16">
                    <a:pos x="T8" y="T9"/>
                  </a:cxn>
                  <a:cxn ang="T17">
                    <a:pos x="T10" y="T11"/>
                  </a:cxn>
                </a:cxnLst>
                <a:rect l="T18" t="T19" r="T20" b="T21"/>
                <a:pathLst>
                  <a:path w="29" h="9">
                    <a:moveTo>
                      <a:pt x="0" y="0"/>
                    </a:moveTo>
                    <a:lnTo>
                      <a:pt x="0" y="0"/>
                    </a:lnTo>
                    <a:lnTo>
                      <a:pt x="25" y="2"/>
                    </a:lnTo>
                    <a:lnTo>
                      <a:pt x="28" y="8"/>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4" name="Freeform 203"/>
              <p:cNvSpPr>
                <a:spLocks/>
              </p:cNvSpPr>
              <p:nvPr/>
            </p:nvSpPr>
            <p:spPr bwMode="auto">
              <a:xfrm>
                <a:off x="2153" y="4259"/>
                <a:ext cx="14" cy="7"/>
              </a:xfrm>
              <a:custGeom>
                <a:avLst/>
                <a:gdLst>
                  <a:gd name="T0" fmla="*/ 0 w 14"/>
                  <a:gd name="T1" fmla="*/ 6 h 7"/>
                  <a:gd name="T2" fmla="*/ 0 w 14"/>
                  <a:gd name="T3" fmla="*/ 6 h 7"/>
                  <a:gd name="T4" fmla="*/ 3 w 14"/>
                  <a:gd name="T5" fmla="*/ 0 h 7"/>
                  <a:gd name="T6" fmla="*/ 13 w 14"/>
                  <a:gd name="T7" fmla="*/ 6 h 7"/>
                  <a:gd name="T8" fmla="*/ 0 w 14"/>
                  <a:gd name="T9" fmla="*/ 6 h 7"/>
                  <a:gd name="T10" fmla="*/ 0 w 14"/>
                  <a:gd name="T11" fmla="*/ 6 h 7"/>
                  <a:gd name="T12" fmla="*/ 0 60000 65536"/>
                  <a:gd name="T13" fmla="*/ 0 60000 65536"/>
                  <a:gd name="T14" fmla="*/ 0 60000 65536"/>
                  <a:gd name="T15" fmla="*/ 0 60000 65536"/>
                  <a:gd name="T16" fmla="*/ 0 60000 65536"/>
                  <a:gd name="T17" fmla="*/ 0 60000 65536"/>
                  <a:gd name="T18" fmla="*/ 0 w 14"/>
                  <a:gd name="T19" fmla="*/ 0 h 7"/>
                  <a:gd name="T20" fmla="*/ 14 w 14"/>
                  <a:gd name="T21" fmla="*/ 7 h 7"/>
                </a:gdLst>
                <a:ahLst/>
                <a:cxnLst>
                  <a:cxn ang="T12">
                    <a:pos x="T0" y="T1"/>
                  </a:cxn>
                  <a:cxn ang="T13">
                    <a:pos x="T2" y="T3"/>
                  </a:cxn>
                  <a:cxn ang="T14">
                    <a:pos x="T4" y="T5"/>
                  </a:cxn>
                  <a:cxn ang="T15">
                    <a:pos x="T6" y="T7"/>
                  </a:cxn>
                  <a:cxn ang="T16">
                    <a:pos x="T8" y="T9"/>
                  </a:cxn>
                  <a:cxn ang="T17">
                    <a:pos x="T10" y="T11"/>
                  </a:cxn>
                </a:cxnLst>
                <a:rect l="T18" t="T19" r="T20" b="T21"/>
                <a:pathLst>
                  <a:path w="14" h="7">
                    <a:moveTo>
                      <a:pt x="0" y="6"/>
                    </a:moveTo>
                    <a:lnTo>
                      <a:pt x="0" y="6"/>
                    </a:lnTo>
                    <a:lnTo>
                      <a:pt x="3" y="0"/>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5" name="Freeform 204"/>
              <p:cNvSpPr>
                <a:spLocks/>
              </p:cNvSpPr>
              <p:nvPr/>
            </p:nvSpPr>
            <p:spPr bwMode="auto">
              <a:xfrm>
                <a:off x="2005" y="3261"/>
                <a:ext cx="164" cy="226"/>
              </a:xfrm>
              <a:custGeom>
                <a:avLst/>
                <a:gdLst>
                  <a:gd name="T0" fmla="*/ 0 w 164"/>
                  <a:gd name="T1" fmla="*/ 150 h 226"/>
                  <a:gd name="T2" fmla="*/ 0 w 164"/>
                  <a:gd name="T3" fmla="*/ 150 h 226"/>
                  <a:gd name="T4" fmla="*/ 20 w 164"/>
                  <a:gd name="T5" fmla="*/ 166 h 226"/>
                  <a:gd name="T6" fmla="*/ 49 w 164"/>
                  <a:gd name="T7" fmla="*/ 170 h 226"/>
                  <a:gd name="T8" fmla="*/ 78 w 164"/>
                  <a:gd name="T9" fmla="*/ 200 h 226"/>
                  <a:gd name="T10" fmla="*/ 117 w 164"/>
                  <a:gd name="T11" fmla="*/ 203 h 226"/>
                  <a:gd name="T12" fmla="*/ 111 w 164"/>
                  <a:gd name="T13" fmla="*/ 219 h 226"/>
                  <a:gd name="T14" fmla="*/ 121 w 164"/>
                  <a:gd name="T15" fmla="*/ 225 h 226"/>
                  <a:gd name="T16" fmla="*/ 127 w 164"/>
                  <a:gd name="T17" fmla="*/ 186 h 226"/>
                  <a:gd name="T18" fmla="*/ 120 w 164"/>
                  <a:gd name="T19" fmla="*/ 162 h 226"/>
                  <a:gd name="T20" fmla="*/ 133 w 164"/>
                  <a:gd name="T21" fmla="*/ 160 h 226"/>
                  <a:gd name="T22" fmla="*/ 123 w 164"/>
                  <a:gd name="T23" fmla="*/ 146 h 226"/>
                  <a:gd name="T24" fmla="*/ 155 w 164"/>
                  <a:gd name="T25" fmla="*/ 141 h 226"/>
                  <a:gd name="T26" fmla="*/ 163 w 164"/>
                  <a:gd name="T27" fmla="*/ 151 h 226"/>
                  <a:gd name="T28" fmla="*/ 151 w 164"/>
                  <a:gd name="T29" fmla="*/ 131 h 226"/>
                  <a:gd name="T30" fmla="*/ 155 w 164"/>
                  <a:gd name="T31" fmla="*/ 84 h 226"/>
                  <a:gd name="T32" fmla="*/ 128 w 164"/>
                  <a:gd name="T33" fmla="*/ 86 h 226"/>
                  <a:gd name="T34" fmla="*/ 120 w 164"/>
                  <a:gd name="T35" fmla="*/ 74 h 226"/>
                  <a:gd name="T36" fmla="*/ 93 w 164"/>
                  <a:gd name="T37" fmla="*/ 71 h 226"/>
                  <a:gd name="T38" fmla="*/ 76 w 164"/>
                  <a:gd name="T39" fmla="*/ 44 h 226"/>
                  <a:gd name="T40" fmla="*/ 102 w 164"/>
                  <a:gd name="T41" fmla="*/ 8 h 226"/>
                  <a:gd name="T42" fmla="*/ 98 w 164"/>
                  <a:gd name="T43" fmla="*/ 0 h 226"/>
                  <a:gd name="T44" fmla="*/ 52 w 164"/>
                  <a:gd name="T45" fmla="*/ 20 h 226"/>
                  <a:gd name="T46" fmla="*/ 27 w 164"/>
                  <a:gd name="T47" fmla="*/ 60 h 226"/>
                  <a:gd name="T48" fmla="*/ 19 w 164"/>
                  <a:gd name="T49" fmla="*/ 50 h 226"/>
                  <a:gd name="T50" fmla="*/ 13 w 164"/>
                  <a:gd name="T51" fmla="*/ 70 h 226"/>
                  <a:gd name="T52" fmla="*/ 19 w 164"/>
                  <a:gd name="T53" fmla="*/ 115 h 226"/>
                  <a:gd name="T54" fmla="*/ 25 w 164"/>
                  <a:gd name="T55" fmla="*/ 115 h 226"/>
                  <a:gd name="T56" fmla="*/ 0 w 164"/>
                  <a:gd name="T57" fmla="*/ 150 h 226"/>
                  <a:gd name="T58" fmla="*/ 0 w 164"/>
                  <a:gd name="T59" fmla="*/ 150 h 2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226"/>
                  <a:gd name="T92" fmla="*/ 164 w 164"/>
                  <a:gd name="T93" fmla="*/ 226 h 2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226">
                    <a:moveTo>
                      <a:pt x="0" y="150"/>
                    </a:moveTo>
                    <a:lnTo>
                      <a:pt x="0" y="150"/>
                    </a:lnTo>
                    <a:lnTo>
                      <a:pt x="20" y="166"/>
                    </a:lnTo>
                    <a:lnTo>
                      <a:pt x="49" y="170"/>
                    </a:lnTo>
                    <a:lnTo>
                      <a:pt x="78" y="200"/>
                    </a:lnTo>
                    <a:lnTo>
                      <a:pt x="117" y="203"/>
                    </a:lnTo>
                    <a:lnTo>
                      <a:pt x="111" y="219"/>
                    </a:lnTo>
                    <a:lnTo>
                      <a:pt x="121" y="225"/>
                    </a:lnTo>
                    <a:lnTo>
                      <a:pt x="127" y="186"/>
                    </a:lnTo>
                    <a:lnTo>
                      <a:pt x="120" y="162"/>
                    </a:lnTo>
                    <a:lnTo>
                      <a:pt x="133" y="160"/>
                    </a:lnTo>
                    <a:lnTo>
                      <a:pt x="123" y="146"/>
                    </a:lnTo>
                    <a:lnTo>
                      <a:pt x="155" y="141"/>
                    </a:lnTo>
                    <a:lnTo>
                      <a:pt x="163" y="151"/>
                    </a:lnTo>
                    <a:lnTo>
                      <a:pt x="151" y="131"/>
                    </a:lnTo>
                    <a:lnTo>
                      <a:pt x="155" y="84"/>
                    </a:lnTo>
                    <a:lnTo>
                      <a:pt x="128" y="86"/>
                    </a:lnTo>
                    <a:lnTo>
                      <a:pt x="120" y="74"/>
                    </a:lnTo>
                    <a:lnTo>
                      <a:pt x="93" y="71"/>
                    </a:lnTo>
                    <a:lnTo>
                      <a:pt x="76" y="44"/>
                    </a:lnTo>
                    <a:lnTo>
                      <a:pt x="102" y="8"/>
                    </a:lnTo>
                    <a:lnTo>
                      <a:pt x="98" y="0"/>
                    </a:lnTo>
                    <a:lnTo>
                      <a:pt x="52" y="20"/>
                    </a:lnTo>
                    <a:lnTo>
                      <a:pt x="27" y="60"/>
                    </a:lnTo>
                    <a:lnTo>
                      <a:pt x="19" y="50"/>
                    </a:lnTo>
                    <a:lnTo>
                      <a:pt x="13" y="70"/>
                    </a:lnTo>
                    <a:lnTo>
                      <a:pt x="19" y="115"/>
                    </a:lnTo>
                    <a:lnTo>
                      <a:pt x="25" y="115"/>
                    </a:lnTo>
                    <a:lnTo>
                      <a:pt x="0" y="15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6" name="Freeform 205"/>
              <p:cNvSpPr>
                <a:spLocks/>
              </p:cNvSpPr>
              <p:nvPr/>
            </p:nvSpPr>
            <p:spPr bwMode="auto">
              <a:xfrm>
                <a:off x="1911" y="3280"/>
                <a:ext cx="44" cy="37"/>
              </a:xfrm>
              <a:custGeom>
                <a:avLst/>
                <a:gdLst>
                  <a:gd name="T0" fmla="*/ 0 w 44"/>
                  <a:gd name="T1" fmla="*/ 0 h 37"/>
                  <a:gd name="T2" fmla="*/ 0 w 44"/>
                  <a:gd name="T3" fmla="*/ 0 h 37"/>
                  <a:gd name="T4" fmla="*/ 1 w 44"/>
                  <a:gd name="T5" fmla="*/ 14 h 37"/>
                  <a:gd name="T6" fmla="*/ 10 w 44"/>
                  <a:gd name="T7" fmla="*/ 12 h 37"/>
                  <a:gd name="T8" fmla="*/ 37 w 44"/>
                  <a:gd name="T9" fmla="*/ 36 h 37"/>
                  <a:gd name="T10" fmla="*/ 43 w 44"/>
                  <a:gd name="T11" fmla="*/ 18 h 37"/>
                  <a:gd name="T12" fmla="*/ 28 w 44"/>
                  <a:gd name="T13" fmla="*/ 1 h 37"/>
                  <a:gd name="T14" fmla="*/ 0 w 44"/>
                  <a:gd name="T15" fmla="*/ 0 h 37"/>
                  <a:gd name="T16" fmla="*/ 0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0" y="0"/>
                    </a:moveTo>
                    <a:lnTo>
                      <a:pt x="0" y="0"/>
                    </a:lnTo>
                    <a:lnTo>
                      <a:pt x="1" y="14"/>
                    </a:lnTo>
                    <a:lnTo>
                      <a:pt x="10" y="12"/>
                    </a:lnTo>
                    <a:lnTo>
                      <a:pt x="37" y="36"/>
                    </a:lnTo>
                    <a:lnTo>
                      <a:pt x="43" y="18"/>
                    </a:lnTo>
                    <a:lnTo>
                      <a:pt x="28" y="1"/>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7" name="Freeform 206"/>
              <p:cNvSpPr>
                <a:spLocks/>
              </p:cNvSpPr>
              <p:nvPr/>
            </p:nvSpPr>
            <p:spPr bwMode="auto">
              <a:xfrm>
                <a:off x="1921" y="3111"/>
                <a:ext cx="148" cy="47"/>
              </a:xfrm>
              <a:custGeom>
                <a:avLst/>
                <a:gdLst>
                  <a:gd name="T0" fmla="*/ 0 w 148"/>
                  <a:gd name="T1" fmla="*/ 18 h 47"/>
                  <a:gd name="T2" fmla="*/ 0 w 148"/>
                  <a:gd name="T3" fmla="*/ 18 h 47"/>
                  <a:gd name="T4" fmla="*/ 20 w 148"/>
                  <a:gd name="T5" fmla="*/ 2 h 47"/>
                  <a:gd name="T6" fmla="*/ 58 w 148"/>
                  <a:gd name="T7" fmla="*/ 0 h 47"/>
                  <a:gd name="T8" fmla="*/ 147 w 148"/>
                  <a:gd name="T9" fmla="*/ 39 h 47"/>
                  <a:gd name="T10" fmla="*/ 99 w 148"/>
                  <a:gd name="T11" fmla="*/ 46 h 47"/>
                  <a:gd name="T12" fmla="*/ 107 w 148"/>
                  <a:gd name="T13" fmla="*/ 37 h 47"/>
                  <a:gd name="T14" fmla="*/ 84 w 148"/>
                  <a:gd name="T15" fmla="*/ 22 h 47"/>
                  <a:gd name="T16" fmla="*/ 40 w 148"/>
                  <a:gd name="T17" fmla="*/ 14 h 47"/>
                  <a:gd name="T18" fmla="*/ 42 w 148"/>
                  <a:gd name="T19" fmla="*/ 7 h 47"/>
                  <a:gd name="T20" fmla="*/ 0 w 148"/>
                  <a:gd name="T21" fmla="*/ 18 h 47"/>
                  <a:gd name="T22" fmla="*/ 0 w 148"/>
                  <a:gd name="T23" fmla="*/ 18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47"/>
                  <a:gd name="T38" fmla="*/ 148 w 14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47">
                    <a:moveTo>
                      <a:pt x="0" y="18"/>
                    </a:moveTo>
                    <a:lnTo>
                      <a:pt x="0" y="18"/>
                    </a:lnTo>
                    <a:lnTo>
                      <a:pt x="20" y="2"/>
                    </a:lnTo>
                    <a:lnTo>
                      <a:pt x="58" y="0"/>
                    </a:lnTo>
                    <a:lnTo>
                      <a:pt x="147" y="39"/>
                    </a:lnTo>
                    <a:lnTo>
                      <a:pt x="99" y="46"/>
                    </a:lnTo>
                    <a:lnTo>
                      <a:pt x="107" y="37"/>
                    </a:lnTo>
                    <a:lnTo>
                      <a:pt x="84" y="22"/>
                    </a:lnTo>
                    <a:lnTo>
                      <a:pt x="40" y="14"/>
                    </a:lnTo>
                    <a:lnTo>
                      <a:pt x="42" y="7"/>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8" name="Freeform 207"/>
              <p:cNvSpPr>
                <a:spLocks/>
              </p:cNvSpPr>
              <p:nvPr/>
            </p:nvSpPr>
            <p:spPr bwMode="auto">
              <a:xfrm>
                <a:off x="2100" y="3157"/>
                <a:ext cx="47" cy="27"/>
              </a:xfrm>
              <a:custGeom>
                <a:avLst/>
                <a:gdLst>
                  <a:gd name="T0" fmla="*/ 0 w 47"/>
                  <a:gd name="T1" fmla="*/ 0 h 27"/>
                  <a:gd name="T2" fmla="*/ 0 w 47"/>
                  <a:gd name="T3" fmla="*/ 0 h 27"/>
                  <a:gd name="T4" fmla="*/ 0 w 47"/>
                  <a:gd name="T5" fmla="*/ 26 h 27"/>
                  <a:gd name="T6" fmla="*/ 46 w 47"/>
                  <a:gd name="T7" fmla="*/ 17 h 27"/>
                  <a:gd name="T8" fmla="*/ 26 w 47"/>
                  <a:gd name="T9" fmla="*/ 3 h 27"/>
                  <a:gd name="T10" fmla="*/ 0 w 47"/>
                  <a:gd name="T11" fmla="*/ 0 h 27"/>
                  <a:gd name="T12" fmla="*/ 0 w 47"/>
                  <a:gd name="T13" fmla="*/ 0 h 27"/>
                  <a:gd name="T14" fmla="*/ 0 60000 65536"/>
                  <a:gd name="T15" fmla="*/ 0 60000 65536"/>
                  <a:gd name="T16" fmla="*/ 0 60000 65536"/>
                  <a:gd name="T17" fmla="*/ 0 60000 65536"/>
                  <a:gd name="T18" fmla="*/ 0 60000 65536"/>
                  <a:gd name="T19" fmla="*/ 0 60000 65536"/>
                  <a:gd name="T20" fmla="*/ 0 60000 65536"/>
                  <a:gd name="T21" fmla="*/ 0 w 47"/>
                  <a:gd name="T22" fmla="*/ 0 h 27"/>
                  <a:gd name="T23" fmla="*/ 47 w 4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7">
                    <a:moveTo>
                      <a:pt x="0" y="0"/>
                    </a:moveTo>
                    <a:lnTo>
                      <a:pt x="0" y="0"/>
                    </a:lnTo>
                    <a:lnTo>
                      <a:pt x="0" y="26"/>
                    </a:lnTo>
                    <a:lnTo>
                      <a:pt x="46" y="17"/>
                    </a:lnTo>
                    <a:lnTo>
                      <a:pt x="26" y="3"/>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09" name="Freeform 208"/>
              <p:cNvSpPr>
                <a:spLocks/>
              </p:cNvSpPr>
              <p:nvPr/>
            </p:nvSpPr>
            <p:spPr bwMode="auto">
              <a:xfrm>
                <a:off x="1978" y="3411"/>
                <a:ext cx="77" cy="86"/>
              </a:xfrm>
              <a:custGeom>
                <a:avLst/>
                <a:gdLst>
                  <a:gd name="T0" fmla="*/ 0 w 77"/>
                  <a:gd name="T1" fmla="*/ 32 h 86"/>
                  <a:gd name="T2" fmla="*/ 0 w 77"/>
                  <a:gd name="T3" fmla="*/ 32 h 86"/>
                  <a:gd name="T4" fmla="*/ 1 w 77"/>
                  <a:gd name="T5" fmla="*/ 49 h 86"/>
                  <a:gd name="T6" fmla="*/ 14 w 77"/>
                  <a:gd name="T7" fmla="*/ 53 h 86"/>
                  <a:gd name="T8" fmla="*/ 7 w 77"/>
                  <a:gd name="T9" fmla="*/ 67 h 86"/>
                  <a:gd name="T10" fmla="*/ 4 w 77"/>
                  <a:gd name="T11" fmla="*/ 81 h 86"/>
                  <a:gd name="T12" fmla="*/ 22 w 77"/>
                  <a:gd name="T13" fmla="*/ 85 h 86"/>
                  <a:gd name="T14" fmla="*/ 38 w 77"/>
                  <a:gd name="T15" fmla="*/ 61 h 86"/>
                  <a:gd name="T16" fmla="*/ 69 w 77"/>
                  <a:gd name="T17" fmla="*/ 42 h 86"/>
                  <a:gd name="T18" fmla="*/ 76 w 77"/>
                  <a:gd name="T19" fmla="*/ 20 h 86"/>
                  <a:gd name="T20" fmla="*/ 47 w 77"/>
                  <a:gd name="T21" fmla="*/ 16 h 86"/>
                  <a:gd name="T22" fmla="*/ 27 w 77"/>
                  <a:gd name="T23" fmla="*/ 0 h 86"/>
                  <a:gd name="T24" fmla="*/ 9 w 77"/>
                  <a:gd name="T25" fmla="*/ 8 h 86"/>
                  <a:gd name="T26" fmla="*/ 0 w 77"/>
                  <a:gd name="T27" fmla="*/ 32 h 86"/>
                  <a:gd name="T28" fmla="*/ 0 w 77"/>
                  <a:gd name="T29" fmla="*/ 32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6"/>
                  <a:gd name="T47" fmla="*/ 77 w 77"/>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6">
                    <a:moveTo>
                      <a:pt x="0" y="32"/>
                    </a:moveTo>
                    <a:lnTo>
                      <a:pt x="0" y="32"/>
                    </a:lnTo>
                    <a:lnTo>
                      <a:pt x="1" y="49"/>
                    </a:lnTo>
                    <a:lnTo>
                      <a:pt x="14" y="53"/>
                    </a:lnTo>
                    <a:lnTo>
                      <a:pt x="7" y="67"/>
                    </a:lnTo>
                    <a:lnTo>
                      <a:pt x="4" y="81"/>
                    </a:lnTo>
                    <a:lnTo>
                      <a:pt x="22" y="85"/>
                    </a:lnTo>
                    <a:lnTo>
                      <a:pt x="38" y="61"/>
                    </a:lnTo>
                    <a:lnTo>
                      <a:pt x="69" y="42"/>
                    </a:lnTo>
                    <a:lnTo>
                      <a:pt x="76" y="20"/>
                    </a:lnTo>
                    <a:lnTo>
                      <a:pt x="47" y="16"/>
                    </a:lnTo>
                    <a:lnTo>
                      <a:pt x="27" y="0"/>
                    </a:lnTo>
                    <a:lnTo>
                      <a:pt x="9" y="8"/>
                    </a:lnTo>
                    <a:lnTo>
                      <a:pt x="0" y="3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0" name="Freeform 209"/>
              <p:cNvSpPr>
                <a:spLocks/>
              </p:cNvSpPr>
              <p:nvPr/>
            </p:nvSpPr>
            <p:spPr bwMode="auto">
              <a:xfrm>
                <a:off x="1851" y="3232"/>
                <a:ext cx="33" cy="15"/>
              </a:xfrm>
              <a:custGeom>
                <a:avLst/>
                <a:gdLst>
                  <a:gd name="T0" fmla="*/ 0 w 33"/>
                  <a:gd name="T1" fmla="*/ 11 h 15"/>
                  <a:gd name="T2" fmla="*/ 0 w 33"/>
                  <a:gd name="T3" fmla="*/ 11 h 15"/>
                  <a:gd name="T4" fmla="*/ 9 w 33"/>
                  <a:gd name="T5" fmla="*/ 0 h 15"/>
                  <a:gd name="T6" fmla="*/ 32 w 33"/>
                  <a:gd name="T7" fmla="*/ 14 h 15"/>
                  <a:gd name="T8" fmla="*/ 0 w 33"/>
                  <a:gd name="T9" fmla="*/ 11 h 15"/>
                  <a:gd name="T10" fmla="*/ 0 w 33"/>
                  <a:gd name="T11" fmla="*/ 11 h 15"/>
                  <a:gd name="T12" fmla="*/ 0 60000 65536"/>
                  <a:gd name="T13" fmla="*/ 0 60000 65536"/>
                  <a:gd name="T14" fmla="*/ 0 60000 65536"/>
                  <a:gd name="T15" fmla="*/ 0 60000 65536"/>
                  <a:gd name="T16" fmla="*/ 0 60000 65536"/>
                  <a:gd name="T17" fmla="*/ 0 60000 65536"/>
                  <a:gd name="T18" fmla="*/ 0 w 33"/>
                  <a:gd name="T19" fmla="*/ 0 h 15"/>
                  <a:gd name="T20" fmla="*/ 33 w 3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3" h="15">
                    <a:moveTo>
                      <a:pt x="0" y="11"/>
                    </a:moveTo>
                    <a:lnTo>
                      <a:pt x="0" y="11"/>
                    </a:lnTo>
                    <a:lnTo>
                      <a:pt x="9" y="0"/>
                    </a:lnTo>
                    <a:lnTo>
                      <a:pt x="32" y="14"/>
                    </a:lnTo>
                    <a:lnTo>
                      <a:pt x="0" y="1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1" name="Freeform 210"/>
              <p:cNvSpPr>
                <a:spLocks/>
              </p:cNvSpPr>
              <p:nvPr/>
            </p:nvSpPr>
            <p:spPr bwMode="auto">
              <a:xfrm>
                <a:off x="2250" y="4194"/>
                <a:ext cx="22" cy="13"/>
              </a:xfrm>
              <a:custGeom>
                <a:avLst/>
                <a:gdLst>
                  <a:gd name="T0" fmla="*/ 0 w 22"/>
                  <a:gd name="T1" fmla="*/ 12 h 13"/>
                  <a:gd name="T2" fmla="*/ 0 w 22"/>
                  <a:gd name="T3" fmla="*/ 12 h 13"/>
                  <a:gd name="T4" fmla="*/ 12 w 22"/>
                  <a:gd name="T5" fmla="*/ 5 h 13"/>
                  <a:gd name="T6" fmla="*/ 6 w 22"/>
                  <a:gd name="T7" fmla="*/ 0 h 13"/>
                  <a:gd name="T8" fmla="*/ 21 w 22"/>
                  <a:gd name="T9" fmla="*/ 1 h 13"/>
                  <a:gd name="T10" fmla="*/ 0 w 22"/>
                  <a:gd name="T11" fmla="*/ 12 h 13"/>
                  <a:gd name="T12" fmla="*/ 0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12"/>
                    </a:lnTo>
                    <a:lnTo>
                      <a:pt x="12" y="5"/>
                    </a:lnTo>
                    <a:lnTo>
                      <a:pt x="6" y="0"/>
                    </a:lnTo>
                    <a:lnTo>
                      <a:pt x="21" y="1"/>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2" name="Freeform 211"/>
              <p:cNvSpPr>
                <a:spLocks/>
              </p:cNvSpPr>
              <p:nvPr/>
            </p:nvSpPr>
            <p:spPr bwMode="auto">
              <a:xfrm>
                <a:off x="2267" y="4192"/>
                <a:ext cx="25" cy="16"/>
              </a:xfrm>
              <a:custGeom>
                <a:avLst/>
                <a:gdLst>
                  <a:gd name="T0" fmla="*/ 0 w 25"/>
                  <a:gd name="T1" fmla="*/ 15 h 16"/>
                  <a:gd name="T2" fmla="*/ 0 w 25"/>
                  <a:gd name="T3" fmla="*/ 15 h 16"/>
                  <a:gd name="T4" fmla="*/ 11 w 25"/>
                  <a:gd name="T5" fmla="*/ 0 h 16"/>
                  <a:gd name="T6" fmla="*/ 24 w 25"/>
                  <a:gd name="T7" fmla="*/ 5 h 16"/>
                  <a:gd name="T8" fmla="*/ 0 w 25"/>
                  <a:gd name="T9" fmla="*/ 15 h 16"/>
                  <a:gd name="T10" fmla="*/ 0 w 25"/>
                  <a:gd name="T11" fmla="*/ 15 h 16"/>
                  <a:gd name="T12" fmla="*/ 0 60000 65536"/>
                  <a:gd name="T13" fmla="*/ 0 60000 65536"/>
                  <a:gd name="T14" fmla="*/ 0 60000 65536"/>
                  <a:gd name="T15" fmla="*/ 0 60000 65536"/>
                  <a:gd name="T16" fmla="*/ 0 60000 65536"/>
                  <a:gd name="T17" fmla="*/ 0 60000 65536"/>
                  <a:gd name="T18" fmla="*/ 0 w 25"/>
                  <a:gd name="T19" fmla="*/ 0 h 16"/>
                  <a:gd name="T20" fmla="*/ 25 w 2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5" h="16">
                    <a:moveTo>
                      <a:pt x="0" y="15"/>
                    </a:moveTo>
                    <a:lnTo>
                      <a:pt x="0" y="15"/>
                    </a:lnTo>
                    <a:lnTo>
                      <a:pt x="11" y="0"/>
                    </a:lnTo>
                    <a:lnTo>
                      <a:pt x="24" y="5"/>
                    </a:lnTo>
                    <a:lnTo>
                      <a:pt x="0" y="1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3" name="Freeform 212"/>
              <p:cNvSpPr>
                <a:spLocks/>
              </p:cNvSpPr>
              <p:nvPr/>
            </p:nvSpPr>
            <p:spPr bwMode="auto">
              <a:xfrm>
                <a:off x="2338" y="3354"/>
                <a:ext cx="41" cy="48"/>
              </a:xfrm>
              <a:custGeom>
                <a:avLst/>
                <a:gdLst>
                  <a:gd name="T0" fmla="*/ 0 w 41"/>
                  <a:gd name="T1" fmla="*/ 45 h 48"/>
                  <a:gd name="T2" fmla="*/ 0 w 41"/>
                  <a:gd name="T3" fmla="*/ 45 h 48"/>
                  <a:gd name="T4" fmla="*/ 6 w 41"/>
                  <a:gd name="T5" fmla="*/ 0 h 48"/>
                  <a:gd name="T6" fmla="*/ 40 w 41"/>
                  <a:gd name="T7" fmla="*/ 21 h 48"/>
                  <a:gd name="T8" fmla="*/ 20 w 41"/>
                  <a:gd name="T9" fmla="*/ 47 h 48"/>
                  <a:gd name="T10" fmla="*/ 0 w 41"/>
                  <a:gd name="T11" fmla="*/ 45 h 48"/>
                  <a:gd name="T12" fmla="*/ 0 w 41"/>
                  <a:gd name="T13" fmla="*/ 45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0" y="45"/>
                    </a:moveTo>
                    <a:lnTo>
                      <a:pt x="0" y="45"/>
                    </a:lnTo>
                    <a:lnTo>
                      <a:pt x="6" y="0"/>
                    </a:lnTo>
                    <a:lnTo>
                      <a:pt x="40" y="21"/>
                    </a:lnTo>
                    <a:lnTo>
                      <a:pt x="20" y="47"/>
                    </a:lnTo>
                    <a:lnTo>
                      <a:pt x="0" y="4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4" name="Freeform 213"/>
              <p:cNvSpPr>
                <a:spLocks/>
              </p:cNvSpPr>
              <p:nvPr/>
            </p:nvSpPr>
            <p:spPr bwMode="auto">
              <a:xfrm>
                <a:off x="1821" y="3184"/>
                <a:ext cx="55" cy="60"/>
              </a:xfrm>
              <a:custGeom>
                <a:avLst/>
                <a:gdLst>
                  <a:gd name="T0" fmla="*/ 0 w 55"/>
                  <a:gd name="T1" fmla="*/ 47 h 60"/>
                  <a:gd name="T2" fmla="*/ 0 w 55"/>
                  <a:gd name="T3" fmla="*/ 47 h 60"/>
                  <a:gd name="T4" fmla="*/ 11 w 55"/>
                  <a:gd name="T5" fmla="*/ 26 h 60"/>
                  <a:gd name="T6" fmla="*/ 25 w 55"/>
                  <a:gd name="T7" fmla="*/ 25 h 60"/>
                  <a:gd name="T8" fmla="*/ 11 w 55"/>
                  <a:gd name="T9" fmla="*/ 7 h 60"/>
                  <a:gd name="T10" fmla="*/ 42 w 55"/>
                  <a:gd name="T11" fmla="*/ 0 h 60"/>
                  <a:gd name="T12" fmla="*/ 47 w 55"/>
                  <a:gd name="T13" fmla="*/ 28 h 60"/>
                  <a:gd name="T14" fmla="*/ 54 w 55"/>
                  <a:gd name="T15" fmla="*/ 30 h 60"/>
                  <a:gd name="T16" fmla="*/ 39 w 55"/>
                  <a:gd name="T17" fmla="*/ 48 h 60"/>
                  <a:gd name="T18" fmla="*/ 30 w 55"/>
                  <a:gd name="T19" fmla="*/ 59 h 60"/>
                  <a:gd name="T20" fmla="*/ 0 w 55"/>
                  <a:gd name="T21" fmla="*/ 47 h 60"/>
                  <a:gd name="T22" fmla="*/ 0 w 55"/>
                  <a:gd name="T23" fmla="*/ 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0"/>
                  <a:gd name="T38" fmla="*/ 55 w 55"/>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0">
                    <a:moveTo>
                      <a:pt x="0" y="47"/>
                    </a:moveTo>
                    <a:lnTo>
                      <a:pt x="0" y="47"/>
                    </a:lnTo>
                    <a:lnTo>
                      <a:pt x="11" y="26"/>
                    </a:lnTo>
                    <a:lnTo>
                      <a:pt x="25" y="25"/>
                    </a:lnTo>
                    <a:lnTo>
                      <a:pt x="11" y="7"/>
                    </a:lnTo>
                    <a:lnTo>
                      <a:pt x="42" y="0"/>
                    </a:lnTo>
                    <a:lnTo>
                      <a:pt x="47" y="28"/>
                    </a:lnTo>
                    <a:lnTo>
                      <a:pt x="54" y="30"/>
                    </a:lnTo>
                    <a:lnTo>
                      <a:pt x="39" y="48"/>
                    </a:lnTo>
                    <a:lnTo>
                      <a:pt x="30" y="59"/>
                    </a:lnTo>
                    <a:lnTo>
                      <a:pt x="0" y="4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5" name="Freeform 214"/>
              <p:cNvSpPr>
                <a:spLocks/>
              </p:cNvSpPr>
              <p:nvPr/>
            </p:nvSpPr>
            <p:spPr bwMode="auto">
              <a:xfrm>
                <a:off x="2245" y="3316"/>
                <a:ext cx="66" cy="94"/>
              </a:xfrm>
              <a:custGeom>
                <a:avLst/>
                <a:gdLst>
                  <a:gd name="T0" fmla="*/ 0 w 66"/>
                  <a:gd name="T1" fmla="*/ 31 h 94"/>
                  <a:gd name="T2" fmla="*/ 0 w 66"/>
                  <a:gd name="T3" fmla="*/ 31 h 94"/>
                  <a:gd name="T4" fmla="*/ 9 w 66"/>
                  <a:gd name="T5" fmla="*/ 44 h 94"/>
                  <a:gd name="T6" fmla="*/ 22 w 66"/>
                  <a:gd name="T7" fmla="*/ 53 h 94"/>
                  <a:gd name="T8" fmla="*/ 19 w 66"/>
                  <a:gd name="T9" fmla="*/ 79 h 94"/>
                  <a:gd name="T10" fmla="*/ 26 w 66"/>
                  <a:gd name="T11" fmla="*/ 93 h 94"/>
                  <a:gd name="T12" fmla="*/ 65 w 66"/>
                  <a:gd name="T13" fmla="*/ 87 h 94"/>
                  <a:gd name="T14" fmla="*/ 43 w 66"/>
                  <a:gd name="T15" fmla="*/ 59 h 94"/>
                  <a:gd name="T16" fmla="*/ 58 w 66"/>
                  <a:gd name="T17" fmla="*/ 34 h 94"/>
                  <a:gd name="T18" fmla="*/ 19 w 66"/>
                  <a:gd name="T19" fmla="*/ 0 h 94"/>
                  <a:gd name="T20" fmla="*/ 6 w 66"/>
                  <a:gd name="T21" fmla="*/ 10 h 94"/>
                  <a:gd name="T22" fmla="*/ 11 w 66"/>
                  <a:gd name="T23" fmla="*/ 19 h 94"/>
                  <a:gd name="T24" fmla="*/ 0 w 66"/>
                  <a:gd name="T25" fmla="*/ 31 h 94"/>
                  <a:gd name="T26" fmla="*/ 0 w 66"/>
                  <a:gd name="T27" fmla="*/ 31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94"/>
                  <a:gd name="T44" fmla="*/ 66 w 6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94">
                    <a:moveTo>
                      <a:pt x="0" y="31"/>
                    </a:moveTo>
                    <a:lnTo>
                      <a:pt x="0" y="31"/>
                    </a:lnTo>
                    <a:lnTo>
                      <a:pt x="9" y="44"/>
                    </a:lnTo>
                    <a:lnTo>
                      <a:pt x="22" y="53"/>
                    </a:lnTo>
                    <a:lnTo>
                      <a:pt x="19" y="79"/>
                    </a:lnTo>
                    <a:lnTo>
                      <a:pt x="26" y="93"/>
                    </a:lnTo>
                    <a:lnTo>
                      <a:pt x="65" y="87"/>
                    </a:lnTo>
                    <a:lnTo>
                      <a:pt x="43" y="59"/>
                    </a:lnTo>
                    <a:lnTo>
                      <a:pt x="58" y="34"/>
                    </a:lnTo>
                    <a:lnTo>
                      <a:pt x="19" y="0"/>
                    </a:lnTo>
                    <a:lnTo>
                      <a:pt x="6" y="10"/>
                    </a:lnTo>
                    <a:lnTo>
                      <a:pt x="11" y="19"/>
                    </a:lnTo>
                    <a:lnTo>
                      <a:pt x="0" y="3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6" name="Freeform 215"/>
              <p:cNvSpPr>
                <a:spLocks/>
              </p:cNvSpPr>
              <p:nvPr/>
            </p:nvSpPr>
            <p:spPr bwMode="auto">
              <a:xfrm>
                <a:off x="2065" y="3157"/>
                <a:ext cx="36" cy="27"/>
              </a:xfrm>
              <a:custGeom>
                <a:avLst/>
                <a:gdLst>
                  <a:gd name="T0" fmla="*/ 0 w 36"/>
                  <a:gd name="T1" fmla="*/ 19 h 27"/>
                  <a:gd name="T2" fmla="*/ 0 w 36"/>
                  <a:gd name="T3" fmla="*/ 19 h 27"/>
                  <a:gd name="T4" fmla="*/ 27 w 36"/>
                  <a:gd name="T5" fmla="*/ 19 h 27"/>
                  <a:gd name="T6" fmla="*/ 14 w 36"/>
                  <a:gd name="T7" fmla="*/ 2 h 27"/>
                  <a:gd name="T8" fmla="*/ 35 w 36"/>
                  <a:gd name="T9" fmla="*/ 0 h 27"/>
                  <a:gd name="T10" fmla="*/ 35 w 36"/>
                  <a:gd name="T11" fmla="*/ 26 h 27"/>
                  <a:gd name="T12" fmla="*/ 0 w 36"/>
                  <a:gd name="T13" fmla="*/ 19 h 27"/>
                  <a:gd name="T14" fmla="*/ 0 w 36"/>
                  <a:gd name="T15" fmla="*/ 19 h 2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7"/>
                  <a:gd name="T26" fmla="*/ 36 w 3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7">
                    <a:moveTo>
                      <a:pt x="0" y="19"/>
                    </a:moveTo>
                    <a:lnTo>
                      <a:pt x="0" y="19"/>
                    </a:lnTo>
                    <a:lnTo>
                      <a:pt x="27" y="19"/>
                    </a:lnTo>
                    <a:lnTo>
                      <a:pt x="14" y="2"/>
                    </a:lnTo>
                    <a:lnTo>
                      <a:pt x="35" y="0"/>
                    </a:lnTo>
                    <a:lnTo>
                      <a:pt x="35" y="26"/>
                    </a:lnTo>
                    <a:lnTo>
                      <a:pt x="0" y="1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7" name="Freeform 216"/>
              <p:cNvSpPr>
                <a:spLocks/>
              </p:cNvSpPr>
              <p:nvPr/>
            </p:nvSpPr>
            <p:spPr bwMode="auto">
              <a:xfrm>
                <a:off x="1860" y="3212"/>
                <a:ext cx="85" cy="42"/>
              </a:xfrm>
              <a:custGeom>
                <a:avLst/>
                <a:gdLst>
                  <a:gd name="T0" fmla="*/ 0 w 85"/>
                  <a:gd name="T1" fmla="*/ 20 h 42"/>
                  <a:gd name="T2" fmla="*/ 0 w 85"/>
                  <a:gd name="T3" fmla="*/ 20 h 42"/>
                  <a:gd name="T4" fmla="*/ 15 w 85"/>
                  <a:gd name="T5" fmla="*/ 2 h 42"/>
                  <a:gd name="T6" fmla="*/ 60 w 85"/>
                  <a:gd name="T7" fmla="*/ 0 h 42"/>
                  <a:gd name="T8" fmla="*/ 84 w 85"/>
                  <a:gd name="T9" fmla="*/ 13 h 42"/>
                  <a:gd name="T10" fmla="*/ 64 w 85"/>
                  <a:gd name="T11" fmla="*/ 15 h 42"/>
                  <a:gd name="T12" fmla="*/ 29 w 85"/>
                  <a:gd name="T13" fmla="*/ 41 h 42"/>
                  <a:gd name="T14" fmla="*/ 23 w 85"/>
                  <a:gd name="T15" fmla="*/ 34 h 42"/>
                  <a:gd name="T16" fmla="*/ 0 w 85"/>
                  <a:gd name="T17" fmla="*/ 20 h 42"/>
                  <a:gd name="T18" fmla="*/ 0 w 85"/>
                  <a:gd name="T19" fmla="*/ 2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2"/>
                  <a:gd name="T32" fmla="*/ 85 w 8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2">
                    <a:moveTo>
                      <a:pt x="0" y="20"/>
                    </a:moveTo>
                    <a:lnTo>
                      <a:pt x="0" y="20"/>
                    </a:lnTo>
                    <a:lnTo>
                      <a:pt x="15" y="2"/>
                    </a:lnTo>
                    <a:lnTo>
                      <a:pt x="60" y="0"/>
                    </a:lnTo>
                    <a:lnTo>
                      <a:pt x="84" y="13"/>
                    </a:lnTo>
                    <a:lnTo>
                      <a:pt x="64" y="15"/>
                    </a:lnTo>
                    <a:lnTo>
                      <a:pt x="29" y="41"/>
                    </a:lnTo>
                    <a:lnTo>
                      <a:pt x="23" y="34"/>
                    </a:lnTo>
                    <a:lnTo>
                      <a:pt x="0" y="2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8" name="Freeform 217"/>
              <p:cNvSpPr>
                <a:spLocks/>
              </p:cNvSpPr>
              <p:nvPr/>
            </p:nvSpPr>
            <p:spPr bwMode="auto">
              <a:xfrm>
                <a:off x="1889" y="3225"/>
                <a:ext cx="56" cy="57"/>
              </a:xfrm>
              <a:custGeom>
                <a:avLst/>
                <a:gdLst>
                  <a:gd name="T0" fmla="*/ 0 w 56"/>
                  <a:gd name="T1" fmla="*/ 28 h 57"/>
                  <a:gd name="T2" fmla="*/ 0 w 56"/>
                  <a:gd name="T3" fmla="*/ 28 h 57"/>
                  <a:gd name="T4" fmla="*/ 22 w 56"/>
                  <a:gd name="T5" fmla="*/ 55 h 57"/>
                  <a:gd name="T6" fmla="*/ 50 w 56"/>
                  <a:gd name="T7" fmla="*/ 56 h 57"/>
                  <a:gd name="T8" fmla="*/ 55 w 56"/>
                  <a:gd name="T9" fmla="*/ 0 h 57"/>
                  <a:gd name="T10" fmla="*/ 35 w 56"/>
                  <a:gd name="T11" fmla="*/ 2 h 57"/>
                  <a:gd name="T12" fmla="*/ 0 w 56"/>
                  <a:gd name="T13" fmla="*/ 28 h 57"/>
                  <a:gd name="T14" fmla="*/ 0 w 56"/>
                  <a:gd name="T15" fmla="*/ 28 h 5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7"/>
                  <a:gd name="T26" fmla="*/ 56 w 5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7">
                    <a:moveTo>
                      <a:pt x="0" y="28"/>
                    </a:moveTo>
                    <a:lnTo>
                      <a:pt x="0" y="28"/>
                    </a:lnTo>
                    <a:lnTo>
                      <a:pt x="22" y="55"/>
                    </a:lnTo>
                    <a:lnTo>
                      <a:pt x="50" y="56"/>
                    </a:lnTo>
                    <a:lnTo>
                      <a:pt x="55" y="0"/>
                    </a:lnTo>
                    <a:lnTo>
                      <a:pt x="35" y="2"/>
                    </a:lnTo>
                    <a:lnTo>
                      <a:pt x="0" y="2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19" name="Freeform 218"/>
              <p:cNvSpPr>
                <a:spLocks/>
              </p:cNvSpPr>
              <p:nvPr/>
            </p:nvSpPr>
            <p:spPr bwMode="auto">
              <a:xfrm>
                <a:off x="1948" y="3298"/>
                <a:ext cx="77" cy="35"/>
              </a:xfrm>
              <a:custGeom>
                <a:avLst/>
                <a:gdLst>
                  <a:gd name="T0" fmla="*/ 0 w 77"/>
                  <a:gd name="T1" fmla="*/ 18 h 35"/>
                  <a:gd name="T2" fmla="*/ 0 w 77"/>
                  <a:gd name="T3" fmla="*/ 18 h 35"/>
                  <a:gd name="T4" fmla="*/ 6 w 77"/>
                  <a:gd name="T5" fmla="*/ 0 h 35"/>
                  <a:gd name="T6" fmla="*/ 22 w 77"/>
                  <a:gd name="T7" fmla="*/ 11 h 35"/>
                  <a:gd name="T8" fmla="*/ 51 w 77"/>
                  <a:gd name="T9" fmla="*/ 0 h 35"/>
                  <a:gd name="T10" fmla="*/ 76 w 77"/>
                  <a:gd name="T11" fmla="*/ 13 h 35"/>
                  <a:gd name="T12" fmla="*/ 70 w 77"/>
                  <a:gd name="T13" fmla="*/ 33 h 35"/>
                  <a:gd name="T14" fmla="*/ 67 w 77"/>
                  <a:gd name="T15" fmla="*/ 17 h 35"/>
                  <a:gd name="T16" fmla="*/ 51 w 77"/>
                  <a:gd name="T17" fmla="*/ 11 h 35"/>
                  <a:gd name="T18" fmla="*/ 36 w 77"/>
                  <a:gd name="T19" fmla="*/ 21 h 35"/>
                  <a:gd name="T20" fmla="*/ 39 w 77"/>
                  <a:gd name="T21" fmla="*/ 30 h 35"/>
                  <a:gd name="T22" fmla="*/ 33 w 77"/>
                  <a:gd name="T23" fmla="*/ 34 h 35"/>
                  <a:gd name="T24" fmla="*/ 0 w 77"/>
                  <a:gd name="T25" fmla="*/ 18 h 35"/>
                  <a:gd name="T26" fmla="*/ 0 w 77"/>
                  <a:gd name="T27" fmla="*/ 1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5"/>
                  <a:gd name="T44" fmla="*/ 77 w 7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5">
                    <a:moveTo>
                      <a:pt x="0" y="18"/>
                    </a:moveTo>
                    <a:lnTo>
                      <a:pt x="0" y="18"/>
                    </a:lnTo>
                    <a:lnTo>
                      <a:pt x="6" y="0"/>
                    </a:lnTo>
                    <a:lnTo>
                      <a:pt x="22" y="11"/>
                    </a:lnTo>
                    <a:lnTo>
                      <a:pt x="51" y="0"/>
                    </a:lnTo>
                    <a:lnTo>
                      <a:pt x="76" y="13"/>
                    </a:lnTo>
                    <a:lnTo>
                      <a:pt x="70" y="33"/>
                    </a:lnTo>
                    <a:lnTo>
                      <a:pt x="67" y="17"/>
                    </a:lnTo>
                    <a:lnTo>
                      <a:pt x="51" y="11"/>
                    </a:lnTo>
                    <a:lnTo>
                      <a:pt x="36" y="21"/>
                    </a:lnTo>
                    <a:lnTo>
                      <a:pt x="39" y="30"/>
                    </a:lnTo>
                    <a:lnTo>
                      <a:pt x="33" y="34"/>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0" name="Freeform 219"/>
              <p:cNvSpPr>
                <a:spLocks/>
              </p:cNvSpPr>
              <p:nvPr/>
            </p:nvSpPr>
            <p:spPr bwMode="auto">
              <a:xfrm>
                <a:off x="2226" y="3693"/>
                <a:ext cx="112" cy="116"/>
              </a:xfrm>
              <a:custGeom>
                <a:avLst/>
                <a:gdLst>
                  <a:gd name="T0" fmla="*/ 0 w 112"/>
                  <a:gd name="T1" fmla="*/ 43 h 116"/>
                  <a:gd name="T2" fmla="*/ 0 w 112"/>
                  <a:gd name="T3" fmla="*/ 43 h 116"/>
                  <a:gd name="T4" fmla="*/ 9 w 112"/>
                  <a:gd name="T5" fmla="*/ 6 h 116"/>
                  <a:gd name="T6" fmla="*/ 48 w 112"/>
                  <a:gd name="T7" fmla="*/ 0 h 116"/>
                  <a:gd name="T8" fmla="*/ 62 w 112"/>
                  <a:gd name="T9" fmla="*/ 12 h 116"/>
                  <a:gd name="T10" fmla="*/ 65 w 112"/>
                  <a:gd name="T11" fmla="*/ 39 h 116"/>
                  <a:gd name="T12" fmla="*/ 93 w 112"/>
                  <a:gd name="T13" fmla="*/ 44 h 116"/>
                  <a:gd name="T14" fmla="*/ 97 w 112"/>
                  <a:gd name="T15" fmla="*/ 63 h 116"/>
                  <a:gd name="T16" fmla="*/ 111 w 112"/>
                  <a:gd name="T17" fmla="*/ 66 h 116"/>
                  <a:gd name="T18" fmla="*/ 109 w 112"/>
                  <a:gd name="T19" fmla="*/ 91 h 116"/>
                  <a:gd name="T20" fmla="*/ 95 w 112"/>
                  <a:gd name="T21" fmla="*/ 115 h 116"/>
                  <a:gd name="T22" fmla="*/ 58 w 112"/>
                  <a:gd name="T23" fmla="*/ 114 h 116"/>
                  <a:gd name="T24" fmla="*/ 66 w 112"/>
                  <a:gd name="T25" fmla="*/ 86 h 116"/>
                  <a:gd name="T26" fmla="*/ 0 w 112"/>
                  <a:gd name="T27" fmla="*/ 43 h 116"/>
                  <a:gd name="T28" fmla="*/ 0 w 112"/>
                  <a:gd name="T29" fmla="*/ 4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16"/>
                  <a:gd name="T47" fmla="*/ 112 w 112"/>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16">
                    <a:moveTo>
                      <a:pt x="0" y="43"/>
                    </a:moveTo>
                    <a:lnTo>
                      <a:pt x="0" y="43"/>
                    </a:lnTo>
                    <a:lnTo>
                      <a:pt x="9" y="6"/>
                    </a:lnTo>
                    <a:lnTo>
                      <a:pt x="48" y="0"/>
                    </a:lnTo>
                    <a:lnTo>
                      <a:pt x="62" y="12"/>
                    </a:lnTo>
                    <a:lnTo>
                      <a:pt x="65" y="39"/>
                    </a:lnTo>
                    <a:lnTo>
                      <a:pt x="93" y="44"/>
                    </a:lnTo>
                    <a:lnTo>
                      <a:pt x="97" y="63"/>
                    </a:lnTo>
                    <a:lnTo>
                      <a:pt x="111" y="66"/>
                    </a:lnTo>
                    <a:lnTo>
                      <a:pt x="109" y="91"/>
                    </a:lnTo>
                    <a:lnTo>
                      <a:pt x="95" y="115"/>
                    </a:lnTo>
                    <a:lnTo>
                      <a:pt x="58" y="114"/>
                    </a:lnTo>
                    <a:lnTo>
                      <a:pt x="66" y="86"/>
                    </a:lnTo>
                    <a:lnTo>
                      <a:pt x="0" y="4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1" name="Freeform 220"/>
              <p:cNvSpPr>
                <a:spLocks/>
              </p:cNvSpPr>
              <p:nvPr/>
            </p:nvSpPr>
            <p:spPr bwMode="auto">
              <a:xfrm>
                <a:off x="1971" y="3431"/>
                <a:ext cx="172" cy="247"/>
              </a:xfrm>
              <a:custGeom>
                <a:avLst/>
                <a:gdLst>
                  <a:gd name="T0" fmla="*/ 0 w 172"/>
                  <a:gd name="T1" fmla="*/ 58 h 247"/>
                  <a:gd name="T2" fmla="*/ 0 w 172"/>
                  <a:gd name="T3" fmla="*/ 58 h 247"/>
                  <a:gd name="T4" fmla="*/ 3 w 172"/>
                  <a:gd name="T5" fmla="*/ 78 h 247"/>
                  <a:gd name="T6" fmla="*/ 34 w 172"/>
                  <a:gd name="T7" fmla="*/ 112 h 247"/>
                  <a:gd name="T8" fmla="*/ 68 w 172"/>
                  <a:gd name="T9" fmla="*/ 193 h 247"/>
                  <a:gd name="T10" fmla="*/ 146 w 172"/>
                  <a:gd name="T11" fmla="*/ 246 h 247"/>
                  <a:gd name="T12" fmla="*/ 159 w 172"/>
                  <a:gd name="T13" fmla="*/ 237 h 247"/>
                  <a:gd name="T14" fmla="*/ 167 w 172"/>
                  <a:gd name="T15" fmla="*/ 220 h 247"/>
                  <a:gd name="T16" fmla="*/ 155 w 172"/>
                  <a:gd name="T17" fmla="*/ 213 h 247"/>
                  <a:gd name="T18" fmla="*/ 162 w 172"/>
                  <a:gd name="T19" fmla="*/ 209 h 247"/>
                  <a:gd name="T20" fmla="*/ 171 w 172"/>
                  <a:gd name="T21" fmla="*/ 167 h 247"/>
                  <a:gd name="T22" fmla="*/ 158 w 172"/>
                  <a:gd name="T23" fmla="*/ 147 h 247"/>
                  <a:gd name="T24" fmla="*/ 147 w 172"/>
                  <a:gd name="T25" fmla="*/ 147 h 247"/>
                  <a:gd name="T26" fmla="*/ 147 w 172"/>
                  <a:gd name="T27" fmla="*/ 125 h 247"/>
                  <a:gd name="T28" fmla="*/ 132 w 172"/>
                  <a:gd name="T29" fmla="*/ 134 h 247"/>
                  <a:gd name="T30" fmla="*/ 113 w 172"/>
                  <a:gd name="T31" fmla="*/ 126 h 247"/>
                  <a:gd name="T32" fmla="*/ 102 w 172"/>
                  <a:gd name="T33" fmla="*/ 101 h 247"/>
                  <a:gd name="T34" fmla="*/ 121 w 172"/>
                  <a:gd name="T35" fmla="*/ 69 h 247"/>
                  <a:gd name="T36" fmla="*/ 155 w 172"/>
                  <a:gd name="T37" fmla="*/ 55 h 247"/>
                  <a:gd name="T38" fmla="*/ 145 w 172"/>
                  <a:gd name="T39" fmla="*/ 49 h 247"/>
                  <a:gd name="T40" fmla="*/ 151 w 172"/>
                  <a:gd name="T41" fmla="*/ 33 h 247"/>
                  <a:gd name="T42" fmla="*/ 112 w 172"/>
                  <a:gd name="T43" fmla="*/ 30 h 247"/>
                  <a:gd name="T44" fmla="*/ 83 w 172"/>
                  <a:gd name="T45" fmla="*/ 0 h 247"/>
                  <a:gd name="T46" fmla="*/ 76 w 172"/>
                  <a:gd name="T47" fmla="*/ 22 h 247"/>
                  <a:gd name="T48" fmla="*/ 45 w 172"/>
                  <a:gd name="T49" fmla="*/ 41 h 247"/>
                  <a:gd name="T50" fmla="*/ 29 w 172"/>
                  <a:gd name="T51" fmla="*/ 65 h 247"/>
                  <a:gd name="T52" fmla="*/ 11 w 172"/>
                  <a:gd name="T53" fmla="*/ 61 h 247"/>
                  <a:gd name="T54" fmla="*/ 14 w 172"/>
                  <a:gd name="T55" fmla="*/ 47 h 247"/>
                  <a:gd name="T56" fmla="*/ 0 w 172"/>
                  <a:gd name="T57" fmla="*/ 58 h 247"/>
                  <a:gd name="T58" fmla="*/ 0 w 172"/>
                  <a:gd name="T59" fmla="*/ 58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47"/>
                  <a:gd name="T92" fmla="*/ 172 w 172"/>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47">
                    <a:moveTo>
                      <a:pt x="0" y="58"/>
                    </a:moveTo>
                    <a:lnTo>
                      <a:pt x="0" y="58"/>
                    </a:lnTo>
                    <a:lnTo>
                      <a:pt x="3" y="78"/>
                    </a:lnTo>
                    <a:lnTo>
                      <a:pt x="34" y="112"/>
                    </a:lnTo>
                    <a:lnTo>
                      <a:pt x="68" y="193"/>
                    </a:lnTo>
                    <a:lnTo>
                      <a:pt x="146" y="246"/>
                    </a:lnTo>
                    <a:lnTo>
                      <a:pt x="159" y="237"/>
                    </a:lnTo>
                    <a:lnTo>
                      <a:pt x="167" y="220"/>
                    </a:lnTo>
                    <a:lnTo>
                      <a:pt x="155" y="213"/>
                    </a:lnTo>
                    <a:lnTo>
                      <a:pt x="162" y="209"/>
                    </a:lnTo>
                    <a:lnTo>
                      <a:pt x="171" y="167"/>
                    </a:lnTo>
                    <a:lnTo>
                      <a:pt x="158" y="147"/>
                    </a:lnTo>
                    <a:lnTo>
                      <a:pt x="147" y="147"/>
                    </a:lnTo>
                    <a:lnTo>
                      <a:pt x="147" y="125"/>
                    </a:lnTo>
                    <a:lnTo>
                      <a:pt x="132" y="134"/>
                    </a:lnTo>
                    <a:lnTo>
                      <a:pt x="113" y="126"/>
                    </a:lnTo>
                    <a:lnTo>
                      <a:pt x="102" y="101"/>
                    </a:lnTo>
                    <a:lnTo>
                      <a:pt x="121" y="69"/>
                    </a:lnTo>
                    <a:lnTo>
                      <a:pt x="155" y="55"/>
                    </a:lnTo>
                    <a:lnTo>
                      <a:pt x="145" y="49"/>
                    </a:lnTo>
                    <a:lnTo>
                      <a:pt x="151" y="33"/>
                    </a:lnTo>
                    <a:lnTo>
                      <a:pt x="112" y="30"/>
                    </a:lnTo>
                    <a:lnTo>
                      <a:pt x="83" y="0"/>
                    </a:lnTo>
                    <a:lnTo>
                      <a:pt x="76" y="22"/>
                    </a:lnTo>
                    <a:lnTo>
                      <a:pt x="45" y="41"/>
                    </a:lnTo>
                    <a:lnTo>
                      <a:pt x="29" y="65"/>
                    </a:lnTo>
                    <a:lnTo>
                      <a:pt x="11" y="61"/>
                    </a:lnTo>
                    <a:lnTo>
                      <a:pt x="14" y="47"/>
                    </a:lnTo>
                    <a:lnTo>
                      <a:pt x="0" y="5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2" name="Freeform 221"/>
              <p:cNvSpPr>
                <a:spLocks/>
              </p:cNvSpPr>
              <p:nvPr/>
            </p:nvSpPr>
            <p:spPr bwMode="auto">
              <a:xfrm>
                <a:off x="2288" y="3350"/>
                <a:ext cx="57" cy="54"/>
              </a:xfrm>
              <a:custGeom>
                <a:avLst/>
                <a:gdLst>
                  <a:gd name="T0" fmla="*/ 0 w 57"/>
                  <a:gd name="T1" fmla="*/ 25 h 54"/>
                  <a:gd name="T2" fmla="*/ 0 w 57"/>
                  <a:gd name="T3" fmla="*/ 25 h 54"/>
                  <a:gd name="T4" fmla="*/ 15 w 57"/>
                  <a:gd name="T5" fmla="*/ 0 h 54"/>
                  <a:gd name="T6" fmla="*/ 56 w 57"/>
                  <a:gd name="T7" fmla="*/ 4 h 54"/>
                  <a:gd name="T8" fmla="*/ 50 w 57"/>
                  <a:gd name="T9" fmla="*/ 49 h 54"/>
                  <a:gd name="T10" fmla="*/ 22 w 57"/>
                  <a:gd name="T11" fmla="*/ 53 h 54"/>
                  <a:gd name="T12" fmla="*/ 0 w 57"/>
                  <a:gd name="T13" fmla="*/ 25 h 54"/>
                  <a:gd name="T14" fmla="*/ 0 w 57"/>
                  <a:gd name="T15" fmla="*/ 25 h 5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4"/>
                  <a:gd name="T26" fmla="*/ 57 w 5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4">
                    <a:moveTo>
                      <a:pt x="0" y="25"/>
                    </a:moveTo>
                    <a:lnTo>
                      <a:pt x="0" y="25"/>
                    </a:lnTo>
                    <a:lnTo>
                      <a:pt x="15" y="0"/>
                    </a:lnTo>
                    <a:lnTo>
                      <a:pt x="56" y="4"/>
                    </a:lnTo>
                    <a:lnTo>
                      <a:pt x="50" y="49"/>
                    </a:lnTo>
                    <a:lnTo>
                      <a:pt x="22" y="53"/>
                    </a:lnTo>
                    <a:lnTo>
                      <a:pt x="0" y="2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3" name="Freeform 222"/>
              <p:cNvSpPr>
                <a:spLocks/>
              </p:cNvSpPr>
              <p:nvPr/>
            </p:nvSpPr>
            <p:spPr bwMode="auto">
              <a:xfrm>
                <a:off x="2235" y="3283"/>
                <a:ext cx="14" cy="11"/>
              </a:xfrm>
              <a:custGeom>
                <a:avLst/>
                <a:gdLst>
                  <a:gd name="T0" fmla="*/ 0 w 14"/>
                  <a:gd name="T1" fmla="*/ 10 h 11"/>
                  <a:gd name="T2" fmla="*/ 0 w 14"/>
                  <a:gd name="T3" fmla="*/ 10 h 11"/>
                  <a:gd name="T4" fmla="*/ 12 w 14"/>
                  <a:gd name="T5" fmla="*/ 8 h 11"/>
                  <a:gd name="T6" fmla="*/ 13 w 14"/>
                  <a:gd name="T7" fmla="*/ 0 h 11"/>
                  <a:gd name="T8" fmla="*/ 0 w 14"/>
                  <a:gd name="T9" fmla="*/ 10 h 11"/>
                  <a:gd name="T10" fmla="*/ 0 w 14"/>
                  <a:gd name="T11" fmla="*/ 1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10"/>
                    </a:moveTo>
                    <a:lnTo>
                      <a:pt x="0" y="10"/>
                    </a:lnTo>
                    <a:lnTo>
                      <a:pt x="12" y="8"/>
                    </a:lnTo>
                    <a:lnTo>
                      <a:pt x="13"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4" name="Freeform 223"/>
              <p:cNvSpPr>
                <a:spLocks/>
              </p:cNvSpPr>
              <p:nvPr/>
            </p:nvSpPr>
            <p:spPr bwMode="auto">
              <a:xfrm>
                <a:off x="2283" y="3848"/>
                <a:ext cx="72" cy="74"/>
              </a:xfrm>
              <a:custGeom>
                <a:avLst/>
                <a:gdLst>
                  <a:gd name="T0" fmla="*/ 0 w 72"/>
                  <a:gd name="T1" fmla="*/ 59 h 74"/>
                  <a:gd name="T2" fmla="*/ 0 w 72"/>
                  <a:gd name="T3" fmla="*/ 59 h 74"/>
                  <a:gd name="T4" fmla="*/ 12 w 72"/>
                  <a:gd name="T5" fmla="*/ 3 h 74"/>
                  <a:gd name="T6" fmla="*/ 22 w 72"/>
                  <a:gd name="T7" fmla="*/ 0 h 74"/>
                  <a:gd name="T8" fmla="*/ 63 w 72"/>
                  <a:gd name="T9" fmla="*/ 29 h 74"/>
                  <a:gd name="T10" fmla="*/ 71 w 72"/>
                  <a:gd name="T11" fmla="*/ 41 h 74"/>
                  <a:gd name="T12" fmla="*/ 68 w 72"/>
                  <a:gd name="T13" fmla="*/ 55 h 74"/>
                  <a:gd name="T14" fmla="*/ 49 w 72"/>
                  <a:gd name="T15" fmla="*/ 73 h 74"/>
                  <a:gd name="T16" fmla="*/ 0 w 72"/>
                  <a:gd name="T17" fmla="*/ 59 h 74"/>
                  <a:gd name="T18" fmla="*/ 0 w 72"/>
                  <a:gd name="T19" fmla="*/ 59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4"/>
                  <a:gd name="T32" fmla="*/ 72 w 7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4">
                    <a:moveTo>
                      <a:pt x="0" y="59"/>
                    </a:moveTo>
                    <a:lnTo>
                      <a:pt x="0" y="59"/>
                    </a:lnTo>
                    <a:lnTo>
                      <a:pt x="12" y="3"/>
                    </a:lnTo>
                    <a:lnTo>
                      <a:pt x="22" y="0"/>
                    </a:lnTo>
                    <a:lnTo>
                      <a:pt x="63" y="29"/>
                    </a:lnTo>
                    <a:lnTo>
                      <a:pt x="71" y="41"/>
                    </a:lnTo>
                    <a:lnTo>
                      <a:pt x="68" y="55"/>
                    </a:lnTo>
                    <a:lnTo>
                      <a:pt x="49" y="73"/>
                    </a:lnTo>
                    <a:lnTo>
                      <a:pt x="0" y="5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225" name="Freeform 224"/>
              <p:cNvSpPr>
                <a:spLocks/>
              </p:cNvSpPr>
              <p:nvPr/>
            </p:nvSpPr>
            <p:spPr bwMode="auto">
              <a:xfrm>
                <a:off x="2081" y="3263"/>
                <a:ext cx="184" cy="157"/>
              </a:xfrm>
              <a:custGeom>
                <a:avLst/>
                <a:gdLst>
                  <a:gd name="T0" fmla="*/ 0 w 184"/>
                  <a:gd name="T1" fmla="*/ 42 h 157"/>
                  <a:gd name="T2" fmla="*/ 0 w 184"/>
                  <a:gd name="T3" fmla="*/ 42 h 157"/>
                  <a:gd name="T4" fmla="*/ 17 w 184"/>
                  <a:gd name="T5" fmla="*/ 69 h 157"/>
                  <a:gd name="T6" fmla="*/ 44 w 184"/>
                  <a:gd name="T7" fmla="*/ 72 h 157"/>
                  <a:gd name="T8" fmla="*/ 52 w 184"/>
                  <a:gd name="T9" fmla="*/ 84 h 157"/>
                  <a:gd name="T10" fmla="*/ 79 w 184"/>
                  <a:gd name="T11" fmla="*/ 82 h 157"/>
                  <a:gd name="T12" fmla="*/ 75 w 184"/>
                  <a:gd name="T13" fmla="*/ 129 h 157"/>
                  <a:gd name="T14" fmla="*/ 87 w 184"/>
                  <a:gd name="T15" fmla="*/ 149 h 157"/>
                  <a:gd name="T16" fmla="*/ 103 w 184"/>
                  <a:gd name="T17" fmla="*/ 156 h 157"/>
                  <a:gd name="T18" fmla="*/ 136 w 184"/>
                  <a:gd name="T19" fmla="*/ 137 h 157"/>
                  <a:gd name="T20" fmla="*/ 123 w 184"/>
                  <a:gd name="T21" fmla="*/ 134 h 157"/>
                  <a:gd name="T22" fmla="*/ 116 w 184"/>
                  <a:gd name="T23" fmla="*/ 108 h 157"/>
                  <a:gd name="T24" fmla="*/ 139 w 184"/>
                  <a:gd name="T25" fmla="*/ 113 h 157"/>
                  <a:gd name="T26" fmla="*/ 173 w 184"/>
                  <a:gd name="T27" fmla="*/ 97 h 157"/>
                  <a:gd name="T28" fmla="*/ 164 w 184"/>
                  <a:gd name="T29" fmla="*/ 84 h 157"/>
                  <a:gd name="T30" fmla="*/ 175 w 184"/>
                  <a:gd name="T31" fmla="*/ 72 h 157"/>
                  <a:gd name="T32" fmla="*/ 170 w 184"/>
                  <a:gd name="T33" fmla="*/ 63 h 157"/>
                  <a:gd name="T34" fmla="*/ 183 w 184"/>
                  <a:gd name="T35" fmla="*/ 53 h 157"/>
                  <a:gd name="T36" fmla="*/ 167 w 184"/>
                  <a:gd name="T37" fmla="*/ 51 h 157"/>
                  <a:gd name="T38" fmla="*/ 167 w 184"/>
                  <a:gd name="T39" fmla="*/ 39 h 157"/>
                  <a:gd name="T40" fmla="*/ 141 w 184"/>
                  <a:gd name="T41" fmla="*/ 25 h 157"/>
                  <a:gd name="T42" fmla="*/ 152 w 184"/>
                  <a:gd name="T43" fmla="*/ 21 h 157"/>
                  <a:gd name="T44" fmla="*/ 72 w 184"/>
                  <a:gd name="T45" fmla="*/ 24 h 157"/>
                  <a:gd name="T46" fmla="*/ 46 w 184"/>
                  <a:gd name="T47" fmla="*/ 0 h 157"/>
                  <a:gd name="T48" fmla="*/ 47 w 184"/>
                  <a:gd name="T49" fmla="*/ 11 h 157"/>
                  <a:gd name="T50" fmla="*/ 24 w 184"/>
                  <a:gd name="T51" fmla="*/ 20 h 157"/>
                  <a:gd name="T52" fmla="*/ 31 w 184"/>
                  <a:gd name="T53" fmla="*/ 39 h 157"/>
                  <a:gd name="T54" fmla="*/ 22 w 184"/>
                  <a:gd name="T55" fmla="*/ 46 h 157"/>
                  <a:gd name="T56" fmla="*/ 17 w 184"/>
                  <a:gd name="T57" fmla="*/ 29 h 157"/>
                  <a:gd name="T58" fmla="*/ 26 w 184"/>
                  <a:gd name="T59" fmla="*/ 6 h 157"/>
                  <a:gd name="T60" fmla="*/ 0 w 184"/>
                  <a:gd name="T61" fmla="*/ 42 h 157"/>
                  <a:gd name="T62" fmla="*/ 0 w 184"/>
                  <a:gd name="T63" fmla="*/ 42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7"/>
                  <a:gd name="T98" fmla="*/ 184 w 184"/>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7">
                    <a:moveTo>
                      <a:pt x="0" y="42"/>
                    </a:moveTo>
                    <a:lnTo>
                      <a:pt x="0" y="42"/>
                    </a:lnTo>
                    <a:lnTo>
                      <a:pt x="17" y="69"/>
                    </a:lnTo>
                    <a:lnTo>
                      <a:pt x="44" y="72"/>
                    </a:lnTo>
                    <a:lnTo>
                      <a:pt x="52" y="84"/>
                    </a:lnTo>
                    <a:lnTo>
                      <a:pt x="79" y="82"/>
                    </a:lnTo>
                    <a:lnTo>
                      <a:pt x="75" y="129"/>
                    </a:lnTo>
                    <a:lnTo>
                      <a:pt x="87" y="149"/>
                    </a:lnTo>
                    <a:lnTo>
                      <a:pt x="103" y="156"/>
                    </a:lnTo>
                    <a:lnTo>
                      <a:pt x="136" y="137"/>
                    </a:lnTo>
                    <a:lnTo>
                      <a:pt x="123" y="134"/>
                    </a:lnTo>
                    <a:lnTo>
                      <a:pt x="116" y="108"/>
                    </a:lnTo>
                    <a:lnTo>
                      <a:pt x="139" y="113"/>
                    </a:lnTo>
                    <a:lnTo>
                      <a:pt x="173" y="97"/>
                    </a:lnTo>
                    <a:lnTo>
                      <a:pt x="164" y="84"/>
                    </a:lnTo>
                    <a:lnTo>
                      <a:pt x="175" y="72"/>
                    </a:lnTo>
                    <a:lnTo>
                      <a:pt x="170" y="63"/>
                    </a:lnTo>
                    <a:lnTo>
                      <a:pt x="183" y="53"/>
                    </a:lnTo>
                    <a:lnTo>
                      <a:pt x="167" y="51"/>
                    </a:lnTo>
                    <a:lnTo>
                      <a:pt x="167" y="39"/>
                    </a:lnTo>
                    <a:lnTo>
                      <a:pt x="141" y="25"/>
                    </a:lnTo>
                    <a:lnTo>
                      <a:pt x="152" y="21"/>
                    </a:lnTo>
                    <a:lnTo>
                      <a:pt x="72" y="24"/>
                    </a:lnTo>
                    <a:lnTo>
                      <a:pt x="46" y="0"/>
                    </a:lnTo>
                    <a:lnTo>
                      <a:pt x="47" y="11"/>
                    </a:lnTo>
                    <a:lnTo>
                      <a:pt x="24" y="20"/>
                    </a:lnTo>
                    <a:lnTo>
                      <a:pt x="31" y="39"/>
                    </a:lnTo>
                    <a:lnTo>
                      <a:pt x="22" y="46"/>
                    </a:lnTo>
                    <a:lnTo>
                      <a:pt x="17" y="29"/>
                    </a:lnTo>
                    <a:lnTo>
                      <a:pt x="26" y="6"/>
                    </a:lnTo>
                    <a:lnTo>
                      <a:pt x="0" y="4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61" name="Freeform 60"/>
            <p:cNvSpPr>
              <a:spLocks/>
            </p:cNvSpPr>
            <p:nvPr/>
          </p:nvSpPr>
          <p:spPr bwMode="auto">
            <a:xfrm>
              <a:off x="6768891" y="3715595"/>
              <a:ext cx="168727" cy="384995"/>
            </a:xfrm>
            <a:custGeom>
              <a:avLst/>
              <a:gdLst>
                <a:gd name="T0" fmla="*/ 0 w 95"/>
                <a:gd name="T1" fmla="*/ 17056038 h 203"/>
                <a:gd name="T2" fmla="*/ 0 w 95"/>
                <a:gd name="T3" fmla="*/ 17056038 h 203"/>
                <a:gd name="T4" fmla="*/ 21990127 w 95"/>
                <a:gd name="T5" fmla="*/ 52872417 h 203"/>
                <a:gd name="T6" fmla="*/ 50262967 w 95"/>
                <a:gd name="T7" fmla="*/ 68222847 h 203"/>
                <a:gd name="T8" fmla="*/ 36127169 w 95"/>
                <a:gd name="T9" fmla="*/ 93806917 h 203"/>
                <a:gd name="T10" fmla="*/ 87960510 w 95"/>
                <a:gd name="T11" fmla="*/ 139856901 h 203"/>
                <a:gd name="T12" fmla="*/ 111520992 w 95"/>
                <a:gd name="T13" fmla="*/ 202962959 h 203"/>
                <a:gd name="T14" fmla="*/ 114662975 w 95"/>
                <a:gd name="T15" fmla="*/ 255835356 h 203"/>
                <a:gd name="T16" fmla="*/ 50262967 w 95"/>
                <a:gd name="T17" fmla="*/ 301886645 h 203"/>
                <a:gd name="T18" fmla="*/ 59687661 w 95"/>
                <a:gd name="T19" fmla="*/ 344525504 h 203"/>
                <a:gd name="T20" fmla="*/ 80106161 w 95"/>
                <a:gd name="T21" fmla="*/ 315530166 h 203"/>
                <a:gd name="T22" fmla="*/ 92672857 w 95"/>
                <a:gd name="T23" fmla="*/ 324058182 h 203"/>
                <a:gd name="T24" fmla="*/ 97385204 w 95"/>
                <a:gd name="T25" fmla="*/ 303592249 h 203"/>
                <a:gd name="T26" fmla="*/ 147648151 w 95"/>
                <a:gd name="T27" fmla="*/ 272891389 h 203"/>
                <a:gd name="T28" fmla="*/ 141365440 w 95"/>
                <a:gd name="T29" fmla="*/ 185906926 h 203"/>
                <a:gd name="T30" fmla="*/ 72253084 w 95"/>
                <a:gd name="T31" fmla="*/ 105744835 h 203"/>
                <a:gd name="T32" fmla="*/ 80106161 w 95"/>
                <a:gd name="T33" fmla="*/ 78456467 h 203"/>
                <a:gd name="T34" fmla="*/ 120945686 w 95"/>
                <a:gd name="T35" fmla="*/ 39227581 h 203"/>
                <a:gd name="T36" fmla="*/ 62828390 w 95"/>
                <a:gd name="T37" fmla="*/ 0 h 203"/>
                <a:gd name="T38" fmla="*/ 0 w 95"/>
                <a:gd name="T39" fmla="*/ 17056038 h 203"/>
                <a:gd name="T40" fmla="*/ 0 w 95"/>
                <a:gd name="T41" fmla="*/ 17056038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2" name="Freeform 61"/>
            <p:cNvSpPr>
              <a:spLocks/>
            </p:cNvSpPr>
            <p:nvPr/>
          </p:nvSpPr>
          <p:spPr bwMode="auto">
            <a:xfrm>
              <a:off x="5241343" y="3100068"/>
              <a:ext cx="179976" cy="87603"/>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3" name="Freeform 62"/>
            <p:cNvSpPr>
              <a:spLocks/>
            </p:cNvSpPr>
            <p:nvPr/>
          </p:nvSpPr>
          <p:spPr bwMode="auto">
            <a:xfrm>
              <a:off x="5369578" y="3148480"/>
              <a:ext cx="148480" cy="131406"/>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4" name="Freeform 63"/>
            <p:cNvSpPr>
              <a:spLocks/>
            </p:cNvSpPr>
            <p:nvPr/>
          </p:nvSpPr>
          <p:spPr bwMode="auto">
            <a:xfrm>
              <a:off x="5335831" y="3173839"/>
              <a:ext cx="105737" cy="80686"/>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5" name="Freeform 64"/>
            <p:cNvSpPr>
              <a:spLocks/>
            </p:cNvSpPr>
            <p:nvPr/>
          </p:nvSpPr>
          <p:spPr bwMode="auto">
            <a:xfrm>
              <a:off x="5394324" y="2728907"/>
              <a:ext cx="1007865" cy="467985"/>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6" name="Freeform 65"/>
            <p:cNvSpPr>
              <a:spLocks/>
            </p:cNvSpPr>
            <p:nvPr/>
          </p:nvSpPr>
          <p:spPr bwMode="auto">
            <a:xfrm>
              <a:off x="5637290" y="3033212"/>
              <a:ext cx="443192" cy="288169"/>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7" name="Freeform 66"/>
            <p:cNvSpPr>
              <a:spLocks/>
            </p:cNvSpPr>
            <p:nvPr/>
          </p:nvSpPr>
          <p:spPr bwMode="auto">
            <a:xfrm>
              <a:off x="5576550" y="3123122"/>
              <a:ext cx="339705" cy="255893"/>
            </a:xfrm>
            <a:custGeom>
              <a:avLst/>
              <a:gdLst>
                <a:gd name="T0" fmla="*/ 0 w 191"/>
                <a:gd name="T1" fmla="*/ 32855643 h 134"/>
                <a:gd name="T2" fmla="*/ 1575071 w 191"/>
                <a:gd name="T3" fmla="*/ 63983358 h 134"/>
                <a:gd name="T4" fmla="*/ 17325780 w 191"/>
                <a:gd name="T5" fmla="*/ 44960360 h 134"/>
                <a:gd name="T6" fmla="*/ 39378027 w 191"/>
                <a:gd name="T7" fmla="*/ 69171089 h 134"/>
                <a:gd name="T8" fmla="*/ 29927604 w 191"/>
                <a:gd name="T9" fmla="*/ 83005040 h 134"/>
                <a:gd name="T10" fmla="*/ 3150142 w 191"/>
                <a:gd name="T11" fmla="*/ 69171089 h 134"/>
                <a:gd name="T12" fmla="*/ 0 w 191"/>
                <a:gd name="T13" fmla="*/ 89922036 h 134"/>
                <a:gd name="T14" fmla="*/ 3150142 w 191"/>
                <a:gd name="T15" fmla="*/ 102026743 h 134"/>
                <a:gd name="T16" fmla="*/ 17325780 w 191"/>
                <a:gd name="T17" fmla="*/ 103755986 h 134"/>
                <a:gd name="T18" fmla="*/ 11025498 w 191"/>
                <a:gd name="T19" fmla="*/ 117589937 h 134"/>
                <a:gd name="T20" fmla="*/ 23627322 w 191"/>
                <a:gd name="T21" fmla="*/ 126236156 h 134"/>
                <a:gd name="T22" fmla="*/ 23627322 w 191"/>
                <a:gd name="T23" fmla="*/ 167738009 h 134"/>
                <a:gd name="T24" fmla="*/ 64580420 w 191"/>
                <a:gd name="T25" fmla="*/ 155633302 h 134"/>
                <a:gd name="T26" fmla="*/ 88206497 w 191"/>
                <a:gd name="T27" fmla="*/ 143528595 h 134"/>
                <a:gd name="T28" fmla="*/ 141760149 w 191"/>
                <a:gd name="T29" fmla="*/ 171196496 h 134"/>
                <a:gd name="T30" fmla="*/ 173262853 w 191"/>
                <a:gd name="T31" fmla="*/ 186761047 h 134"/>
                <a:gd name="T32" fmla="*/ 181138205 w 191"/>
                <a:gd name="T33" fmla="*/ 195407266 h 134"/>
                <a:gd name="T34" fmla="*/ 184288346 w 191"/>
                <a:gd name="T35" fmla="*/ 214428948 h 134"/>
                <a:gd name="T36" fmla="*/ 215791011 w 191"/>
                <a:gd name="T37" fmla="*/ 229992143 h 134"/>
                <a:gd name="T38" fmla="*/ 261469310 w 191"/>
                <a:gd name="T39" fmla="*/ 174655025 h 134"/>
                <a:gd name="T40" fmla="*/ 291396905 w 191"/>
                <a:gd name="T41" fmla="*/ 174655025 h 134"/>
                <a:gd name="T42" fmla="*/ 296122116 w 191"/>
                <a:gd name="T43" fmla="*/ 152174814 h 134"/>
                <a:gd name="T44" fmla="*/ 299272257 w 191"/>
                <a:gd name="T45" fmla="*/ 141799351 h 134"/>
                <a:gd name="T46" fmla="*/ 289821834 w 191"/>
                <a:gd name="T47" fmla="*/ 127965400 h 134"/>
                <a:gd name="T48" fmla="*/ 267769592 w 191"/>
                <a:gd name="T49" fmla="*/ 119319181 h 134"/>
                <a:gd name="T50" fmla="*/ 266194522 w 191"/>
                <a:gd name="T51" fmla="*/ 107214474 h 134"/>
                <a:gd name="T52" fmla="*/ 234691857 w 191"/>
                <a:gd name="T53" fmla="*/ 98568255 h 134"/>
                <a:gd name="T54" fmla="*/ 215791011 w 191"/>
                <a:gd name="T55" fmla="*/ 77817308 h 134"/>
                <a:gd name="T56" fmla="*/ 207915658 w 191"/>
                <a:gd name="T57" fmla="*/ 65712601 h 134"/>
                <a:gd name="T58" fmla="*/ 193738769 w 191"/>
                <a:gd name="T59" fmla="*/ 53606580 h 134"/>
                <a:gd name="T60" fmla="*/ 184288346 w 191"/>
                <a:gd name="T61" fmla="*/ 60524870 h 134"/>
                <a:gd name="T62" fmla="*/ 177988064 w 191"/>
                <a:gd name="T63" fmla="*/ 65712601 h 134"/>
                <a:gd name="T64" fmla="*/ 166962571 w 191"/>
                <a:gd name="T65" fmla="*/ 63983358 h 134"/>
                <a:gd name="T66" fmla="*/ 157512109 w 191"/>
                <a:gd name="T67" fmla="*/ 44960360 h 134"/>
                <a:gd name="T68" fmla="*/ 157512109 w 191"/>
                <a:gd name="T69" fmla="*/ 32855643 h 134"/>
                <a:gd name="T70" fmla="*/ 146485360 w 191"/>
                <a:gd name="T71" fmla="*/ 29397156 h 134"/>
                <a:gd name="T72" fmla="*/ 143335219 w 191"/>
                <a:gd name="T73" fmla="*/ 19021687 h 134"/>
                <a:gd name="T74" fmla="*/ 130734655 w 191"/>
                <a:gd name="T75" fmla="*/ 8646222 h 134"/>
                <a:gd name="T76" fmla="*/ 121284232 w 191"/>
                <a:gd name="T77" fmla="*/ 8646222 h 134"/>
                <a:gd name="T78" fmla="*/ 114983950 w 191"/>
                <a:gd name="T79" fmla="*/ 0 h 134"/>
                <a:gd name="T80" fmla="*/ 103957202 w 191"/>
                <a:gd name="T81" fmla="*/ 5187733 h 134"/>
                <a:gd name="T82" fmla="*/ 107108598 w 191"/>
                <a:gd name="T83" fmla="*/ 19021687 h 134"/>
                <a:gd name="T84" fmla="*/ 102382131 w 191"/>
                <a:gd name="T85" fmla="*/ 15563200 h 134"/>
                <a:gd name="T86" fmla="*/ 94506779 w 191"/>
                <a:gd name="T87" fmla="*/ 13833956 h 134"/>
                <a:gd name="T88" fmla="*/ 88206497 w 191"/>
                <a:gd name="T89" fmla="*/ 32855643 h 134"/>
                <a:gd name="T90" fmla="*/ 75605913 w 191"/>
                <a:gd name="T91" fmla="*/ 36314131 h 134"/>
                <a:gd name="T92" fmla="*/ 64580420 w 191"/>
                <a:gd name="T93" fmla="*/ 32855643 h 134"/>
                <a:gd name="T94" fmla="*/ 55128742 w 191"/>
                <a:gd name="T95" fmla="*/ 41501862 h 134"/>
                <a:gd name="T96" fmla="*/ 45678319 w 191"/>
                <a:gd name="T97" fmla="*/ 32855643 h 134"/>
                <a:gd name="T98" fmla="*/ 31502675 w 191"/>
                <a:gd name="T99" fmla="*/ 24209424 h 134"/>
                <a:gd name="T100" fmla="*/ 0 w 191"/>
                <a:gd name="T101" fmla="*/ 32855643 h 134"/>
                <a:gd name="T102" fmla="*/ 0 w 191"/>
                <a:gd name="T103" fmla="*/ 32855643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8" name="Freeform 67"/>
            <p:cNvSpPr>
              <a:spLocks/>
            </p:cNvSpPr>
            <p:nvPr/>
          </p:nvSpPr>
          <p:spPr bwMode="auto">
            <a:xfrm>
              <a:off x="5958997" y="3120816"/>
              <a:ext cx="278963" cy="131406"/>
            </a:xfrm>
            <a:custGeom>
              <a:avLst/>
              <a:gdLst>
                <a:gd name="T0" fmla="*/ 62060649 w 160"/>
                <a:gd name="T1" fmla="*/ 82551268 h 69"/>
                <a:gd name="T2" fmla="*/ 43896322 w 160"/>
                <a:gd name="T3" fmla="*/ 82551268 h 69"/>
                <a:gd name="T4" fmla="*/ 9082166 w 160"/>
                <a:gd name="T5" fmla="*/ 87710414 h 69"/>
                <a:gd name="T6" fmla="*/ 0 w 160"/>
                <a:gd name="T7" fmla="*/ 99749247 h 69"/>
                <a:gd name="T8" fmla="*/ 9082166 w 160"/>
                <a:gd name="T9" fmla="*/ 104909684 h 69"/>
                <a:gd name="T10" fmla="*/ 16649818 w 160"/>
                <a:gd name="T11" fmla="*/ 110068809 h 69"/>
                <a:gd name="T12" fmla="*/ 65087217 w 160"/>
                <a:gd name="T13" fmla="*/ 108348226 h 69"/>
                <a:gd name="T14" fmla="*/ 96874808 w 160"/>
                <a:gd name="T15" fmla="*/ 108348226 h 69"/>
                <a:gd name="T16" fmla="*/ 112011337 w 160"/>
                <a:gd name="T17" fmla="*/ 116948516 h 69"/>
                <a:gd name="T18" fmla="*/ 116552418 w 160"/>
                <a:gd name="T19" fmla="*/ 101469830 h 69"/>
                <a:gd name="T20" fmla="*/ 130175663 w 160"/>
                <a:gd name="T21" fmla="*/ 99749247 h 69"/>
                <a:gd name="T22" fmla="*/ 149853274 w 160"/>
                <a:gd name="T23" fmla="*/ 94590122 h 69"/>
                <a:gd name="T24" fmla="*/ 166503125 w 160"/>
                <a:gd name="T25" fmla="*/ 91150268 h 69"/>
                <a:gd name="T26" fmla="*/ 196777413 w 160"/>
                <a:gd name="T27" fmla="*/ 72233018 h 69"/>
                <a:gd name="T28" fmla="*/ 230078269 w 160"/>
                <a:gd name="T29" fmla="*/ 53314477 h 69"/>
                <a:gd name="T30" fmla="*/ 240673716 w 160"/>
                <a:gd name="T31" fmla="*/ 42996227 h 69"/>
                <a:gd name="T32" fmla="*/ 236132635 w 160"/>
                <a:gd name="T33" fmla="*/ 25796947 h 69"/>
                <a:gd name="T34" fmla="*/ 220996106 w 160"/>
                <a:gd name="T35" fmla="*/ 25796947 h 69"/>
                <a:gd name="T36" fmla="*/ 205859577 w 160"/>
                <a:gd name="T37" fmla="*/ 17197963 h 69"/>
                <a:gd name="T38" fmla="*/ 189208534 w 160"/>
                <a:gd name="T39" fmla="*/ 10319564 h 69"/>
                <a:gd name="T40" fmla="*/ 149853274 w 160"/>
                <a:gd name="T41" fmla="*/ 6879710 h 69"/>
                <a:gd name="T42" fmla="*/ 98388092 w 160"/>
                <a:gd name="T43" fmla="*/ 0 h 69"/>
                <a:gd name="T44" fmla="*/ 89305928 w 160"/>
                <a:gd name="T45" fmla="*/ 1719272 h 69"/>
                <a:gd name="T46" fmla="*/ 92333726 w 160"/>
                <a:gd name="T47" fmla="*/ 10319564 h 69"/>
                <a:gd name="T48" fmla="*/ 98388092 w 160"/>
                <a:gd name="T49" fmla="*/ 20637817 h 69"/>
                <a:gd name="T50" fmla="*/ 83251563 w 160"/>
                <a:gd name="T51" fmla="*/ 22357093 h 69"/>
                <a:gd name="T52" fmla="*/ 80224976 w 160"/>
                <a:gd name="T53" fmla="*/ 17197963 h 69"/>
                <a:gd name="T54" fmla="*/ 63573933 w 160"/>
                <a:gd name="T55" fmla="*/ 15478692 h 69"/>
                <a:gd name="T56" fmla="*/ 40868524 w 160"/>
                <a:gd name="T57" fmla="*/ 17197963 h 69"/>
                <a:gd name="T58" fmla="*/ 51465202 w 160"/>
                <a:gd name="T59" fmla="*/ 22357093 h 69"/>
                <a:gd name="T60" fmla="*/ 52978486 w 160"/>
                <a:gd name="T61" fmla="*/ 29236801 h 69"/>
                <a:gd name="T62" fmla="*/ 46924120 w 160"/>
                <a:gd name="T63" fmla="*/ 37835780 h 69"/>
                <a:gd name="T64" fmla="*/ 46924120 w 160"/>
                <a:gd name="T65" fmla="*/ 49874623 h 69"/>
                <a:gd name="T66" fmla="*/ 54491769 w 160"/>
                <a:gd name="T67" fmla="*/ 56754331 h 69"/>
                <a:gd name="T68" fmla="*/ 83251563 w 160"/>
                <a:gd name="T69" fmla="*/ 56754331 h 69"/>
                <a:gd name="T70" fmla="*/ 93847010 w 160"/>
                <a:gd name="T71" fmla="*/ 56754331 h 69"/>
                <a:gd name="T72" fmla="*/ 102929173 w 160"/>
                <a:gd name="T73" fmla="*/ 67072582 h 69"/>
                <a:gd name="T74" fmla="*/ 93847010 w 160"/>
                <a:gd name="T75" fmla="*/ 80831997 h 69"/>
                <a:gd name="T76" fmla="*/ 83251563 w 160"/>
                <a:gd name="T77" fmla="*/ 80831997 h 69"/>
                <a:gd name="T78" fmla="*/ 72656096 w 160"/>
                <a:gd name="T79" fmla="*/ 79111414 h 69"/>
                <a:gd name="T80" fmla="*/ 68115014 w 160"/>
                <a:gd name="T81" fmla="*/ 80831997 h 69"/>
                <a:gd name="T82" fmla="*/ 62060649 w 160"/>
                <a:gd name="T83" fmla="*/ 82551268 h 69"/>
                <a:gd name="T84" fmla="*/ 62060649 w 160"/>
                <a:gd name="T85" fmla="*/ 825512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69" name="Freeform 68"/>
            <p:cNvSpPr>
              <a:spLocks/>
            </p:cNvSpPr>
            <p:nvPr/>
          </p:nvSpPr>
          <p:spPr bwMode="auto">
            <a:xfrm>
              <a:off x="5932001" y="3201503"/>
              <a:ext cx="179976" cy="136014"/>
            </a:xfrm>
            <a:custGeom>
              <a:avLst/>
              <a:gdLst>
                <a:gd name="T0" fmla="*/ 0 w 102"/>
                <a:gd name="T1" fmla="*/ 102674656 h 71"/>
                <a:gd name="T2" fmla="*/ 1550147 w 102"/>
                <a:gd name="T3" fmla="*/ 107894661 h 71"/>
                <a:gd name="T4" fmla="*/ 12402423 w 102"/>
                <a:gd name="T5" fmla="*/ 109635982 h 71"/>
                <a:gd name="T6" fmla="*/ 40307556 w 102"/>
                <a:gd name="T7" fmla="*/ 111375984 h 71"/>
                <a:gd name="T8" fmla="*/ 72863135 w 102"/>
                <a:gd name="T9" fmla="*/ 73090648 h 71"/>
                <a:gd name="T10" fmla="*/ 82164034 w 102"/>
                <a:gd name="T11" fmla="*/ 97453332 h 71"/>
                <a:gd name="T12" fmla="*/ 91466159 w 102"/>
                <a:gd name="T13" fmla="*/ 121817314 h 71"/>
                <a:gd name="T14" fmla="*/ 111619309 w 102"/>
                <a:gd name="T15" fmla="*/ 111375984 h 71"/>
                <a:gd name="T16" fmla="*/ 133322607 w 102"/>
                <a:gd name="T17" fmla="*/ 102674656 h 71"/>
                <a:gd name="T18" fmla="*/ 155027149 w 102"/>
                <a:gd name="T19" fmla="*/ 109635982 h 71"/>
                <a:gd name="T20" fmla="*/ 156577296 w 102"/>
                <a:gd name="T21" fmla="*/ 73090648 h 71"/>
                <a:gd name="T22" fmla="*/ 141074585 w 102"/>
                <a:gd name="T23" fmla="*/ 66129322 h 71"/>
                <a:gd name="T24" fmla="*/ 131772460 w 102"/>
                <a:gd name="T25" fmla="*/ 67869323 h 71"/>
                <a:gd name="T26" fmla="*/ 137974292 w 102"/>
                <a:gd name="T27" fmla="*/ 45246662 h 71"/>
                <a:gd name="T28" fmla="*/ 119371288 w 102"/>
                <a:gd name="T29" fmla="*/ 40025327 h 71"/>
                <a:gd name="T30" fmla="*/ 103868576 w 102"/>
                <a:gd name="T31" fmla="*/ 38285326 h 71"/>
                <a:gd name="T32" fmla="*/ 82164034 w 102"/>
                <a:gd name="T33" fmla="*/ 38285326 h 71"/>
                <a:gd name="T34" fmla="*/ 65111157 w 102"/>
                <a:gd name="T35" fmla="*/ 38285326 h 71"/>
                <a:gd name="T36" fmla="*/ 43407859 w 102"/>
                <a:gd name="T37" fmla="*/ 38285326 h 71"/>
                <a:gd name="T38" fmla="*/ 26354992 w 102"/>
                <a:gd name="T39" fmla="*/ 34805322 h 71"/>
                <a:gd name="T40" fmla="*/ 23253454 w 102"/>
                <a:gd name="T41" fmla="*/ 31324000 h 71"/>
                <a:gd name="T42" fmla="*/ 26354992 w 102"/>
                <a:gd name="T43" fmla="*/ 22622672 h 71"/>
                <a:gd name="T44" fmla="*/ 34105725 w 102"/>
                <a:gd name="T45" fmla="*/ 17402661 h 71"/>
                <a:gd name="T46" fmla="*/ 63561010 w 102"/>
                <a:gd name="T47" fmla="*/ 10441332 h 71"/>
                <a:gd name="T48" fmla="*/ 62010864 w 102"/>
                <a:gd name="T49" fmla="*/ 0 h 71"/>
                <a:gd name="T50" fmla="*/ 40307556 w 102"/>
                <a:gd name="T51" fmla="*/ 3480005 h 71"/>
                <a:gd name="T52" fmla="*/ 20153156 w 102"/>
                <a:gd name="T53" fmla="*/ 1740002 h 71"/>
                <a:gd name="T54" fmla="*/ 7750735 w 102"/>
                <a:gd name="T55" fmla="*/ 13921338 h 71"/>
                <a:gd name="T56" fmla="*/ 3100294 w 102"/>
                <a:gd name="T57" fmla="*/ 38285326 h 71"/>
                <a:gd name="T58" fmla="*/ 4650441 w 102"/>
                <a:gd name="T59" fmla="*/ 45246662 h 71"/>
                <a:gd name="T60" fmla="*/ 3100294 w 102"/>
                <a:gd name="T61" fmla="*/ 46986664 h 71"/>
                <a:gd name="T62" fmla="*/ 17052863 w 102"/>
                <a:gd name="T63" fmla="*/ 50466668 h 71"/>
                <a:gd name="T64" fmla="*/ 23253454 w 102"/>
                <a:gd name="T65" fmla="*/ 64389320 h 71"/>
                <a:gd name="T66" fmla="*/ 20153156 w 102"/>
                <a:gd name="T67" fmla="*/ 80050655 h 71"/>
                <a:gd name="T68" fmla="*/ 15502716 w 102"/>
                <a:gd name="T69" fmla="*/ 81791976 h 71"/>
                <a:gd name="T70" fmla="*/ 10852276 w 102"/>
                <a:gd name="T71" fmla="*/ 88752004 h 71"/>
                <a:gd name="T72" fmla="*/ 0 w 102"/>
                <a:gd name="T73" fmla="*/ 102674656 h 71"/>
                <a:gd name="T74" fmla="*/ 0 w 102"/>
                <a:gd name="T75" fmla="*/ 10267465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70" name="Freeform 69"/>
            <p:cNvSpPr>
              <a:spLocks/>
            </p:cNvSpPr>
            <p:nvPr/>
          </p:nvSpPr>
          <p:spPr bwMode="auto">
            <a:xfrm>
              <a:off x="4723912" y="3074708"/>
              <a:ext cx="87738" cy="92215"/>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71" name="Freeform 70"/>
            <p:cNvSpPr>
              <a:spLocks/>
            </p:cNvSpPr>
            <p:nvPr/>
          </p:nvSpPr>
          <p:spPr bwMode="auto">
            <a:xfrm>
              <a:off x="4768904" y="3155396"/>
              <a:ext cx="44994" cy="89907"/>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72" name="Freeform 71"/>
            <p:cNvSpPr>
              <a:spLocks/>
            </p:cNvSpPr>
            <p:nvPr/>
          </p:nvSpPr>
          <p:spPr bwMode="auto">
            <a:xfrm>
              <a:off x="4532688" y="2952526"/>
              <a:ext cx="184475" cy="80686"/>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73" name="Freeform 72"/>
            <p:cNvSpPr>
              <a:spLocks/>
            </p:cNvSpPr>
            <p:nvPr/>
          </p:nvSpPr>
          <p:spPr bwMode="auto">
            <a:xfrm>
              <a:off x="4375209" y="2864923"/>
              <a:ext cx="80990" cy="66854"/>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74" name="Freeform 73"/>
            <p:cNvSpPr>
              <a:spLocks/>
            </p:cNvSpPr>
            <p:nvPr/>
          </p:nvSpPr>
          <p:spPr bwMode="auto">
            <a:xfrm>
              <a:off x="4845395" y="3104679"/>
              <a:ext cx="152981" cy="89907"/>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75" name="Freeform 74"/>
            <p:cNvSpPr>
              <a:spLocks/>
            </p:cNvSpPr>
            <p:nvPr/>
          </p:nvSpPr>
          <p:spPr bwMode="auto">
            <a:xfrm>
              <a:off x="4708164" y="2927166"/>
              <a:ext cx="139482" cy="64549"/>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76" name="Group 167"/>
            <p:cNvGrpSpPr>
              <a:grpSpLocks/>
            </p:cNvGrpSpPr>
            <p:nvPr/>
          </p:nvGrpSpPr>
          <p:grpSpPr bwMode="auto">
            <a:xfrm>
              <a:off x="4501192" y="2643609"/>
              <a:ext cx="110235" cy="106045"/>
              <a:chOff x="3191" y="2547"/>
              <a:chExt cx="63" cy="55"/>
            </a:xfrm>
            <a:grpFill/>
          </p:grpSpPr>
          <p:sp>
            <p:nvSpPr>
              <p:cNvPr id="187" name="Freeform 186"/>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88" name="Freeform 187"/>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89" name="Freeform 188"/>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77" name="Freeform 76"/>
            <p:cNvSpPr>
              <a:spLocks/>
            </p:cNvSpPr>
            <p:nvPr/>
          </p:nvSpPr>
          <p:spPr bwMode="auto">
            <a:xfrm>
              <a:off x="4802652" y="2138737"/>
              <a:ext cx="263215" cy="426489"/>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78" name="Group 172"/>
            <p:cNvGrpSpPr>
              <a:grpSpLocks/>
            </p:cNvGrpSpPr>
            <p:nvPr/>
          </p:nvGrpSpPr>
          <p:grpSpPr bwMode="auto">
            <a:xfrm>
              <a:off x="4195233" y="2878778"/>
              <a:ext cx="337454" cy="315833"/>
              <a:chOff x="3019" y="2670"/>
              <a:chExt cx="190" cy="167"/>
            </a:xfrm>
            <a:grpFill/>
          </p:grpSpPr>
          <p:sp>
            <p:nvSpPr>
              <p:cNvPr id="185" name="Freeform 184"/>
              <p:cNvSpPr>
                <a:spLocks/>
              </p:cNvSpPr>
              <p:nvPr/>
            </p:nvSpPr>
            <p:spPr bwMode="auto">
              <a:xfrm>
                <a:off x="3019"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86" name="Freeform 185"/>
              <p:cNvSpPr>
                <a:spLocks/>
              </p:cNvSpPr>
              <p:nvPr/>
            </p:nvSpPr>
            <p:spPr bwMode="auto">
              <a:xfrm>
                <a:off x="3198"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79" name="Freeform 78"/>
            <p:cNvSpPr>
              <a:spLocks/>
            </p:cNvSpPr>
            <p:nvPr/>
          </p:nvSpPr>
          <p:spPr bwMode="auto">
            <a:xfrm>
              <a:off x="4451698" y="2747349"/>
              <a:ext cx="204722" cy="251284"/>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80" name="Group 176"/>
            <p:cNvGrpSpPr>
              <a:grpSpLocks/>
            </p:cNvGrpSpPr>
            <p:nvPr/>
          </p:nvGrpSpPr>
          <p:grpSpPr bwMode="auto">
            <a:xfrm>
              <a:off x="4791403" y="3178450"/>
              <a:ext cx="155230" cy="200565"/>
              <a:chOff x="3356" y="2828"/>
              <a:chExt cx="86" cy="106"/>
            </a:xfrm>
            <a:grpFill/>
          </p:grpSpPr>
          <p:sp>
            <p:nvSpPr>
              <p:cNvPr id="183" name="Freeform 182"/>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84" name="Freeform 183"/>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81" name="Freeform 80"/>
            <p:cNvSpPr>
              <a:spLocks/>
            </p:cNvSpPr>
            <p:nvPr/>
          </p:nvSpPr>
          <p:spPr bwMode="auto">
            <a:xfrm>
              <a:off x="4690166" y="2966358"/>
              <a:ext cx="166479" cy="89907"/>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82" name="Group 180"/>
            <p:cNvGrpSpPr>
              <a:grpSpLocks/>
            </p:cNvGrpSpPr>
            <p:nvPr/>
          </p:nvGrpSpPr>
          <p:grpSpPr bwMode="auto">
            <a:xfrm>
              <a:off x="4467445" y="3012466"/>
              <a:ext cx="285712" cy="325053"/>
              <a:chOff x="3172" y="2740"/>
              <a:chExt cx="161" cy="170"/>
            </a:xfrm>
            <a:grpFill/>
          </p:grpSpPr>
          <p:sp>
            <p:nvSpPr>
              <p:cNvPr id="180" name="Freeform 179"/>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81" name="Freeform 180"/>
              <p:cNvSpPr>
                <a:spLocks/>
              </p:cNvSpPr>
              <p:nvPr/>
            </p:nvSpPr>
            <p:spPr bwMode="auto">
              <a:xfrm>
                <a:off x="3192" y="2836"/>
                <a:ext cx="21" cy="38"/>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82" name="Freeform 181"/>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83" name="Freeform 82"/>
            <p:cNvSpPr>
              <a:spLocks/>
            </p:cNvSpPr>
            <p:nvPr/>
          </p:nvSpPr>
          <p:spPr bwMode="auto">
            <a:xfrm>
              <a:off x="4442701" y="2911030"/>
              <a:ext cx="13498" cy="25358"/>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84" name="Freeform 83"/>
            <p:cNvSpPr>
              <a:spLocks/>
            </p:cNvSpPr>
            <p:nvPr/>
          </p:nvSpPr>
          <p:spPr bwMode="auto">
            <a:xfrm>
              <a:off x="4390956" y="2802678"/>
              <a:ext cx="89989" cy="92215"/>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85" name="Freeform 84"/>
            <p:cNvSpPr>
              <a:spLocks/>
            </p:cNvSpPr>
            <p:nvPr/>
          </p:nvSpPr>
          <p:spPr bwMode="auto">
            <a:xfrm>
              <a:off x="4424701" y="2090326"/>
              <a:ext cx="625417" cy="539451"/>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86" name="Freeform 85"/>
            <p:cNvSpPr>
              <a:spLocks/>
            </p:cNvSpPr>
            <p:nvPr/>
          </p:nvSpPr>
          <p:spPr bwMode="auto">
            <a:xfrm>
              <a:off x="4645172" y="2751961"/>
              <a:ext cx="240717" cy="200566"/>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87" name="Freeform 86"/>
            <p:cNvSpPr>
              <a:spLocks/>
            </p:cNvSpPr>
            <p:nvPr/>
          </p:nvSpPr>
          <p:spPr bwMode="auto">
            <a:xfrm>
              <a:off x="4084997" y="3178450"/>
              <a:ext cx="76490" cy="145235"/>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88" name="Freeform 87"/>
            <p:cNvSpPr>
              <a:spLocks/>
            </p:cNvSpPr>
            <p:nvPr/>
          </p:nvSpPr>
          <p:spPr bwMode="auto">
            <a:xfrm>
              <a:off x="4791403" y="2975579"/>
              <a:ext cx="229470" cy="145235"/>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89" name="Freeform 88"/>
            <p:cNvSpPr>
              <a:spLocks/>
            </p:cNvSpPr>
            <p:nvPr/>
          </p:nvSpPr>
          <p:spPr bwMode="auto">
            <a:xfrm>
              <a:off x="4087247" y="3120816"/>
              <a:ext cx="296960" cy="230535"/>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0" name="Freeform 89"/>
            <p:cNvSpPr>
              <a:spLocks/>
            </p:cNvSpPr>
            <p:nvPr/>
          </p:nvSpPr>
          <p:spPr bwMode="auto">
            <a:xfrm>
              <a:off x="4575432" y="2182539"/>
              <a:ext cx="310458" cy="546367"/>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1" name="Freeform 90"/>
            <p:cNvSpPr>
              <a:spLocks/>
            </p:cNvSpPr>
            <p:nvPr/>
          </p:nvSpPr>
          <p:spPr bwMode="auto">
            <a:xfrm>
              <a:off x="4451698" y="2994022"/>
              <a:ext cx="107985" cy="59940"/>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2" name="Freeform 91"/>
            <p:cNvSpPr>
              <a:spLocks/>
            </p:cNvSpPr>
            <p:nvPr/>
          </p:nvSpPr>
          <p:spPr bwMode="auto">
            <a:xfrm>
              <a:off x="4935383" y="3178450"/>
              <a:ext cx="67491" cy="55328"/>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93" name="Group 194"/>
            <p:cNvGrpSpPr>
              <a:grpSpLocks/>
            </p:cNvGrpSpPr>
            <p:nvPr/>
          </p:nvGrpSpPr>
          <p:grpSpPr bwMode="auto">
            <a:xfrm>
              <a:off x="4062550" y="2613568"/>
              <a:ext cx="287965" cy="304301"/>
              <a:chOff x="2942" y="2530"/>
              <a:chExt cx="163" cy="161"/>
            </a:xfrm>
            <a:grpFill/>
          </p:grpSpPr>
          <p:sp>
            <p:nvSpPr>
              <p:cNvPr id="175" name="Freeform 174"/>
              <p:cNvSpPr>
                <a:spLocks/>
              </p:cNvSpPr>
              <p:nvPr/>
            </p:nvSpPr>
            <p:spPr bwMode="auto">
              <a:xfrm>
                <a:off x="2942" y="2596"/>
                <a:ext cx="57" cy="66"/>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6" name="Freeform 175"/>
              <p:cNvSpPr>
                <a:spLocks/>
              </p:cNvSpPr>
              <p:nvPr/>
            </p:nvSpPr>
            <p:spPr bwMode="auto">
              <a:xfrm>
                <a:off x="2971" y="2592"/>
                <a:ext cx="36" cy="26"/>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7" name="Freeform 176"/>
              <p:cNvSpPr>
                <a:spLocks/>
              </p:cNvSpPr>
              <p:nvPr/>
            </p:nvSpPr>
            <p:spPr bwMode="auto">
              <a:xfrm>
                <a:off x="2987" y="2535"/>
                <a:ext cx="10" cy="13"/>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8" name="Freeform 177"/>
              <p:cNvSpPr>
                <a:spLocks/>
              </p:cNvSpPr>
              <p:nvPr/>
            </p:nvSpPr>
            <p:spPr bwMode="auto">
              <a:xfrm>
                <a:off x="2991" y="2547"/>
                <a:ext cx="9" cy="8"/>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9" name="Freeform 178"/>
              <p:cNvSpPr>
                <a:spLocks/>
              </p:cNvSpPr>
              <p:nvPr/>
            </p:nvSpPr>
            <p:spPr bwMode="auto">
              <a:xfrm>
                <a:off x="2999" y="2530"/>
                <a:ext cx="106" cy="161"/>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94" name="Freeform 93"/>
            <p:cNvSpPr>
              <a:spLocks/>
            </p:cNvSpPr>
            <p:nvPr/>
          </p:nvSpPr>
          <p:spPr bwMode="auto">
            <a:xfrm>
              <a:off x="4867892" y="2715074"/>
              <a:ext cx="193474" cy="168290"/>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5" name="Freeform 94"/>
            <p:cNvSpPr>
              <a:spLocks/>
            </p:cNvSpPr>
            <p:nvPr/>
          </p:nvSpPr>
          <p:spPr bwMode="auto">
            <a:xfrm>
              <a:off x="4840897" y="2834951"/>
              <a:ext cx="425194" cy="265116"/>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6" name="Freeform 95"/>
            <p:cNvSpPr>
              <a:spLocks/>
            </p:cNvSpPr>
            <p:nvPr/>
          </p:nvSpPr>
          <p:spPr bwMode="auto">
            <a:xfrm>
              <a:off x="4948882" y="2970967"/>
              <a:ext cx="78741" cy="94518"/>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7" name="Freeform 96"/>
            <p:cNvSpPr>
              <a:spLocks/>
            </p:cNvSpPr>
            <p:nvPr/>
          </p:nvSpPr>
          <p:spPr bwMode="auto">
            <a:xfrm>
              <a:off x="4872391" y="2565228"/>
              <a:ext cx="123734" cy="89907"/>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8" name="Freeform 97"/>
            <p:cNvSpPr>
              <a:spLocks/>
            </p:cNvSpPr>
            <p:nvPr/>
          </p:nvSpPr>
          <p:spPr bwMode="auto">
            <a:xfrm>
              <a:off x="4777905" y="2682799"/>
              <a:ext cx="193474" cy="106045"/>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99" name="Freeform 98"/>
            <p:cNvSpPr>
              <a:spLocks/>
            </p:cNvSpPr>
            <p:nvPr/>
          </p:nvSpPr>
          <p:spPr bwMode="auto">
            <a:xfrm>
              <a:off x="4811650" y="2641302"/>
              <a:ext cx="166479" cy="73771"/>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0" name="Freeform 99"/>
            <p:cNvSpPr>
              <a:spLocks/>
            </p:cNvSpPr>
            <p:nvPr/>
          </p:nvSpPr>
          <p:spPr bwMode="auto">
            <a:xfrm>
              <a:off x="4636173" y="3017075"/>
              <a:ext cx="80990" cy="48411"/>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1" name="Freeform 100"/>
            <p:cNvSpPr>
              <a:spLocks/>
            </p:cNvSpPr>
            <p:nvPr/>
          </p:nvSpPr>
          <p:spPr bwMode="auto">
            <a:xfrm>
              <a:off x="4804901" y="3171533"/>
              <a:ext cx="60742" cy="36885"/>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2" name="Freeform 101"/>
            <p:cNvSpPr>
              <a:spLocks/>
            </p:cNvSpPr>
            <p:nvPr/>
          </p:nvSpPr>
          <p:spPr bwMode="auto">
            <a:xfrm>
              <a:off x="4753159" y="3044739"/>
              <a:ext cx="103487" cy="147543"/>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3" name="Freeform 102"/>
            <p:cNvSpPr>
              <a:spLocks/>
            </p:cNvSpPr>
            <p:nvPr/>
          </p:nvSpPr>
          <p:spPr bwMode="auto">
            <a:xfrm>
              <a:off x="4631675" y="3035518"/>
              <a:ext cx="166479" cy="129099"/>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nvGrpSpPr>
            <p:cNvPr id="104" name="Group 210"/>
            <p:cNvGrpSpPr>
              <a:grpSpLocks/>
            </p:cNvGrpSpPr>
            <p:nvPr/>
          </p:nvGrpSpPr>
          <p:grpSpPr bwMode="auto">
            <a:xfrm>
              <a:off x="3884777" y="3314387"/>
              <a:ext cx="1777264" cy="1924941"/>
              <a:chOff x="2841" y="2900"/>
              <a:chExt cx="1008" cy="1014"/>
            </a:xfrm>
            <a:grpFill/>
          </p:grpSpPr>
          <p:sp>
            <p:nvSpPr>
              <p:cNvPr id="112" name="Freeform 111"/>
              <p:cNvSpPr>
                <a:spLocks/>
              </p:cNvSpPr>
              <p:nvPr/>
            </p:nvSpPr>
            <p:spPr bwMode="auto">
              <a:xfrm>
                <a:off x="2963" y="2905"/>
                <a:ext cx="278" cy="265"/>
              </a:xfrm>
              <a:custGeom>
                <a:avLst/>
                <a:gdLst>
                  <a:gd name="T0" fmla="*/ 0 w 278"/>
                  <a:gd name="T1" fmla="*/ 141 h 265"/>
                  <a:gd name="T2" fmla="*/ 0 w 278"/>
                  <a:gd name="T3" fmla="*/ 141 h 265"/>
                  <a:gd name="T4" fmla="*/ 1 w 278"/>
                  <a:gd name="T5" fmla="*/ 146 h 265"/>
                  <a:gd name="T6" fmla="*/ 52 w 278"/>
                  <a:gd name="T7" fmla="*/ 179 h 265"/>
                  <a:gd name="T8" fmla="*/ 161 w 278"/>
                  <a:gd name="T9" fmla="*/ 251 h 265"/>
                  <a:gd name="T10" fmla="*/ 162 w 278"/>
                  <a:gd name="T11" fmla="*/ 264 h 265"/>
                  <a:gd name="T12" fmla="*/ 173 w 278"/>
                  <a:gd name="T13" fmla="*/ 262 h 265"/>
                  <a:gd name="T14" fmla="*/ 194 w 278"/>
                  <a:gd name="T15" fmla="*/ 257 h 265"/>
                  <a:gd name="T16" fmla="*/ 277 w 278"/>
                  <a:gd name="T17" fmla="*/ 200 h 265"/>
                  <a:gd name="T18" fmla="*/ 245 w 278"/>
                  <a:gd name="T19" fmla="*/ 162 h 265"/>
                  <a:gd name="T20" fmla="*/ 245 w 278"/>
                  <a:gd name="T21" fmla="*/ 101 h 265"/>
                  <a:gd name="T22" fmla="*/ 241 w 278"/>
                  <a:gd name="T23" fmla="*/ 74 h 265"/>
                  <a:gd name="T24" fmla="*/ 218 w 278"/>
                  <a:gd name="T25" fmla="*/ 46 h 265"/>
                  <a:gd name="T26" fmla="*/ 230 w 278"/>
                  <a:gd name="T27" fmla="*/ 37 h 265"/>
                  <a:gd name="T28" fmla="*/ 236 w 278"/>
                  <a:gd name="T29" fmla="*/ 0 h 265"/>
                  <a:gd name="T30" fmla="*/ 138 w 278"/>
                  <a:gd name="T31" fmla="*/ 6 h 265"/>
                  <a:gd name="T32" fmla="*/ 88 w 278"/>
                  <a:gd name="T33" fmla="*/ 28 h 265"/>
                  <a:gd name="T34" fmla="*/ 100 w 278"/>
                  <a:gd name="T35" fmla="*/ 73 h 265"/>
                  <a:gd name="T36" fmla="*/ 79 w 278"/>
                  <a:gd name="T37" fmla="*/ 74 h 265"/>
                  <a:gd name="T38" fmla="*/ 67 w 278"/>
                  <a:gd name="T39" fmla="*/ 79 h 265"/>
                  <a:gd name="T40" fmla="*/ 69 w 278"/>
                  <a:gd name="T41" fmla="*/ 91 h 265"/>
                  <a:gd name="T42" fmla="*/ 7 w 278"/>
                  <a:gd name="T43" fmla="*/ 118 h 265"/>
                  <a:gd name="T44" fmla="*/ 0 w 278"/>
                  <a:gd name="T45" fmla="*/ 141 h 265"/>
                  <a:gd name="T46" fmla="*/ 0 w 278"/>
                  <a:gd name="T47" fmla="*/ 141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65"/>
                  <a:gd name="T74" fmla="*/ 278 w 278"/>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65">
                    <a:moveTo>
                      <a:pt x="0" y="141"/>
                    </a:moveTo>
                    <a:lnTo>
                      <a:pt x="0" y="141"/>
                    </a:lnTo>
                    <a:lnTo>
                      <a:pt x="1" y="146"/>
                    </a:lnTo>
                    <a:lnTo>
                      <a:pt x="52" y="179"/>
                    </a:lnTo>
                    <a:lnTo>
                      <a:pt x="161" y="251"/>
                    </a:lnTo>
                    <a:lnTo>
                      <a:pt x="162" y="264"/>
                    </a:lnTo>
                    <a:lnTo>
                      <a:pt x="173" y="262"/>
                    </a:lnTo>
                    <a:lnTo>
                      <a:pt x="194" y="257"/>
                    </a:lnTo>
                    <a:lnTo>
                      <a:pt x="277" y="200"/>
                    </a:lnTo>
                    <a:lnTo>
                      <a:pt x="245" y="162"/>
                    </a:lnTo>
                    <a:lnTo>
                      <a:pt x="245" y="101"/>
                    </a:lnTo>
                    <a:lnTo>
                      <a:pt x="241" y="74"/>
                    </a:lnTo>
                    <a:lnTo>
                      <a:pt x="218" y="46"/>
                    </a:lnTo>
                    <a:lnTo>
                      <a:pt x="230" y="37"/>
                    </a:lnTo>
                    <a:lnTo>
                      <a:pt x="236" y="0"/>
                    </a:lnTo>
                    <a:lnTo>
                      <a:pt x="138" y="6"/>
                    </a:lnTo>
                    <a:lnTo>
                      <a:pt x="88" y="28"/>
                    </a:lnTo>
                    <a:lnTo>
                      <a:pt x="100" y="73"/>
                    </a:lnTo>
                    <a:lnTo>
                      <a:pt x="79" y="74"/>
                    </a:lnTo>
                    <a:lnTo>
                      <a:pt x="67" y="79"/>
                    </a:lnTo>
                    <a:lnTo>
                      <a:pt x="69" y="91"/>
                    </a:lnTo>
                    <a:lnTo>
                      <a:pt x="7" y="118"/>
                    </a:lnTo>
                    <a:lnTo>
                      <a:pt x="0" y="14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3" name="Freeform 112"/>
              <p:cNvSpPr>
                <a:spLocks/>
              </p:cNvSpPr>
              <p:nvPr/>
            </p:nvSpPr>
            <p:spPr bwMode="auto">
              <a:xfrm>
                <a:off x="3608" y="2900"/>
                <a:ext cx="136" cy="125"/>
              </a:xfrm>
              <a:custGeom>
                <a:avLst/>
                <a:gdLst>
                  <a:gd name="T0" fmla="*/ 0 w 136"/>
                  <a:gd name="T1" fmla="*/ 60 h 125"/>
                  <a:gd name="T2" fmla="*/ 0 w 136"/>
                  <a:gd name="T3" fmla="*/ 60 h 125"/>
                  <a:gd name="T4" fmla="*/ 6 w 136"/>
                  <a:gd name="T5" fmla="*/ 78 h 125"/>
                  <a:gd name="T6" fmla="*/ 68 w 136"/>
                  <a:gd name="T7" fmla="*/ 105 h 125"/>
                  <a:gd name="T8" fmla="*/ 68 w 136"/>
                  <a:gd name="T9" fmla="*/ 115 h 125"/>
                  <a:gd name="T10" fmla="*/ 83 w 136"/>
                  <a:gd name="T11" fmla="*/ 122 h 125"/>
                  <a:gd name="T12" fmla="*/ 108 w 136"/>
                  <a:gd name="T13" fmla="*/ 124 h 125"/>
                  <a:gd name="T14" fmla="*/ 128 w 136"/>
                  <a:gd name="T15" fmla="*/ 111 h 125"/>
                  <a:gd name="T16" fmla="*/ 135 w 136"/>
                  <a:gd name="T17" fmla="*/ 110 h 125"/>
                  <a:gd name="T18" fmla="*/ 117 w 136"/>
                  <a:gd name="T19" fmla="*/ 75 h 125"/>
                  <a:gd name="T20" fmla="*/ 92 w 136"/>
                  <a:gd name="T21" fmla="*/ 54 h 125"/>
                  <a:gd name="T22" fmla="*/ 104 w 136"/>
                  <a:gd name="T23" fmla="*/ 22 h 125"/>
                  <a:gd name="T24" fmla="*/ 93 w 136"/>
                  <a:gd name="T25" fmla="*/ 18 h 125"/>
                  <a:gd name="T26" fmla="*/ 83 w 136"/>
                  <a:gd name="T27" fmla="*/ 0 h 125"/>
                  <a:gd name="T28" fmla="*/ 53 w 136"/>
                  <a:gd name="T29" fmla="*/ 2 h 125"/>
                  <a:gd name="T30" fmla="*/ 38 w 136"/>
                  <a:gd name="T31" fmla="*/ 13 h 125"/>
                  <a:gd name="T32" fmla="*/ 33 w 136"/>
                  <a:gd name="T33" fmla="*/ 42 h 125"/>
                  <a:gd name="T34" fmla="*/ 0 w 136"/>
                  <a:gd name="T35" fmla="*/ 60 h 125"/>
                  <a:gd name="T36" fmla="*/ 0 w 136"/>
                  <a:gd name="T37" fmla="*/ 6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25"/>
                  <a:gd name="T59" fmla="*/ 136 w 136"/>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25">
                    <a:moveTo>
                      <a:pt x="0" y="60"/>
                    </a:moveTo>
                    <a:lnTo>
                      <a:pt x="0" y="60"/>
                    </a:lnTo>
                    <a:lnTo>
                      <a:pt x="6" y="78"/>
                    </a:lnTo>
                    <a:lnTo>
                      <a:pt x="68" y="105"/>
                    </a:lnTo>
                    <a:lnTo>
                      <a:pt x="68" y="115"/>
                    </a:lnTo>
                    <a:lnTo>
                      <a:pt x="83" y="122"/>
                    </a:lnTo>
                    <a:lnTo>
                      <a:pt x="108" y="124"/>
                    </a:lnTo>
                    <a:lnTo>
                      <a:pt x="128" y="111"/>
                    </a:lnTo>
                    <a:lnTo>
                      <a:pt x="135" y="110"/>
                    </a:lnTo>
                    <a:lnTo>
                      <a:pt x="117" y="75"/>
                    </a:lnTo>
                    <a:lnTo>
                      <a:pt x="92" y="54"/>
                    </a:lnTo>
                    <a:lnTo>
                      <a:pt x="104" y="22"/>
                    </a:lnTo>
                    <a:lnTo>
                      <a:pt x="93" y="18"/>
                    </a:lnTo>
                    <a:lnTo>
                      <a:pt x="83" y="0"/>
                    </a:lnTo>
                    <a:lnTo>
                      <a:pt x="53" y="2"/>
                    </a:lnTo>
                    <a:lnTo>
                      <a:pt x="38" y="13"/>
                    </a:lnTo>
                    <a:lnTo>
                      <a:pt x="33" y="42"/>
                    </a:lnTo>
                    <a:lnTo>
                      <a:pt x="0" y="6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4" name="Freeform 113"/>
              <p:cNvSpPr>
                <a:spLocks/>
              </p:cNvSpPr>
              <p:nvPr/>
            </p:nvSpPr>
            <p:spPr bwMode="auto">
              <a:xfrm>
                <a:off x="3553" y="2978"/>
                <a:ext cx="288" cy="240"/>
              </a:xfrm>
              <a:custGeom>
                <a:avLst/>
                <a:gdLst>
                  <a:gd name="T0" fmla="*/ 0 w 288"/>
                  <a:gd name="T1" fmla="*/ 62 h 240"/>
                  <a:gd name="T2" fmla="*/ 0 w 288"/>
                  <a:gd name="T3" fmla="*/ 62 h 240"/>
                  <a:gd name="T4" fmla="*/ 4 w 288"/>
                  <a:gd name="T5" fmla="*/ 41 h 240"/>
                  <a:gd name="T6" fmla="*/ 19 w 288"/>
                  <a:gd name="T7" fmla="*/ 46 h 240"/>
                  <a:gd name="T8" fmla="*/ 38 w 288"/>
                  <a:gd name="T9" fmla="*/ 33 h 240"/>
                  <a:gd name="T10" fmla="*/ 46 w 288"/>
                  <a:gd name="T11" fmla="*/ 24 h 240"/>
                  <a:gd name="T12" fmla="*/ 30 w 288"/>
                  <a:gd name="T13" fmla="*/ 10 h 240"/>
                  <a:gd name="T14" fmla="*/ 61 w 288"/>
                  <a:gd name="T15" fmla="*/ 0 h 240"/>
                  <a:gd name="T16" fmla="*/ 123 w 288"/>
                  <a:gd name="T17" fmla="*/ 27 h 240"/>
                  <a:gd name="T18" fmla="*/ 123 w 288"/>
                  <a:gd name="T19" fmla="*/ 37 h 240"/>
                  <a:gd name="T20" fmla="*/ 138 w 288"/>
                  <a:gd name="T21" fmla="*/ 44 h 240"/>
                  <a:gd name="T22" fmla="*/ 151 w 288"/>
                  <a:gd name="T23" fmla="*/ 51 h 240"/>
                  <a:gd name="T24" fmla="*/ 163 w 288"/>
                  <a:gd name="T25" fmla="*/ 46 h 240"/>
                  <a:gd name="T26" fmla="*/ 187 w 288"/>
                  <a:gd name="T27" fmla="*/ 54 h 240"/>
                  <a:gd name="T28" fmla="*/ 220 w 288"/>
                  <a:gd name="T29" fmla="*/ 108 h 240"/>
                  <a:gd name="T30" fmla="*/ 224 w 288"/>
                  <a:gd name="T31" fmla="*/ 112 h 240"/>
                  <a:gd name="T32" fmla="*/ 237 w 288"/>
                  <a:gd name="T33" fmla="*/ 133 h 240"/>
                  <a:gd name="T34" fmla="*/ 280 w 288"/>
                  <a:gd name="T35" fmla="*/ 139 h 240"/>
                  <a:gd name="T36" fmla="*/ 287 w 288"/>
                  <a:gd name="T37" fmla="*/ 149 h 240"/>
                  <a:gd name="T38" fmla="*/ 277 w 288"/>
                  <a:gd name="T39" fmla="*/ 177 h 240"/>
                  <a:gd name="T40" fmla="*/ 237 w 288"/>
                  <a:gd name="T41" fmla="*/ 191 h 240"/>
                  <a:gd name="T42" fmla="*/ 193 w 288"/>
                  <a:gd name="T43" fmla="*/ 200 h 240"/>
                  <a:gd name="T44" fmla="*/ 159 w 288"/>
                  <a:gd name="T45" fmla="*/ 239 h 240"/>
                  <a:gd name="T46" fmla="*/ 159 w 288"/>
                  <a:gd name="T47" fmla="*/ 224 h 240"/>
                  <a:gd name="T48" fmla="*/ 134 w 288"/>
                  <a:gd name="T49" fmla="*/ 214 h 240"/>
                  <a:gd name="T50" fmla="*/ 109 w 288"/>
                  <a:gd name="T51" fmla="*/ 227 h 240"/>
                  <a:gd name="T52" fmla="*/ 84 w 288"/>
                  <a:gd name="T53" fmla="*/ 184 h 240"/>
                  <a:gd name="T54" fmla="*/ 64 w 288"/>
                  <a:gd name="T55" fmla="*/ 167 h 240"/>
                  <a:gd name="T56" fmla="*/ 51 w 288"/>
                  <a:gd name="T57" fmla="*/ 122 h 240"/>
                  <a:gd name="T58" fmla="*/ 0 w 288"/>
                  <a:gd name="T59" fmla="*/ 62 h 240"/>
                  <a:gd name="T60" fmla="*/ 0 w 288"/>
                  <a:gd name="T61" fmla="*/ 62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40"/>
                  <a:gd name="T95" fmla="*/ 288 w 288"/>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40">
                    <a:moveTo>
                      <a:pt x="0" y="62"/>
                    </a:moveTo>
                    <a:lnTo>
                      <a:pt x="0" y="62"/>
                    </a:lnTo>
                    <a:lnTo>
                      <a:pt x="4" y="41"/>
                    </a:lnTo>
                    <a:lnTo>
                      <a:pt x="19" y="46"/>
                    </a:lnTo>
                    <a:lnTo>
                      <a:pt x="38" y="33"/>
                    </a:lnTo>
                    <a:lnTo>
                      <a:pt x="46" y="24"/>
                    </a:lnTo>
                    <a:lnTo>
                      <a:pt x="30" y="10"/>
                    </a:lnTo>
                    <a:lnTo>
                      <a:pt x="61" y="0"/>
                    </a:lnTo>
                    <a:lnTo>
                      <a:pt x="123" y="27"/>
                    </a:lnTo>
                    <a:lnTo>
                      <a:pt x="123" y="37"/>
                    </a:lnTo>
                    <a:lnTo>
                      <a:pt x="138" y="44"/>
                    </a:lnTo>
                    <a:lnTo>
                      <a:pt x="151" y="51"/>
                    </a:lnTo>
                    <a:lnTo>
                      <a:pt x="163" y="46"/>
                    </a:lnTo>
                    <a:lnTo>
                      <a:pt x="187" y="54"/>
                    </a:lnTo>
                    <a:lnTo>
                      <a:pt x="220" y="108"/>
                    </a:lnTo>
                    <a:lnTo>
                      <a:pt x="224" y="112"/>
                    </a:lnTo>
                    <a:lnTo>
                      <a:pt x="237" y="133"/>
                    </a:lnTo>
                    <a:lnTo>
                      <a:pt x="280" y="139"/>
                    </a:lnTo>
                    <a:lnTo>
                      <a:pt x="287" y="149"/>
                    </a:lnTo>
                    <a:lnTo>
                      <a:pt x="277" y="177"/>
                    </a:lnTo>
                    <a:lnTo>
                      <a:pt x="237" y="191"/>
                    </a:lnTo>
                    <a:lnTo>
                      <a:pt x="193" y="200"/>
                    </a:lnTo>
                    <a:lnTo>
                      <a:pt x="159" y="239"/>
                    </a:lnTo>
                    <a:lnTo>
                      <a:pt x="159" y="224"/>
                    </a:lnTo>
                    <a:lnTo>
                      <a:pt x="134" y="214"/>
                    </a:lnTo>
                    <a:lnTo>
                      <a:pt x="109" y="227"/>
                    </a:lnTo>
                    <a:lnTo>
                      <a:pt x="84" y="184"/>
                    </a:lnTo>
                    <a:lnTo>
                      <a:pt x="64" y="167"/>
                    </a:lnTo>
                    <a:lnTo>
                      <a:pt x="51" y="122"/>
                    </a:lnTo>
                    <a:lnTo>
                      <a:pt x="0" y="6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5" name="Freeform 114"/>
              <p:cNvSpPr>
                <a:spLocks/>
              </p:cNvSpPr>
              <p:nvPr/>
            </p:nvSpPr>
            <p:spPr bwMode="auto">
              <a:xfrm>
                <a:off x="3564" y="2902"/>
                <a:ext cx="98" cy="75"/>
              </a:xfrm>
              <a:custGeom>
                <a:avLst/>
                <a:gdLst>
                  <a:gd name="T0" fmla="*/ 0 w 98"/>
                  <a:gd name="T1" fmla="*/ 68 h 75"/>
                  <a:gd name="T2" fmla="*/ 0 w 98"/>
                  <a:gd name="T3" fmla="*/ 68 h 75"/>
                  <a:gd name="T4" fmla="*/ 1 w 98"/>
                  <a:gd name="T5" fmla="*/ 61 h 75"/>
                  <a:gd name="T6" fmla="*/ 15 w 98"/>
                  <a:gd name="T7" fmla="*/ 45 h 75"/>
                  <a:gd name="T8" fmla="*/ 8 w 98"/>
                  <a:gd name="T9" fmla="*/ 38 h 75"/>
                  <a:gd name="T10" fmla="*/ 7 w 98"/>
                  <a:gd name="T11" fmla="*/ 19 h 75"/>
                  <a:gd name="T12" fmla="*/ 15 w 98"/>
                  <a:gd name="T13" fmla="*/ 3 h 75"/>
                  <a:gd name="T14" fmla="*/ 97 w 98"/>
                  <a:gd name="T15" fmla="*/ 0 h 75"/>
                  <a:gd name="T16" fmla="*/ 82 w 98"/>
                  <a:gd name="T17" fmla="*/ 11 h 75"/>
                  <a:gd name="T18" fmla="*/ 77 w 98"/>
                  <a:gd name="T19" fmla="*/ 40 h 75"/>
                  <a:gd name="T20" fmla="*/ 44 w 98"/>
                  <a:gd name="T21" fmla="*/ 58 h 75"/>
                  <a:gd name="T22" fmla="*/ 14 w 98"/>
                  <a:gd name="T23" fmla="*/ 74 h 75"/>
                  <a:gd name="T24" fmla="*/ 0 w 98"/>
                  <a:gd name="T25" fmla="*/ 68 h 75"/>
                  <a:gd name="T26" fmla="*/ 0 w 98"/>
                  <a:gd name="T27" fmla="*/ 6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68"/>
                    </a:moveTo>
                    <a:lnTo>
                      <a:pt x="0" y="68"/>
                    </a:lnTo>
                    <a:lnTo>
                      <a:pt x="1" y="61"/>
                    </a:lnTo>
                    <a:lnTo>
                      <a:pt x="15" y="45"/>
                    </a:lnTo>
                    <a:lnTo>
                      <a:pt x="8" y="38"/>
                    </a:lnTo>
                    <a:lnTo>
                      <a:pt x="7" y="19"/>
                    </a:lnTo>
                    <a:lnTo>
                      <a:pt x="15" y="3"/>
                    </a:lnTo>
                    <a:lnTo>
                      <a:pt x="97" y="0"/>
                    </a:lnTo>
                    <a:lnTo>
                      <a:pt x="82" y="11"/>
                    </a:lnTo>
                    <a:lnTo>
                      <a:pt x="77" y="40"/>
                    </a:lnTo>
                    <a:lnTo>
                      <a:pt x="44" y="58"/>
                    </a:lnTo>
                    <a:lnTo>
                      <a:pt x="14" y="74"/>
                    </a:lnTo>
                    <a:lnTo>
                      <a:pt x="0" y="6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6" name="Freeform 115"/>
              <p:cNvSpPr>
                <a:spLocks/>
              </p:cNvSpPr>
              <p:nvPr/>
            </p:nvSpPr>
            <p:spPr bwMode="auto">
              <a:xfrm>
                <a:off x="3777" y="3068"/>
                <a:ext cx="72" cy="50"/>
              </a:xfrm>
              <a:custGeom>
                <a:avLst/>
                <a:gdLst>
                  <a:gd name="T0" fmla="*/ 0 w 72"/>
                  <a:gd name="T1" fmla="*/ 22 h 50"/>
                  <a:gd name="T2" fmla="*/ 0 w 72"/>
                  <a:gd name="T3" fmla="*/ 22 h 50"/>
                  <a:gd name="T4" fmla="*/ 4 w 72"/>
                  <a:gd name="T5" fmla="*/ 21 h 50"/>
                  <a:gd name="T6" fmla="*/ 10 w 72"/>
                  <a:gd name="T7" fmla="*/ 29 h 50"/>
                  <a:gd name="T8" fmla="*/ 40 w 72"/>
                  <a:gd name="T9" fmla="*/ 28 h 50"/>
                  <a:gd name="T10" fmla="*/ 67 w 72"/>
                  <a:gd name="T11" fmla="*/ 0 h 50"/>
                  <a:gd name="T12" fmla="*/ 71 w 72"/>
                  <a:gd name="T13" fmla="*/ 17 h 50"/>
                  <a:gd name="T14" fmla="*/ 63 w 72"/>
                  <a:gd name="T15" fmla="*/ 18 h 50"/>
                  <a:gd name="T16" fmla="*/ 67 w 72"/>
                  <a:gd name="T17" fmla="*/ 28 h 50"/>
                  <a:gd name="T18" fmla="*/ 56 w 72"/>
                  <a:gd name="T19" fmla="*/ 49 h 50"/>
                  <a:gd name="T20" fmla="*/ 13 w 72"/>
                  <a:gd name="T21" fmla="*/ 43 h 50"/>
                  <a:gd name="T22" fmla="*/ 0 w 72"/>
                  <a:gd name="T23" fmla="*/ 22 h 50"/>
                  <a:gd name="T24" fmla="*/ 0 w 72"/>
                  <a:gd name="T25" fmla="*/ 2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0"/>
                  <a:gd name="T41" fmla="*/ 72 w 7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0">
                    <a:moveTo>
                      <a:pt x="0" y="22"/>
                    </a:moveTo>
                    <a:lnTo>
                      <a:pt x="0" y="22"/>
                    </a:lnTo>
                    <a:lnTo>
                      <a:pt x="4" y="21"/>
                    </a:lnTo>
                    <a:lnTo>
                      <a:pt x="10" y="29"/>
                    </a:lnTo>
                    <a:lnTo>
                      <a:pt x="40" y="28"/>
                    </a:lnTo>
                    <a:lnTo>
                      <a:pt x="67" y="0"/>
                    </a:lnTo>
                    <a:lnTo>
                      <a:pt x="71" y="17"/>
                    </a:lnTo>
                    <a:lnTo>
                      <a:pt x="63" y="18"/>
                    </a:lnTo>
                    <a:lnTo>
                      <a:pt x="67" y="28"/>
                    </a:lnTo>
                    <a:lnTo>
                      <a:pt x="56" y="49"/>
                    </a:lnTo>
                    <a:lnTo>
                      <a:pt x="13" y="43"/>
                    </a:lnTo>
                    <a:lnTo>
                      <a:pt x="0" y="2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7" name="Freeform 116"/>
              <p:cNvSpPr>
                <a:spLocks/>
              </p:cNvSpPr>
              <p:nvPr/>
            </p:nvSpPr>
            <p:spPr bwMode="auto">
              <a:xfrm>
                <a:off x="3673" y="3169"/>
                <a:ext cx="132" cy="89"/>
              </a:xfrm>
              <a:custGeom>
                <a:avLst/>
                <a:gdLst>
                  <a:gd name="T0" fmla="*/ 0 w 132"/>
                  <a:gd name="T1" fmla="*/ 88 h 89"/>
                  <a:gd name="T2" fmla="*/ 0 w 132"/>
                  <a:gd name="T3" fmla="*/ 88 h 89"/>
                  <a:gd name="T4" fmla="*/ 35 w 132"/>
                  <a:gd name="T5" fmla="*/ 68 h 89"/>
                  <a:gd name="T6" fmla="*/ 29 w 132"/>
                  <a:gd name="T7" fmla="*/ 59 h 89"/>
                  <a:gd name="T8" fmla="*/ 39 w 132"/>
                  <a:gd name="T9" fmla="*/ 48 h 89"/>
                  <a:gd name="T10" fmla="*/ 73 w 132"/>
                  <a:gd name="T11" fmla="*/ 9 h 89"/>
                  <a:gd name="T12" fmla="*/ 117 w 132"/>
                  <a:gd name="T13" fmla="*/ 0 h 89"/>
                  <a:gd name="T14" fmla="*/ 131 w 132"/>
                  <a:gd name="T15" fmla="*/ 34 h 89"/>
                  <a:gd name="T16" fmla="*/ 120 w 132"/>
                  <a:gd name="T17" fmla="*/ 48 h 89"/>
                  <a:gd name="T18" fmla="*/ 70 w 132"/>
                  <a:gd name="T19" fmla="*/ 71 h 89"/>
                  <a:gd name="T20" fmla="*/ 0 w 132"/>
                  <a:gd name="T21" fmla="*/ 88 h 89"/>
                  <a:gd name="T22" fmla="*/ 0 w 132"/>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89"/>
                  <a:gd name="T38" fmla="*/ 132 w 13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89">
                    <a:moveTo>
                      <a:pt x="0" y="88"/>
                    </a:moveTo>
                    <a:lnTo>
                      <a:pt x="0" y="88"/>
                    </a:lnTo>
                    <a:lnTo>
                      <a:pt x="35" y="68"/>
                    </a:lnTo>
                    <a:lnTo>
                      <a:pt x="29" y="59"/>
                    </a:lnTo>
                    <a:lnTo>
                      <a:pt x="39" y="48"/>
                    </a:lnTo>
                    <a:lnTo>
                      <a:pt x="73" y="9"/>
                    </a:lnTo>
                    <a:lnTo>
                      <a:pt x="117" y="0"/>
                    </a:lnTo>
                    <a:lnTo>
                      <a:pt x="131" y="34"/>
                    </a:lnTo>
                    <a:lnTo>
                      <a:pt x="120" y="48"/>
                    </a:lnTo>
                    <a:lnTo>
                      <a:pt x="70" y="71"/>
                    </a:lnTo>
                    <a:lnTo>
                      <a:pt x="0" y="8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8" name="Freeform 117"/>
              <p:cNvSpPr>
                <a:spLocks/>
              </p:cNvSpPr>
              <p:nvPr/>
            </p:nvSpPr>
            <p:spPr bwMode="auto">
              <a:xfrm>
                <a:off x="3662" y="3192"/>
                <a:ext cx="51" cy="66"/>
              </a:xfrm>
              <a:custGeom>
                <a:avLst/>
                <a:gdLst>
                  <a:gd name="T0" fmla="*/ 0 w 51"/>
                  <a:gd name="T1" fmla="*/ 13 h 66"/>
                  <a:gd name="T2" fmla="*/ 0 w 51"/>
                  <a:gd name="T3" fmla="*/ 13 h 66"/>
                  <a:gd name="T4" fmla="*/ 11 w 51"/>
                  <a:gd name="T5" fmla="*/ 65 h 66"/>
                  <a:gd name="T6" fmla="*/ 46 w 51"/>
                  <a:gd name="T7" fmla="*/ 45 h 66"/>
                  <a:gd name="T8" fmla="*/ 40 w 51"/>
                  <a:gd name="T9" fmla="*/ 36 h 66"/>
                  <a:gd name="T10" fmla="*/ 50 w 51"/>
                  <a:gd name="T11" fmla="*/ 25 h 66"/>
                  <a:gd name="T12" fmla="*/ 50 w 51"/>
                  <a:gd name="T13" fmla="*/ 10 h 66"/>
                  <a:gd name="T14" fmla="*/ 25 w 51"/>
                  <a:gd name="T15" fmla="*/ 0 h 66"/>
                  <a:gd name="T16" fmla="*/ 0 w 51"/>
                  <a:gd name="T17" fmla="*/ 13 h 66"/>
                  <a:gd name="T18" fmla="*/ 0 w 51"/>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6"/>
                  <a:gd name="T32" fmla="*/ 51 w 5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6">
                    <a:moveTo>
                      <a:pt x="0" y="13"/>
                    </a:moveTo>
                    <a:lnTo>
                      <a:pt x="0" y="13"/>
                    </a:lnTo>
                    <a:lnTo>
                      <a:pt x="11" y="65"/>
                    </a:lnTo>
                    <a:lnTo>
                      <a:pt x="46" y="45"/>
                    </a:lnTo>
                    <a:lnTo>
                      <a:pt x="40" y="36"/>
                    </a:lnTo>
                    <a:lnTo>
                      <a:pt x="50" y="25"/>
                    </a:lnTo>
                    <a:lnTo>
                      <a:pt x="50" y="10"/>
                    </a:lnTo>
                    <a:lnTo>
                      <a:pt x="25" y="0"/>
                    </a:lnTo>
                    <a:lnTo>
                      <a:pt x="0" y="1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9" name="Freeform 118"/>
              <p:cNvSpPr>
                <a:spLocks/>
              </p:cNvSpPr>
              <p:nvPr/>
            </p:nvSpPr>
            <p:spPr bwMode="auto">
              <a:xfrm>
                <a:off x="3238" y="3507"/>
                <a:ext cx="174" cy="170"/>
              </a:xfrm>
              <a:custGeom>
                <a:avLst/>
                <a:gdLst>
                  <a:gd name="T0" fmla="*/ 0 w 174"/>
                  <a:gd name="T1" fmla="*/ 159 h 170"/>
                  <a:gd name="T2" fmla="*/ 0 w 174"/>
                  <a:gd name="T3" fmla="*/ 159 h 170"/>
                  <a:gd name="T4" fmla="*/ 23 w 174"/>
                  <a:gd name="T5" fmla="*/ 153 h 170"/>
                  <a:gd name="T6" fmla="*/ 134 w 174"/>
                  <a:gd name="T7" fmla="*/ 169 h 170"/>
                  <a:gd name="T8" fmla="*/ 159 w 174"/>
                  <a:gd name="T9" fmla="*/ 162 h 170"/>
                  <a:gd name="T10" fmla="*/ 142 w 174"/>
                  <a:gd name="T11" fmla="*/ 149 h 170"/>
                  <a:gd name="T12" fmla="*/ 142 w 174"/>
                  <a:gd name="T13" fmla="*/ 98 h 170"/>
                  <a:gd name="T14" fmla="*/ 173 w 174"/>
                  <a:gd name="T15" fmla="*/ 98 h 170"/>
                  <a:gd name="T16" fmla="*/ 170 w 174"/>
                  <a:gd name="T17" fmla="*/ 70 h 170"/>
                  <a:gd name="T18" fmla="*/ 142 w 174"/>
                  <a:gd name="T19" fmla="*/ 73 h 170"/>
                  <a:gd name="T20" fmla="*/ 139 w 174"/>
                  <a:gd name="T21" fmla="*/ 24 h 170"/>
                  <a:gd name="T22" fmla="*/ 127 w 174"/>
                  <a:gd name="T23" fmla="*/ 15 h 170"/>
                  <a:gd name="T24" fmla="*/ 109 w 174"/>
                  <a:gd name="T25" fmla="*/ 16 h 170"/>
                  <a:gd name="T26" fmla="*/ 105 w 174"/>
                  <a:gd name="T27" fmla="*/ 30 h 170"/>
                  <a:gd name="T28" fmla="*/ 86 w 174"/>
                  <a:gd name="T29" fmla="*/ 32 h 170"/>
                  <a:gd name="T30" fmla="*/ 63 w 174"/>
                  <a:gd name="T31" fmla="*/ 0 h 170"/>
                  <a:gd name="T32" fmla="*/ 11 w 174"/>
                  <a:gd name="T33" fmla="*/ 7 h 170"/>
                  <a:gd name="T34" fmla="*/ 30 w 174"/>
                  <a:gd name="T35" fmla="*/ 71 h 170"/>
                  <a:gd name="T36" fmla="*/ 0 w 174"/>
                  <a:gd name="T37" fmla="*/ 159 h 170"/>
                  <a:gd name="T38" fmla="*/ 0 w 174"/>
                  <a:gd name="T39" fmla="*/ 159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70"/>
                  <a:gd name="T62" fmla="*/ 174 w 17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70">
                    <a:moveTo>
                      <a:pt x="0" y="159"/>
                    </a:moveTo>
                    <a:lnTo>
                      <a:pt x="0" y="159"/>
                    </a:lnTo>
                    <a:lnTo>
                      <a:pt x="23" y="153"/>
                    </a:lnTo>
                    <a:lnTo>
                      <a:pt x="134" y="169"/>
                    </a:lnTo>
                    <a:lnTo>
                      <a:pt x="159" y="162"/>
                    </a:lnTo>
                    <a:lnTo>
                      <a:pt x="142" y="149"/>
                    </a:lnTo>
                    <a:lnTo>
                      <a:pt x="142" y="98"/>
                    </a:lnTo>
                    <a:lnTo>
                      <a:pt x="173" y="98"/>
                    </a:lnTo>
                    <a:lnTo>
                      <a:pt x="170" y="70"/>
                    </a:lnTo>
                    <a:lnTo>
                      <a:pt x="142" y="73"/>
                    </a:lnTo>
                    <a:lnTo>
                      <a:pt x="139" y="24"/>
                    </a:lnTo>
                    <a:lnTo>
                      <a:pt x="127" y="15"/>
                    </a:lnTo>
                    <a:lnTo>
                      <a:pt x="109" y="16"/>
                    </a:lnTo>
                    <a:lnTo>
                      <a:pt x="105" y="30"/>
                    </a:lnTo>
                    <a:lnTo>
                      <a:pt x="86" y="32"/>
                    </a:lnTo>
                    <a:lnTo>
                      <a:pt x="63" y="0"/>
                    </a:lnTo>
                    <a:lnTo>
                      <a:pt x="11" y="7"/>
                    </a:lnTo>
                    <a:lnTo>
                      <a:pt x="30" y="71"/>
                    </a:lnTo>
                    <a:lnTo>
                      <a:pt x="0" y="15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0" name="Freeform 119"/>
              <p:cNvSpPr>
                <a:spLocks/>
              </p:cNvSpPr>
              <p:nvPr/>
            </p:nvSpPr>
            <p:spPr bwMode="auto">
              <a:xfrm>
                <a:off x="3243" y="3493"/>
                <a:ext cx="15" cy="15"/>
              </a:xfrm>
              <a:custGeom>
                <a:avLst/>
                <a:gdLst>
                  <a:gd name="T0" fmla="*/ 0 w 15"/>
                  <a:gd name="T1" fmla="*/ 4 h 15"/>
                  <a:gd name="T2" fmla="*/ 0 w 15"/>
                  <a:gd name="T3" fmla="*/ 4 h 15"/>
                  <a:gd name="T4" fmla="*/ 5 w 15"/>
                  <a:gd name="T5" fmla="*/ 14 h 15"/>
                  <a:gd name="T6" fmla="*/ 1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5" y="14"/>
                    </a:lnTo>
                    <a:lnTo>
                      <a:pt x="14"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1" name="Freeform 120"/>
              <p:cNvSpPr>
                <a:spLocks/>
              </p:cNvSpPr>
              <p:nvPr/>
            </p:nvSpPr>
            <p:spPr bwMode="auto">
              <a:xfrm>
                <a:off x="3352" y="3672"/>
                <a:ext cx="128" cy="128"/>
              </a:xfrm>
              <a:custGeom>
                <a:avLst/>
                <a:gdLst>
                  <a:gd name="T0" fmla="*/ 0 w 128"/>
                  <a:gd name="T1" fmla="*/ 98 h 128"/>
                  <a:gd name="T2" fmla="*/ 0 w 128"/>
                  <a:gd name="T3" fmla="*/ 98 h 128"/>
                  <a:gd name="T4" fmla="*/ 0 w 128"/>
                  <a:gd name="T5" fmla="*/ 59 h 128"/>
                  <a:gd name="T6" fmla="*/ 14 w 128"/>
                  <a:gd name="T7" fmla="*/ 59 h 128"/>
                  <a:gd name="T8" fmla="*/ 14 w 128"/>
                  <a:gd name="T9" fmla="*/ 10 h 128"/>
                  <a:gd name="T10" fmla="*/ 40 w 128"/>
                  <a:gd name="T11" fmla="*/ 4 h 128"/>
                  <a:gd name="T12" fmla="*/ 48 w 128"/>
                  <a:gd name="T13" fmla="*/ 13 h 128"/>
                  <a:gd name="T14" fmla="*/ 71 w 128"/>
                  <a:gd name="T15" fmla="*/ 0 h 128"/>
                  <a:gd name="T16" fmla="*/ 109 w 128"/>
                  <a:gd name="T17" fmla="*/ 53 h 128"/>
                  <a:gd name="T18" fmla="*/ 127 w 128"/>
                  <a:gd name="T19" fmla="*/ 62 h 128"/>
                  <a:gd name="T20" fmla="*/ 76 w 128"/>
                  <a:gd name="T21" fmla="*/ 109 h 128"/>
                  <a:gd name="T22" fmla="*/ 46 w 128"/>
                  <a:gd name="T23" fmla="*/ 109 h 128"/>
                  <a:gd name="T24" fmla="*/ 30 w 128"/>
                  <a:gd name="T25" fmla="*/ 126 h 128"/>
                  <a:gd name="T26" fmla="*/ 11 w 128"/>
                  <a:gd name="T27" fmla="*/ 127 h 128"/>
                  <a:gd name="T28" fmla="*/ 11 w 128"/>
                  <a:gd name="T29" fmla="*/ 112 h 128"/>
                  <a:gd name="T30" fmla="*/ 0 w 128"/>
                  <a:gd name="T31" fmla="*/ 98 h 128"/>
                  <a:gd name="T32" fmla="*/ 0 w 128"/>
                  <a:gd name="T33" fmla="*/ 98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0" y="98"/>
                    </a:moveTo>
                    <a:lnTo>
                      <a:pt x="0" y="98"/>
                    </a:lnTo>
                    <a:lnTo>
                      <a:pt x="0" y="59"/>
                    </a:lnTo>
                    <a:lnTo>
                      <a:pt x="14" y="59"/>
                    </a:lnTo>
                    <a:lnTo>
                      <a:pt x="14" y="10"/>
                    </a:lnTo>
                    <a:lnTo>
                      <a:pt x="40" y="4"/>
                    </a:lnTo>
                    <a:lnTo>
                      <a:pt x="48" y="13"/>
                    </a:lnTo>
                    <a:lnTo>
                      <a:pt x="71" y="0"/>
                    </a:lnTo>
                    <a:lnTo>
                      <a:pt x="109" y="53"/>
                    </a:lnTo>
                    <a:lnTo>
                      <a:pt x="127" y="62"/>
                    </a:lnTo>
                    <a:lnTo>
                      <a:pt x="76" y="109"/>
                    </a:lnTo>
                    <a:lnTo>
                      <a:pt x="46" y="109"/>
                    </a:lnTo>
                    <a:lnTo>
                      <a:pt x="30" y="126"/>
                    </a:lnTo>
                    <a:lnTo>
                      <a:pt x="11" y="127"/>
                    </a:lnTo>
                    <a:lnTo>
                      <a:pt x="11" y="112"/>
                    </a:lnTo>
                    <a:lnTo>
                      <a:pt x="0" y="9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2" name="Freeform 121"/>
              <p:cNvSpPr>
                <a:spLocks/>
              </p:cNvSpPr>
              <p:nvPr/>
            </p:nvSpPr>
            <p:spPr bwMode="auto">
              <a:xfrm>
                <a:off x="3477" y="3461"/>
                <a:ext cx="25" cy="28"/>
              </a:xfrm>
              <a:custGeom>
                <a:avLst/>
                <a:gdLst>
                  <a:gd name="T0" fmla="*/ 0 w 25"/>
                  <a:gd name="T1" fmla="*/ 4 h 28"/>
                  <a:gd name="T2" fmla="*/ 0 w 25"/>
                  <a:gd name="T3" fmla="*/ 4 h 28"/>
                  <a:gd name="T4" fmla="*/ 3 w 25"/>
                  <a:gd name="T5" fmla="*/ 14 h 28"/>
                  <a:gd name="T6" fmla="*/ 9 w 25"/>
                  <a:gd name="T7" fmla="*/ 27 h 28"/>
                  <a:gd name="T8" fmla="*/ 24 w 25"/>
                  <a:gd name="T9" fmla="*/ 11 h 28"/>
                  <a:gd name="T10" fmla="*/ 23 w 25"/>
                  <a:gd name="T11" fmla="*/ 0 h 28"/>
                  <a:gd name="T12" fmla="*/ 0 w 25"/>
                  <a:gd name="T13" fmla="*/ 4 h 28"/>
                  <a:gd name="T14" fmla="*/ 0 w 25"/>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0" y="4"/>
                    </a:moveTo>
                    <a:lnTo>
                      <a:pt x="0" y="4"/>
                    </a:lnTo>
                    <a:lnTo>
                      <a:pt x="3" y="14"/>
                    </a:lnTo>
                    <a:lnTo>
                      <a:pt x="9" y="27"/>
                    </a:lnTo>
                    <a:lnTo>
                      <a:pt x="24" y="11"/>
                    </a:lnTo>
                    <a:lnTo>
                      <a:pt x="23"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3" name="Freeform 122"/>
              <p:cNvSpPr>
                <a:spLocks/>
              </p:cNvSpPr>
              <p:nvPr/>
            </p:nvSpPr>
            <p:spPr bwMode="auto">
              <a:xfrm>
                <a:off x="3195" y="3256"/>
                <a:ext cx="106" cy="153"/>
              </a:xfrm>
              <a:custGeom>
                <a:avLst/>
                <a:gdLst>
                  <a:gd name="T0" fmla="*/ 0 w 106"/>
                  <a:gd name="T1" fmla="*/ 109 h 153"/>
                  <a:gd name="T2" fmla="*/ 0 w 106"/>
                  <a:gd name="T3" fmla="*/ 109 h 153"/>
                  <a:gd name="T4" fmla="*/ 14 w 106"/>
                  <a:gd name="T5" fmla="*/ 80 h 153"/>
                  <a:gd name="T6" fmla="*/ 40 w 106"/>
                  <a:gd name="T7" fmla="*/ 84 h 153"/>
                  <a:gd name="T8" fmla="*/ 68 w 106"/>
                  <a:gd name="T9" fmla="*/ 25 h 153"/>
                  <a:gd name="T10" fmla="*/ 82 w 106"/>
                  <a:gd name="T11" fmla="*/ 14 h 153"/>
                  <a:gd name="T12" fmla="*/ 77 w 106"/>
                  <a:gd name="T13" fmla="*/ 2 h 153"/>
                  <a:gd name="T14" fmla="*/ 84 w 106"/>
                  <a:gd name="T15" fmla="*/ 0 h 153"/>
                  <a:gd name="T16" fmla="*/ 94 w 106"/>
                  <a:gd name="T17" fmla="*/ 37 h 153"/>
                  <a:gd name="T18" fmla="*/ 77 w 106"/>
                  <a:gd name="T19" fmla="*/ 44 h 153"/>
                  <a:gd name="T20" fmla="*/ 96 w 106"/>
                  <a:gd name="T21" fmla="*/ 73 h 153"/>
                  <a:gd name="T22" fmla="*/ 84 w 106"/>
                  <a:gd name="T23" fmla="*/ 107 h 153"/>
                  <a:gd name="T24" fmla="*/ 105 w 106"/>
                  <a:gd name="T25" fmla="*/ 134 h 153"/>
                  <a:gd name="T26" fmla="*/ 103 w 106"/>
                  <a:gd name="T27" fmla="*/ 152 h 153"/>
                  <a:gd name="T28" fmla="*/ 67 w 106"/>
                  <a:gd name="T29" fmla="*/ 144 h 153"/>
                  <a:gd name="T30" fmla="*/ 39 w 106"/>
                  <a:gd name="T31" fmla="*/ 143 h 153"/>
                  <a:gd name="T32" fmla="*/ 17 w 106"/>
                  <a:gd name="T33" fmla="*/ 144 h 153"/>
                  <a:gd name="T34" fmla="*/ 16 w 106"/>
                  <a:gd name="T35" fmla="*/ 119 h 153"/>
                  <a:gd name="T36" fmla="*/ 0 w 106"/>
                  <a:gd name="T37" fmla="*/ 109 h 153"/>
                  <a:gd name="T38" fmla="*/ 0 w 106"/>
                  <a:gd name="T39" fmla="*/ 109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3"/>
                  <a:gd name="T62" fmla="*/ 106 w 106"/>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3">
                    <a:moveTo>
                      <a:pt x="0" y="109"/>
                    </a:moveTo>
                    <a:lnTo>
                      <a:pt x="0" y="109"/>
                    </a:lnTo>
                    <a:lnTo>
                      <a:pt x="14" y="80"/>
                    </a:lnTo>
                    <a:lnTo>
                      <a:pt x="40" y="84"/>
                    </a:lnTo>
                    <a:lnTo>
                      <a:pt x="68" y="25"/>
                    </a:lnTo>
                    <a:lnTo>
                      <a:pt x="82" y="14"/>
                    </a:lnTo>
                    <a:lnTo>
                      <a:pt x="77" y="2"/>
                    </a:lnTo>
                    <a:lnTo>
                      <a:pt x="84" y="0"/>
                    </a:lnTo>
                    <a:lnTo>
                      <a:pt x="94" y="37"/>
                    </a:lnTo>
                    <a:lnTo>
                      <a:pt x="77" y="44"/>
                    </a:lnTo>
                    <a:lnTo>
                      <a:pt x="96" y="73"/>
                    </a:lnTo>
                    <a:lnTo>
                      <a:pt x="84" y="107"/>
                    </a:lnTo>
                    <a:lnTo>
                      <a:pt x="105" y="134"/>
                    </a:lnTo>
                    <a:lnTo>
                      <a:pt x="103" y="152"/>
                    </a:lnTo>
                    <a:lnTo>
                      <a:pt x="67" y="144"/>
                    </a:lnTo>
                    <a:lnTo>
                      <a:pt x="39" y="143"/>
                    </a:lnTo>
                    <a:lnTo>
                      <a:pt x="17" y="144"/>
                    </a:lnTo>
                    <a:lnTo>
                      <a:pt x="16" y="119"/>
                    </a:lnTo>
                    <a:lnTo>
                      <a:pt x="0" y="10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4" name="Freeform 123"/>
              <p:cNvSpPr>
                <a:spLocks/>
              </p:cNvSpPr>
              <p:nvPr/>
            </p:nvSpPr>
            <p:spPr bwMode="auto">
              <a:xfrm>
                <a:off x="3279" y="3280"/>
                <a:ext cx="178" cy="111"/>
              </a:xfrm>
              <a:custGeom>
                <a:avLst/>
                <a:gdLst>
                  <a:gd name="T0" fmla="*/ 0 w 178"/>
                  <a:gd name="T1" fmla="*/ 83 h 111"/>
                  <a:gd name="T2" fmla="*/ 0 w 178"/>
                  <a:gd name="T3" fmla="*/ 83 h 111"/>
                  <a:gd name="T4" fmla="*/ 12 w 178"/>
                  <a:gd name="T5" fmla="*/ 49 h 111"/>
                  <a:gd name="T6" fmla="*/ 56 w 178"/>
                  <a:gd name="T7" fmla="*/ 40 h 111"/>
                  <a:gd name="T8" fmla="*/ 61 w 178"/>
                  <a:gd name="T9" fmla="*/ 29 h 111"/>
                  <a:gd name="T10" fmla="*/ 81 w 178"/>
                  <a:gd name="T11" fmla="*/ 25 h 111"/>
                  <a:gd name="T12" fmla="*/ 111 w 178"/>
                  <a:gd name="T13" fmla="*/ 0 h 111"/>
                  <a:gd name="T14" fmla="*/ 121 w 178"/>
                  <a:gd name="T15" fmla="*/ 29 h 111"/>
                  <a:gd name="T16" fmla="*/ 144 w 178"/>
                  <a:gd name="T17" fmla="*/ 40 h 111"/>
                  <a:gd name="T18" fmla="*/ 177 w 178"/>
                  <a:gd name="T19" fmla="*/ 80 h 111"/>
                  <a:gd name="T20" fmla="*/ 95 w 178"/>
                  <a:gd name="T21" fmla="*/ 91 h 111"/>
                  <a:gd name="T22" fmla="*/ 68 w 178"/>
                  <a:gd name="T23" fmla="*/ 80 h 111"/>
                  <a:gd name="T24" fmla="*/ 56 w 178"/>
                  <a:gd name="T25" fmla="*/ 99 h 111"/>
                  <a:gd name="T26" fmla="*/ 33 w 178"/>
                  <a:gd name="T27" fmla="*/ 99 h 111"/>
                  <a:gd name="T28" fmla="*/ 21 w 178"/>
                  <a:gd name="T29" fmla="*/ 110 h 111"/>
                  <a:gd name="T30" fmla="*/ 0 w 178"/>
                  <a:gd name="T31" fmla="*/ 83 h 111"/>
                  <a:gd name="T32" fmla="*/ 0 w 178"/>
                  <a:gd name="T33" fmla="*/ 8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11"/>
                  <a:gd name="T53" fmla="*/ 178 w 1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11">
                    <a:moveTo>
                      <a:pt x="0" y="83"/>
                    </a:moveTo>
                    <a:lnTo>
                      <a:pt x="0" y="83"/>
                    </a:lnTo>
                    <a:lnTo>
                      <a:pt x="12" y="49"/>
                    </a:lnTo>
                    <a:lnTo>
                      <a:pt x="56" y="40"/>
                    </a:lnTo>
                    <a:lnTo>
                      <a:pt x="61" y="29"/>
                    </a:lnTo>
                    <a:lnTo>
                      <a:pt x="81" y="25"/>
                    </a:lnTo>
                    <a:lnTo>
                      <a:pt x="111" y="0"/>
                    </a:lnTo>
                    <a:lnTo>
                      <a:pt x="121" y="29"/>
                    </a:lnTo>
                    <a:lnTo>
                      <a:pt x="144" y="40"/>
                    </a:lnTo>
                    <a:lnTo>
                      <a:pt x="177" y="80"/>
                    </a:lnTo>
                    <a:lnTo>
                      <a:pt x="95" y="91"/>
                    </a:lnTo>
                    <a:lnTo>
                      <a:pt x="68" y="80"/>
                    </a:lnTo>
                    <a:lnTo>
                      <a:pt x="56" y="99"/>
                    </a:lnTo>
                    <a:lnTo>
                      <a:pt x="33" y="99"/>
                    </a:lnTo>
                    <a:lnTo>
                      <a:pt x="21" y="110"/>
                    </a:lnTo>
                    <a:lnTo>
                      <a:pt x="0" y="8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5" name="Freeform 124"/>
              <p:cNvSpPr>
                <a:spLocks/>
              </p:cNvSpPr>
              <p:nvPr/>
            </p:nvSpPr>
            <p:spPr bwMode="auto">
              <a:xfrm>
                <a:off x="3263" y="3106"/>
                <a:ext cx="147" cy="224"/>
              </a:xfrm>
              <a:custGeom>
                <a:avLst/>
                <a:gdLst>
                  <a:gd name="T0" fmla="*/ 0 w 147"/>
                  <a:gd name="T1" fmla="*/ 128 h 224"/>
                  <a:gd name="T2" fmla="*/ 0 w 147"/>
                  <a:gd name="T3" fmla="*/ 128 h 224"/>
                  <a:gd name="T4" fmla="*/ 21 w 147"/>
                  <a:gd name="T5" fmla="*/ 139 h 224"/>
                  <a:gd name="T6" fmla="*/ 16 w 147"/>
                  <a:gd name="T7" fmla="*/ 150 h 224"/>
                  <a:gd name="T8" fmla="*/ 26 w 147"/>
                  <a:gd name="T9" fmla="*/ 187 h 224"/>
                  <a:gd name="T10" fmla="*/ 9 w 147"/>
                  <a:gd name="T11" fmla="*/ 194 h 224"/>
                  <a:gd name="T12" fmla="*/ 28 w 147"/>
                  <a:gd name="T13" fmla="*/ 223 h 224"/>
                  <a:gd name="T14" fmla="*/ 72 w 147"/>
                  <a:gd name="T15" fmla="*/ 214 h 224"/>
                  <a:gd name="T16" fmla="*/ 77 w 147"/>
                  <a:gd name="T17" fmla="*/ 203 h 224"/>
                  <a:gd name="T18" fmla="*/ 97 w 147"/>
                  <a:gd name="T19" fmla="*/ 199 h 224"/>
                  <a:gd name="T20" fmla="*/ 127 w 147"/>
                  <a:gd name="T21" fmla="*/ 174 h 224"/>
                  <a:gd name="T22" fmla="*/ 117 w 147"/>
                  <a:gd name="T23" fmla="*/ 147 h 224"/>
                  <a:gd name="T24" fmla="*/ 131 w 147"/>
                  <a:gd name="T25" fmla="*/ 111 h 224"/>
                  <a:gd name="T26" fmla="*/ 145 w 147"/>
                  <a:gd name="T27" fmla="*/ 108 h 224"/>
                  <a:gd name="T28" fmla="*/ 146 w 147"/>
                  <a:gd name="T29" fmla="*/ 56 h 224"/>
                  <a:gd name="T30" fmla="*/ 36 w 147"/>
                  <a:gd name="T31" fmla="*/ 0 h 224"/>
                  <a:gd name="T32" fmla="*/ 22 w 147"/>
                  <a:gd name="T33" fmla="*/ 5 h 224"/>
                  <a:gd name="T34" fmla="*/ 22 w 147"/>
                  <a:gd name="T35" fmla="*/ 27 h 224"/>
                  <a:gd name="T36" fmla="*/ 36 w 147"/>
                  <a:gd name="T37" fmla="*/ 43 h 224"/>
                  <a:gd name="T38" fmla="*/ 28 w 147"/>
                  <a:gd name="T39" fmla="*/ 92 h 224"/>
                  <a:gd name="T40" fmla="*/ 0 w 147"/>
                  <a:gd name="T41" fmla="*/ 128 h 224"/>
                  <a:gd name="T42" fmla="*/ 0 w 147"/>
                  <a:gd name="T43" fmla="*/ 128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24"/>
                  <a:gd name="T68" fmla="*/ 147 w 147"/>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24">
                    <a:moveTo>
                      <a:pt x="0" y="128"/>
                    </a:moveTo>
                    <a:lnTo>
                      <a:pt x="0" y="128"/>
                    </a:lnTo>
                    <a:lnTo>
                      <a:pt x="21" y="139"/>
                    </a:lnTo>
                    <a:lnTo>
                      <a:pt x="16" y="150"/>
                    </a:lnTo>
                    <a:lnTo>
                      <a:pt x="26" y="187"/>
                    </a:lnTo>
                    <a:lnTo>
                      <a:pt x="9" y="194"/>
                    </a:lnTo>
                    <a:lnTo>
                      <a:pt x="28" y="223"/>
                    </a:lnTo>
                    <a:lnTo>
                      <a:pt x="72" y="214"/>
                    </a:lnTo>
                    <a:lnTo>
                      <a:pt x="77" y="203"/>
                    </a:lnTo>
                    <a:lnTo>
                      <a:pt x="97" y="199"/>
                    </a:lnTo>
                    <a:lnTo>
                      <a:pt x="127" y="174"/>
                    </a:lnTo>
                    <a:lnTo>
                      <a:pt x="117" y="147"/>
                    </a:lnTo>
                    <a:lnTo>
                      <a:pt x="131" y="111"/>
                    </a:lnTo>
                    <a:lnTo>
                      <a:pt x="145" y="108"/>
                    </a:lnTo>
                    <a:lnTo>
                      <a:pt x="146" y="56"/>
                    </a:lnTo>
                    <a:lnTo>
                      <a:pt x="36" y="0"/>
                    </a:lnTo>
                    <a:lnTo>
                      <a:pt x="22" y="5"/>
                    </a:lnTo>
                    <a:lnTo>
                      <a:pt x="22" y="27"/>
                    </a:lnTo>
                    <a:lnTo>
                      <a:pt x="36" y="43"/>
                    </a:lnTo>
                    <a:lnTo>
                      <a:pt x="28" y="92"/>
                    </a:lnTo>
                    <a:lnTo>
                      <a:pt x="0" y="12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6" name="Freeform 125"/>
              <p:cNvSpPr>
                <a:spLocks/>
              </p:cNvSpPr>
              <p:nvPr/>
            </p:nvSpPr>
            <p:spPr bwMode="auto">
              <a:xfrm>
                <a:off x="3232" y="3379"/>
                <a:ext cx="104" cy="119"/>
              </a:xfrm>
              <a:custGeom>
                <a:avLst/>
                <a:gdLst>
                  <a:gd name="T0" fmla="*/ 0 w 104"/>
                  <a:gd name="T1" fmla="*/ 104 h 119"/>
                  <a:gd name="T2" fmla="*/ 0 w 104"/>
                  <a:gd name="T3" fmla="*/ 104 h 119"/>
                  <a:gd name="T4" fmla="*/ 11 w 104"/>
                  <a:gd name="T5" fmla="*/ 118 h 119"/>
                  <a:gd name="T6" fmla="*/ 25 w 104"/>
                  <a:gd name="T7" fmla="*/ 114 h 119"/>
                  <a:gd name="T8" fmla="*/ 46 w 104"/>
                  <a:gd name="T9" fmla="*/ 115 h 119"/>
                  <a:gd name="T10" fmla="*/ 65 w 104"/>
                  <a:gd name="T11" fmla="*/ 103 h 119"/>
                  <a:gd name="T12" fmla="*/ 70 w 104"/>
                  <a:gd name="T13" fmla="*/ 79 h 119"/>
                  <a:gd name="T14" fmla="*/ 90 w 104"/>
                  <a:gd name="T15" fmla="*/ 59 h 119"/>
                  <a:gd name="T16" fmla="*/ 103 w 104"/>
                  <a:gd name="T17" fmla="*/ 0 h 119"/>
                  <a:gd name="T18" fmla="*/ 80 w 104"/>
                  <a:gd name="T19" fmla="*/ 0 h 119"/>
                  <a:gd name="T20" fmla="*/ 68 w 104"/>
                  <a:gd name="T21" fmla="*/ 11 h 119"/>
                  <a:gd name="T22" fmla="*/ 66 w 104"/>
                  <a:gd name="T23" fmla="*/ 29 h 119"/>
                  <a:gd name="T24" fmla="*/ 30 w 104"/>
                  <a:gd name="T25" fmla="*/ 21 h 119"/>
                  <a:gd name="T26" fmla="*/ 29 w 104"/>
                  <a:gd name="T27" fmla="*/ 33 h 119"/>
                  <a:gd name="T28" fmla="*/ 43 w 104"/>
                  <a:gd name="T29" fmla="*/ 35 h 119"/>
                  <a:gd name="T30" fmla="*/ 39 w 104"/>
                  <a:gd name="T31" fmla="*/ 81 h 119"/>
                  <a:gd name="T32" fmla="*/ 21 w 104"/>
                  <a:gd name="T33" fmla="*/ 76 h 119"/>
                  <a:gd name="T34" fmla="*/ 0 w 104"/>
                  <a:gd name="T35" fmla="*/ 104 h 119"/>
                  <a:gd name="T36" fmla="*/ 0 w 104"/>
                  <a:gd name="T37" fmla="*/ 104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19"/>
                  <a:gd name="T59" fmla="*/ 104 w 104"/>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19">
                    <a:moveTo>
                      <a:pt x="0" y="104"/>
                    </a:moveTo>
                    <a:lnTo>
                      <a:pt x="0" y="104"/>
                    </a:lnTo>
                    <a:lnTo>
                      <a:pt x="11" y="118"/>
                    </a:lnTo>
                    <a:lnTo>
                      <a:pt x="25" y="114"/>
                    </a:lnTo>
                    <a:lnTo>
                      <a:pt x="46" y="115"/>
                    </a:lnTo>
                    <a:lnTo>
                      <a:pt x="65" y="103"/>
                    </a:lnTo>
                    <a:lnTo>
                      <a:pt x="70" y="79"/>
                    </a:lnTo>
                    <a:lnTo>
                      <a:pt x="90" y="59"/>
                    </a:lnTo>
                    <a:lnTo>
                      <a:pt x="103" y="0"/>
                    </a:lnTo>
                    <a:lnTo>
                      <a:pt x="80" y="0"/>
                    </a:lnTo>
                    <a:lnTo>
                      <a:pt x="68" y="11"/>
                    </a:lnTo>
                    <a:lnTo>
                      <a:pt x="66" y="29"/>
                    </a:lnTo>
                    <a:lnTo>
                      <a:pt x="30" y="21"/>
                    </a:lnTo>
                    <a:lnTo>
                      <a:pt x="29" y="33"/>
                    </a:lnTo>
                    <a:lnTo>
                      <a:pt x="43" y="35"/>
                    </a:lnTo>
                    <a:lnTo>
                      <a:pt x="39" y="81"/>
                    </a:lnTo>
                    <a:lnTo>
                      <a:pt x="21" y="76"/>
                    </a:lnTo>
                    <a:lnTo>
                      <a:pt x="0" y="10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7" name="Freeform 126"/>
              <p:cNvSpPr>
                <a:spLocks/>
              </p:cNvSpPr>
              <p:nvPr/>
            </p:nvSpPr>
            <p:spPr bwMode="auto">
              <a:xfrm>
                <a:off x="3248" y="3360"/>
                <a:ext cx="260" cy="250"/>
              </a:xfrm>
              <a:custGeom>
                <a:avLst/>
                <a:gdLst>
                  <a:gd name="T0" fmla="*/ 0 w 260"/>
                  <a:gd name="T1" fmla="*/ 147 h 250"/>
                  <a:gd name="T2" fmla="*/ 0 w 260"/>
                  <a:gd name="T3" fmla="*/ 147 h 250"/>
                  <a:gd name="T4" fmla="*/ 1 w 260"/>
                  <a:gd name="T5" fmla="*/ 154 h 250"/>
                  <a:gd name="T6" fmla="*/ 53 w 260"/>
                  <a:gd name="T7" fmla="*/ 147 h 250"/>
                  <a:gd name="T8" fmla="*/ 76 w 260"/>
                  <a:gd name="T9" fmla="*/ 179 h 250"/>
                  <a:gd name="T10" fmla="*/ 95 w 260"/>
                  <a:gd name="T11" fmla="*/ 177 h 250"/>
                  <a:gd name="T12" fmla="*/ 99 w 260"/>
                  <a:gd name="T13" fmla="*/ 163 h 250"/>
                  <a:gd name="T14" fmla="*/ 117 w 260"/>
                  <a:gd name="T15" fmla="*/ 162 h 250"/>
                  <a:gd name="T16" fmla="*/ 129 w 260"/>
                  <a:gd name="T17" fmla="*/ 171 h 250"/>
                  <a:gd name="T18" fmla="*/ 132 w 260"/>
                  <a:gd name="T19" fmla="*/ 220 h 250"/>
                  <a:gd name="T20" fmla="*/ 160 w 260"/>
                  <a:gd name="T21" fmla="*/ 217 h 250"/>
                  <a:gd name="T22" fmla="*/ 238 w 260"/>
                  <a:gd name="T23" fmla="*/ 249 h 250"/>
                  <a:gd name="T24" fmla="*/ 238 w 260"/>
                  <a:gd name="T25" fmla="*/ 235 h 250"/>
                  <a:gd name="T26" fmla="*/ 222 w 260"/>
                  <a:gd name="T27" fmla="*/ 228 h 250"/>
                  <a:gd name="T28" fmla="*/ 225 w 260"/>
                  <a:gd name="T29" fmla="*/ 192 h 250"/>
                  <a:gd name="T30" fmla="*/ 250 w 260"/>
                  <a:gd name="T31" fmla="*/ 180 h 250"/>
                  <a:gd name="T32" fmla="*/ 234 w 260"/>
                  <a:gd name="T33" fmla="*/ 156 h 250"/>
                  <a:gd name="T34" fmla="*/ 232 w 260"/>
                  <a:gd name="T35" fmla="*/ 115 h 250"/>
                  <a:gd name="T36" fmla="*/ 229 w 260"/>
                  <a:gd name="T37" fmla="*/ 105 h 250"/>
                  <a:gd name="T38" fmla="*/ 238 w 260"/>
                  <a:gd name="T39" fmla="*/ 87 h 250"/>
                  <a:gd name="T40" fmla="*/ 250 w 260"/>
                  <a:gd name="T41" fmla="*/ 52 h 250"/>
                  <a:gd name="T42" fmla="*/ 259 w 260"/>
                  <a:gd name="T43" fmla="*/ 39 h 250"/>
                  <a:gd name="T44" fmla="*/ 254 w 260"/>
                  <a:gd name="T45" fmla="*/ 20 h 250"/>
                  <a:gd name="T46" fmla="*/ 208 w 260"/>
                  <a:gd name="T47" fmla="*/ 0 h 250"/>
                  <a:gd name="T48" fmla="*/ 126 w 260"/>
                  <a:gd name="T49" fmla="*/ 11 h 250"/>
                  <a:gd name="T50" fmla="*/ 99 w 260"/>
                  <a:gd name="T51" fmla="*/ 0 h 250"/>
                  <a:gd name="T52" fmla="*/ 87 w 260"/>
                  <a:gd name="T53" fmla="*/ 19 h 250"/>
                  <a:gd name="T54" fmla="*/ 74 w 260"/>
                  <a:gd name="T55" fmla="*/ 78 h 250"/>
                  <a:gd name="T56" fmla="*/ 54 w 260"/>
                  <a:gd name="T57" fmla="*/ 98 h 250"/>
                  <a:gd name="T58" fmla="*/ 49 w 260"/>
                  <a:gd name="T59" fmla="*/ 122 h 250"/>
                  <a:gd name="T60" fmla="*/ 30 w 260"/>
                  <a:gd name="T61" fmla="*/ 134 h 250"/>
                  <a:gd name="T62" fmla="*/ 9 w 260"/>
                  <a:gd name="T63" fmla="*/ 133 h 250"/>
                  <a:gd name="T64" fmla="*/ 0 w 260"/>
                  <a:gd name="T65" fmla="*/ 147 h 250"/>
                  <a:gd name="T66" fmla="*/ 0 w 260"/>
                  <a:gd name="T67" fmla="*/ 1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50"/>
                  <a:gd name="T104" fmla="*/ 260 w 260"/>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50">
                    <a:moveTo>
                      <a:pt x="0" y="147"/>
                    </a:moveTo>
                    <a:lnTo>
                      <a:pt x="0" y="147"/>
                    </a:lnTo>
                    <a:lnTo>
                      <a:pt x="1" y="154"/>
                    </a:lnTo>
                    <a:lnTo>
                      <a:pt x="53" y="147"/>
                    </a:lnTo>
                    <a:lnTo>
                      <a:pt x="76" y="179"/>
                    </a:lnTo>
                    <a:lnTo>
                      <a:pt x="95" y="177"/>
                    </a:lnTo>
                    <a:lnTo>
                      <a:pt x="99" y="163"/>
                    </a:lnTo>
                    <a:lnTo>
                      <a:pt x="117" y="162"/>
                    </a:lnTo>
                    <a:lnTo>
                      <a:pt x="129" y="171"/>
                    </a:lnTo>
                    <a:lnTo>
                      <a:pt x="132" y="220"/>
                    </a:lnTo>
                    <a:lnTo>
                      <a:pt x="160" y="217"/>
                    </a:lnTo>
                    <a:lnTo>
                      <a:pt x="238" y="249"/>
                    </a:lnTo>
                    <a:lnTo>
                      <a:pt x="238" y="235"/>
                    </a:lnTo>
                    <a:lnTo>
                      <a:pt x="222" y="228"/>
                    </a:lnTo>
                    <a:lnTo>
                      <a:pt x="225" y="192"/>
                    </a:lnTo>
                    <a:lnTo>
                      <a:pt x="250" y="180"/>
                    </a:lnTo>
                    <a:lnTo>
                      <a:pt x="234" y="156"/>
                    </a:lnTo>
                    <a:lnTo>
                      <a:pt x="232" y="115"/>
                    </a:lnTo>
                    <a:lnTo>
                      <a:pt x="229" y="105"/>
                    </a:lnTo>
                    <a:lnTo>
                      <a:pt x="238" y="87"/>
                    </a:lnTo>
                    <a:lnTo>
                      <a:pt x="250" y="52"/>
                    </a:lnTo>
                    <a:lnTo>
                      <a:pt x="259" y="39"/>
                    </a:lnTo>
                    <a:lnTo>
                      <a:pt x="254" y="20"/>
                    </a:lnTo>
                    <a:lnTo>
                      <a:pt x="208" y="0"/>
                    </a:lnTo>
                    <a:lnTo>
                      <a:pt x="126" y="11"/>
                    </a:lnTo>
                    <a:lnTo>
                      <a:pt x="99" y="0"/>
                    </a:lnTo>
                    <a:lnTo>
                      <a:pt x="87" y="19"/>
                    </a:lnTo>
                    <a:lnTo>
                      <a:pt x="74" y="78"/>
                    </a:lnTo>
                    <a:lnTo>
                      <a:pt x="54" y="98"/>
                    </a:lnTo>
                    <a:lnTo>
                      <a:pt x="49" y="122"/>
                    </a:lnTo>
                    <a:lnTo>
                      <a:pt x="30" y="134"/>
                    </a:lnTo>
                    <a:lnTo>
                      <a:pt x="9" y="133"/>
                    </a:lnTo>
                    <a:lnTo>
                      <a:pt x="0" y="14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8" name="Freeform 127"/>
              <p:cNvSpPr>
                <a:spLocks/>
              </p:cNvSpPr>
              <p:nvPr/>
            </p:nvSpPr>
            <p:spPr bwMode="auto">
              <a:xfrm>
                <a:off x="3522" y="2925"/>
                <a:ext cx="33" cy="18"/>
              </a:xfrm>
              <a:custGeom>
                <a:avLst/>
                <a:gdLst>
                  <a:gd name="T0" fmla="*/ 0 w 33"/>
                  <a:gd name="T1" fmla="*/ 9 h 18"/>
                  <a:gd name="T2" fmla="*/ 0 w 33"/>
                  <a:gd name="T3" fmla="*/ 9 h 18"/>
                  <a:gd name="T4" fmla="*/ 11 w 33"/>
                  <a:gd name="T5" fmla="*/ 17 h 18"/>
                  <a:gd name="T6" fmla="*/ 32 w 33"/>
                  <a:gd name="T7" fmla="*/ 0 h 18"/>
                  <a:gd name="T8" fmla="*/ 0 w 33"/>
                  <a:gd name="T9" fmla="*/ 9 h 18"/>
                  <a:gd name="T10" fmla="*/ 0 w 33"/>
                  <a:gd name="T11" fmla="*/ 9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9"/>
                    </a:moveTo>
                    <a:lnTo>
                      <a:pt x="0" y="9"/>
                    </a:lnTo>
                    <a:lnTo>
                      <a:pt x="11" y="17"/>
                    </a:lnTo>
                    <a:lnTo>
                      <a:pt x="32" y="0"/>
                    </a:lnTo>
                    <a:lnTo>
                      <a:pt x="0" y="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29" name="Freeform 128"/>
              <p:cNvSpPr>
                <a:spLocks/>
              </p:cNvSpPr>
              <p:nvPr/>
            </p:nvSpPr>
            <p:spPr bwMode="auto">
              <a:xfrm>
                <a:off x="3093" y="3260"/>
                <a:ext cx="38" cy="85"/>
              </a:xfrm>
              <a:custGeom>
                <a:avLst/>
                <a:gdLst>
                  <a:gd name="T0" fmla="*/ 0 w 38"/>
                  <a:gd name="T1" fmla="*/ 21 h 85"/>
                  <a:gd name="T2" fmla="*/ 0 w 38"/>
                  <a:gd name="T3" fmla="*/ 21 h 85"/>
                  <a:gd name="T4" fmla="*/ 14 w 38"/>
                  <a:gd name="T5" fmla="*/ 84 h 85"/>
                  <a:gd name="T6" fmla="*/ 26 w 38"/>
                  <a:gd name="T7" fmla="*/ 83 h 85"/>
                  <a:gd name="T8" fmla="*/ 37 w 38"/>
                  <a:gd name="T9" fmla="*/ 10 h 85"/>
                  <a:gd name="T10" fmla="*/ 26 w 38"/>
                  <a:gd name="T11" fmla="*/ 0 h 85"/>
                  <a:gd name="T12" fmla="*/ 19 w 38"/>
                  <a:gd name="T13" fmla="*/ 7 h 85"/>
                  <a:gd name="T14" fmla="*/ 0 w 38"/>
                  <a:gd name="T15" fmla="*/ 21 h 85"/>
                  <a:gd name="T16" fmla="*/ 0 w 38"/>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5"/>
                  <a:gd name="T29" fmla="*/ 38 w 38"/>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5">
                    <a:moveTo>
                      <a:pt x="0" y="21"/>
                    </a:moveTo>
                    <a:lnTo>
                      <a:pt x="0" y="21"/>
                    </a:lnTo>
                    <a:lnTo>
                      <a:pt x="14" y="84"/>
                    </a:lnTo>
                    <a:lnTo>
                      <a:pt x="26" y="83"/>
                    </a:lnTo>
                    <a:lnTo>
                      <a:pt x="37" y="10"/>
                    </a:lnTo>
                    <a:lnTo>
                      <a:pt x="26" y="0"/>
                    </a:lnTo>
                    <a:lnTo>
                      <a:pt x="19" y="7"/>
                    </a:lnTo>
                    <a:lnTo>
                      <a:pt x="0" y="2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0" name="Freeform 129"/>
              <p:cNvSpPr>
                <a:spLocks/>
              </p:cNvSpPr>
              <p:nvPr/>
            </p:nvSpPr>
            <p:spPr bwMode="auto">
              <a:xfrm>
                <a:off x="3209" y="3399"/>
                <a:ext cx="26" cy="18"/>
              </a:xfrm>
              <a:custGeom>
                <a:avLst/>
                <a:gdLst>
                  <a:gd name="T0" fmla="*/ 0 w 26"/>
                  <a:gd name="T1" fmla="*/ 17 h 18"/>
                  <a:gd name="T2" fmla="*/ 0 w 26"/>
                  <a:gd name="T3" fmla="*/ 17 h 18"/>
                  <a:gd name="T4" fmla="*/ 3 w 26"/>
                  <a:gd name="T5" fmla="*/ 1 h 18"/>
                  <a:gd name="T6" fmla="*/ 25 w 26"/>
                  <a:gd name="T7" fmla="*/ 0 h 18"/>
                  <a:gd name="T8" fmla="*/ 25 w 26"/>
                  <a:gd name="T9" fmla="*/ 15 h 18"/>
                  <a:gd name="T10" fmla="*/ 0 w 26"/>
                  <a:gd name="T11" fmla="*/ 17 h 18"/>
                  <a:gd name="T12" fmla="*/ 0 w 26"/>
                  <a:gd name="T13" fmla="*/ 17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17"/>
                    </a:moveTo>
                    <a:lnTo>
                      <a:pt x="0" y="17"/>
                    </a:lnTo>
                    <a:lnTo>
                      <a:pt x="3" y="1"/>
                    </a:lnTo>
                    <a:lnTo>
                      <a:pt x="25" y="0"/>
                    </a:lnTo>
                    <a:lnTo>
                      <a:pt x="25" y="15"/>
                    </a:lnTo>
                    <a:lnTo>
                      <a:pt x="0" y="1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1" name="Freeform 130"/>
              <p:cNvSpPr>
                <a:spLocks/>
              </p:cNvSpPr>
              <p:nvPr/>
            </p:nvSpPr>
            <p:spPr bwMode="auto">
              <a:xfrm>
                <a:off x="3530" y="3182"/>
                <a:ext cx="207" cy="201"/>
              </a:xfrm>
              <a:custGeom>
                <a:avLst/>
                <a:gdLst>
                  <a:gd name="T0" fmla="*/ 0 w 207"/>
                  <a:gd name="T1" fmla="*/ 140 h 201"/>
                  <a:gd name="T2" fmla="*/ 0 w 207"/>
                  <a:gd name="T3" fmla="*/ 140 h 201"/>
                  <a:gd name="T4" fmla="*/ 16 w 207"/>
                  <a:gd name="T5" fmla="*/ 129 h 201"/>
                  <a:gd name="T6" fmla="*/ 17 w 207"/>
                  <a:gd name="T7" fmla="*/ 105 h 201"/>
                  <a:gd name="T8" fmla="*/ 44 w 207"/>
                  <a:gd name="T9" fmla="*/ 72 h 201"/>
                  <a:gd name="T10" fmla="*/ 55 w 207"/>
                  <a:gd name="T11" fmla="*/ 13 h 201"/>
                  <a:gd name="T12" fmla="*/ 76 w 207"/>
                  <a:gd name="T13" fmla="*/ 0 h 201"/>
                  <a:gd name="T14" fmla="*/ 92 w 207"/>
                  <a:gd name="T15" fmla="*/ 40 h 201"/>
                  <a:gd name="T16" fmla="*/ 137 w 207"/>
                  <a:gd name="T17" fmla="*/ 74 h 201"/>
                  <a:gd name="T18" fmla="*/ 121 w 207"/>
                  <a:gd name="T19" fmla="*/ 95 h 201"/>
                  <a:gd name="T20" fmla="*/ 136 w 207"/>
                  <a:gd name="T21" fmla="*/ 100 h 201"/>
                  <a:gd name="T22" fmla="*/ 152 w 207"/>
                  <a:gd name="T23" fmla="*/ 124 h 201"/>
                  <a:gd name="T24" fmla="*/ 206 w 207"/>
                  <a:gd name="T25" fmla="*/ 138 h 201"/>
                  <a:gd name="T26" fmla="*/ 165 w 207"/>
                  <a:gd name="T27" fmla="*/ 179 h 201"/>
                  <a:gd name="T28" fmla="*/ 122 w 207"/>
                  <a:gd name="T29" fmla="*/ 194 h 201"/>
                  <a:gd name="T30" fmla="*/ 83 w 207"/>
                  <a:gd name="T31" fmla="*/ 200 h 201"/>
                  <a:gd name="T32" fmla="*/ 39 w 207"/>
                  <a:gd name="T33" fmla="*/ 185 h 201"/>
                  <a:gd name="T34" fmla="*/ 24 w 207"/>
                  <a:gd name="T35" fmla="*/ 156 h 201"/>
                  <a:gd name="T36" fmla="*/ 0 w 207"/>
                  <a:gd name="T37" fmla="*/ 140 h 201"/>
                  <a:gd name="T38" fmla="*/ 0 w 207"/>
                  <a:gd name="T39" fmla="*/ 140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01"/>
                  <a:gd name="T62" fmla="*/ 207 w 207"/>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01">
                    <a:moveTo>
                      <a:pt x="0" y="140"/>
                    </a:moveTo>
                    <a:lnTo>
                      <a:pt x="0" y="140"/>
                    </a:lnTo>
                    <a:lnTo>
                      <a:pt x="16" y="129"/>
                    </a:lnTo>
                    <a:lnTo>
                      <a:pt x="17" y="105"/>
                    </a:lnTo>
                    <a:lnTo>
                      <a:pt x="44" y="72"/>
                    </a:lnTo>
                    <a:lnTo>
                      <a:pt x="55" y="13"/>
                    </a:lnTo>
                    <a:lnTo>
                      <a:pt x="76" y="0"/>
                    </a:lnTo>
                    <a:lnTo>
                      <a:pt x="92" y="40"/>
                    </a:lnTo>
                    <a:lnTo>
                      <a:pt x="137" y="74"/>
                    </a:lnTo>
                    <a:lnTo>
                      <a:pt x="121" y="95"/>
                    </a:lnTo>
                    <a:lnTo>
                      <a:pt x="136" y="100"/>
                    </a:lnTo>
                    <a:lnTo>
                      <a:pt x="152" y="124"/>
                    </a:lnTo>
                    <a:lnTo>
                      <a:pt x="206" y="138"/>
                    </a:lnTo>
                    <a:lnTo>
                      <a:pt x="165" y="179"/>
                    </a:lnTo>
                    <a:lnTo>
                      <a:pt x="122" y="194"/>
                    </a:lnTo>
                    <a:lnTo>
                      <a:pt x="83" y="200"/>
                    </a:lnTo>
                    <a:lnTo>
                      <a:pt x="39" y="185"/>
                    </a:lnTo>
                    <a:lnTo>
                      <a:pt x="24" y="156"/>
                    </a:lnTo>
                    <a:lnTo>
                      <a:pt x="0" y="14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2" name="Freeform 131"/>
              <p:cNvSpPr>
                <a:spLocks/>
              </p:cNvSpPr>
              <p:nvPr/>
            </p:nvSpPr>
            <p:spPr bwMode="auto">
              <a:xfrm>
                <a:off x="3651" y="3256"/>
                <a:ext cx="22" cy="27"/>
              </a:xfrm>
              <a:custGeom>
                <a:avLst/>
                <a:gdLst>
                  <a:gd name="T0" fmla="*/ 0 w 22"/>
                  <a:gd name="T1" fmla="*/ 21 h 27"/>
                  <a:gd name="T2" fmla="*/ 0 w 22"/>
                  <a:gd name="T3" fmla="*/ 21 h 27"/>
                  <a:gd name="T4" fmla="*/ 15 w 22"/>
                  <a:gd name="T5" fmla="*/ 26 h 27"/>
                  <a:gd name="T6" fmla="*/ 21 w 22"/>
                  <a:gd name="T7" fmla="*/ 18 h 27"/>
                  <a:gd name="T8" fmla="*/ 10 w 22"/>
                  <a:gd name="T9" fmla="*/ 16 h 27"/>
                  <a:gd name="T10" fmla="*/ 21 w 22"/>
                  <a:gd name="T11" fmla="*/ 10 h 27"/>
                  <a:gd name="T12" fmla="*/ 16 w 22"/>
                  <a:gd name="T13" fmla="*/ 0 h 27"/>
                  <a:gd name="T14" fmla="*/ 0 w 22"/>
                  <a:gd name="T15" fmla="*/ 21 h 27"/>
                  <a:gd name="T16" fmla="*/ 0 w 22"/>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0" y="21"/>
                    </a:moveTo>
                    <a:lnTo>
                      <a:pt x="0" y="21"/>
                    </a:lnTo>
                    <a:lnTo>
                      <a:pt x="15" y="26"/>
                    </a:lnTo>
                    <a:lnTo>
                      <a:pt x="21" y="18"/>
                    </a:lnTo>
                    <a:lnTo>
                      <a:pt x="10" y="16"/>
                    </a:lnTo>
                    <a:lnTo>
                      <a:pt x="21" y="10"/>
                    </a:lnTo>
                    <a:lnTo>
                      <a:pt x="16" y="0"/>
                    </a:lnTo>
                    <a:lnTo>
                      <a:pt x="0" y="2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3" name="Freeform 132"/>
              <p:cNvSpPr>
                <a:spLocks/>
              </p:cNvSpPr>
              <p:nvPr/>
            </p:nvSpPr>
            <p:spPr bwMode="auto">
              <a:xfrm>
                <a:off x="3199" y="3399"/>
                <a:ext cx="77" cy="85"/>
              </a:xfrm>
              <a:custGeom>
                <a:avLst/>
                <a:gdLst>
                  <a:gd name="T0" fmla="*/ 0 w 77"/>
                  <a:gd name="T1" fmla="*/ 40 h 85"/>
                  <a:gd name="T2" fmla="*/ 0 w 77"/>
                  <a:gd name="T3" fmla="*/ 40 h 85"/>
                  <a:gd name="T4" fmla="*/ 9 w 77"/>
                  <a:gd name="T5" fmla="*/ 27 h 85"/>
                  <a:gd name="T6" fmla="*/ 14 w 77"/>
                  <a:gd name="T7" fmla="*/ 28 h 85"/>
                  <a:gd name="T8" fmla="*/ 10 w 77"/>
                  <a:gd name="T9" fmla="*/ 17 h 85"/>
                  <a:gd name="T10" fmla="*/ 35 w 77"/>
                  <a:gd name="T11" fmla="*/ 15 h 85"/>
                  <a:gd name="T12" fmla="*/ 35 w 77"/>
                  <a:gd name="T13" fmla="*/ 0 h 85"/>
                  <a:gd name="T14" fmla="*/ 63 w 77"/>
                  <a:gd name="T15" fmla="*/ 1 h 85"/>
                  <a:gd name="T16" fmla="*/ 62 w 77"/>
                  <a:gd name="T17" fmla="*/ 13 h 85"/>
                  <a:gd name="T18" fmla="*/ 76 w 77"/>
                  <a:gd name="T19" fmla="*/ 15 h 85"/>
                  <a:gd name="T20" fmla="*/ 72 w 77"/>
                  <a:gd name="T21" fmla="*/ 61 h 85"/>
                  <a:gd name="T22" fmla="*/ 54 w 77"/>
                  <a:gd name="T23" fmla="*/ 56 h 85"/>
                  <a:gd name="T24" fmla="*/ 33 w 77"/>
                  <a:gd name="T25" fmla="*/ 84 h 85"/>
                  <a:gd name="T26" fmla="*/ 0 w 77"/>
                  <a:gd name="T27" fmla="*/ 40 h 85"/>
                  <a:gd name="T28" fmla="*/ 0 w 77"/>
                  <a:gd name="T29" fmla="*/ 4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5"/>
                  <a:gd name="T47" fmla="*/ 77 w 77"/>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5">
                    <a:moveTo>
                      <a:pt x="0" y="40"/>
                    </a:moveTo>
                    <a:lnTo>
                      <a:pt x="0" y="40"/>
                    </a:lnTo>
                    <a:lnTo>
                      <a:pt x="9" y="27"/>
                    </a:lnTo>
                    <a:lnTo>
                      <a:pt x="14" y="28"/>
                    </a:lnTo>
                    <a:lnTo>
                      <a:pt x="10" y="17"/>
                    </a:lnTo>
                    <a:lnTo>
                      <a:pt x="35" y="15"/>
                    </a:lnTo>
                    <a:lnTo>
                      <a:pt x="35" y="0"/>
                    </a:lnTo>
                    <a:lnTo>
                      <a:pt x="63" y="1"/>
                    </a:lnTo>
                    <a:lnTo>
                      <a:pt x="62" y="13"/>
                    </a:lnTo>
                    <a:lnTo>
                      <a:pt x="76" y="15"/>
                    </a:lnTo>
                    <a:lnTo>
                      <a:pt x="72" y="61"/>
                    </a:lnTo>
                    <a:lnTo>
                      <a:pt x="54" y="56"/>
                    </a:lnTo>
                    <a:lnTo>
                      <a:pt x="33" y="84"/>
                    </a:lnTo>
                    <a:lnTo>
                      <a:pt x="0" y="4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4" name="Freeform 133"/>
              <p:cNvSpPr>
                <a:spLocks/>
              </p:cNvSpPr>
              <p:nvPr/>
            </p:nvSpPr>
            <p:spPr bwMode="auto">
              <a:xfrm>
                <a:off x="2852" y="3244"/>
                <a:ext cx="42" cy="8"/>
              </a:xfrm>
              <a:custGeom>
                <a:avLst/>
                <a:gdLst>
                  <a:gd name="T0" fmla="*/ 0 w 42"/>
                  <a:gd name="T1" fmla="*/ 7 h 8"/>
                  <a:gd name="T2" fmla="*/ 0 w 42"/>
                  <a:gd name="T3" fmla="*/ 7 h 8"/>
                  <a:gd name="T4" fmla="*/ 2 w 42"/>
                  <a:gd name="T5" fmla="*/ 0 h 8"/>
                  <a:gd name="T6" fmla="*/ 41 w 42"/>
                  <a:gd name="T7" fmla="*/ 2 h 8"/>
                  <a:gd name="T8" fmla="*/ 0 w 42"/>
                  <a:gd name="T9" fmla="*/ 7 h 8"/>
                  <a:gd name="T10" fmla="*/ 0 w 42"/>
                  <a:gd name="T11" fmla="*/ 7 h 8"/>
                  <a:gd name="T12" fmla="*/ 0 60000 65536"/>
                  <a:gd name="T13" fmla="*/ 0 60000 65536"/>
                  <a:gd name="T14" fmla="*/ 0 60000 65536"/>
                  <a:gd name="T15" fmla="*/ 0 60000 65536"/>
                  <a:gd name="T16" fmla="*/ 0 60000 65536"/>
                  <a:gd name="T17" fmla="*/ 0 60000 65536"/>
                  <a:gd name="T18" fmla="*/ 0 w 42"/>
                  <a:gd name="T19" fmla="*/ 0 h 8"/>
                  <a:gd name="T20" fmla="*/ 42 w 42"/>
                  <a:gd name="T21" fmla="*/ 8 h 8"/>
                </a:gdLst>
                <a:ahLst/>
                <a:cxnLst>
                  <a:cxn ang="T12">
                    <a:pos x="T0" y="T1"/>
                  </a:cxn>
                  <a:cxn ang="T13">
                    <a:pos x="T2" y="T3"/>
                  </a:cxn>
                  <a:cxn ang="T14">
                    <a:pos x="T4" y="T5"/>
                  </a:cxn>
                  <a:cxn ang="T15">
                    <a:pos x="T6" y="T7"/>
                  </a:cxn>
                  <a:cxn ang="T16">
                    <a:pos x="T8" y="T9"/>
                  </a:cxn>
                  <a:cxn ang="T17">
                    <a:pos x="T10" y="T11"/>
                  </a:cxn>
                </a:cxnLst>
                <a:rect l="T18" t="T19" r="T20" b="T21"/>
                <a:pathLst>
                  <a:path w="42" h="8">
                    <a:moveTo>
                      <a:pt x="0" y="7"/>
                    </a:moveTo>
                    <a:lnTo>
                      <a:pt x="0" y="7"/>
                    </a:lnTo>
                    <a:lnTo>
                      <a:pt x="2" y="0"/>
                    </a:lnTo>
                    <a:lnTo>
                      <a:pt x="41" y="2"/>
                    </a:lnTo>
                    <a:lnTo>
                      <a:pt x="0" y="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5" name="Freeform 134"/>
              <p:cNvSpPr>
                <a:spLocks/>
              </p:cNvSpPr>
              <p:nvPr/>
            </p:nvSpPr>
            <p:spPr bwMode="auto">
              <a:xfrm>
                <a:off x="3039" y="3277"/>
                <a:ext cx="59" cy="89"/>
              </a:xfrm>
              <a:custGeom>
                <a:avLst/>
                <a:gdLst>
                  <a:gd name="T0" fmla="*/ 0 w 59"/>
                  <a:gd name="T1" fmla="*/ 83 h 89"/>
                  <a:gd name="T2" fmla="*/ 0 w 59"/>
                  <a:gd name="T3" fmla="*/ 83 h 89"/>
                  <a:gd name="T4" fmla="*/ 5 w 59"/>
                  <a:gd name="T5" fmla="*/ 23 h 89"/>
                  <a:gd name="T6" fmla="*/ 3 w 59"/>
                  <a:gd name="T7" fmla="*/ 4 h 89"/>
                  <a:gd name="T8" fmla="*/ 39 w 59"/>
                  <a:gd name="T9" fmla="*/ 0 h 89"/>
                  <a:gd name="T10" fmla="*/ 58 w 59"/>
                  <a:gd name="T11" fmla="*/ 70 h 89"/>
                  <a:gd name="T12" fmla="*/ 15 w 59"/>
                  <a:gd name="T13" fmla="*/ 88 h 89"/>
                  <a:gd name="T14" fmla="*/ 0 w 59"/>
                  <a:gd name="T15" fmla="*/ 83 h 89"/>
                  <a:gd name="T16" fmla="*/ 0 w 59"/>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9"/>
                  <a:gd name="T29" fmla="*/ 59 w 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9">
                    <a:moveTo>
                      <a:pt x="0" y="83"/>
                    </a:moveTo>
                    <a:lnTo>
                      <a:pt x="0" y="83"/>
                    </a:lnTo>
                    <a:lnTo>
                      <a:pt x="5" y="23"/>
                    </a:lnTo>
                    <a:lnTo>
                      <a:pt x="3" y="4"/>
                    </a:lnTo>
                    <a:lnTo>
                      <a:pt x="39" y="0"/>
                    </a:lnTo>
                    <a:lnTo>
                      <a:pt x="58" y="70"/>
                    </a:lnTo>
                    <a:lnTo>
                      <a:pt x="15" y="88"/>
                    </a:lnTo>
                    <a:lnTo>
                      <a:pt x="0" y="8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6" name="Freeform 135"/>
              <p:cNvSpPr>
                <a:spLocks/>
              </p:cNvSpPr>
              <p:nvPr/>
            </p:nvSpPr>
            <p:spPr bwMode="auto">
              <a:xfrm>
                <a:off x="2876" y="3256"/>
                <a:ext cx="101" cy="74"/>
              </a:xfrm>
              <a:custGeom>
                <a:avLst/>
                <a:gdLst>
                  <a:gd name="T0" fmla="*/ 0 w 101"/>
                  <a:gd name="T1" fmla="*/ 25 h 74"/>
                  <a:gd name="T2" fmla="*/ 0 w 101"/>
                  <a:gd name="T3" fmla="*/ 25 h 74"/>
                  <a:gd name="T4" fmla="*/ 17 w 101"/>
                  <a:gd name="T5" fmla="*/ 14 h 74"/>
                  <a:gd name="T6" fmla="*/ 17 w 101"/>
                  <a:gd name="T7" fmla="*/ 0 h 74"/>
                  <a:gd name="T8" fmla="*/ 50 w 101"/>
                  <a:gd name="T9" fmla="*/ 3 h 74"/>
                  <a:gd name="T10" fmla="*/ 59 w 101"/>
                  <a:gd name="T11" fmla="*/ 10 h 74"/>
                  <a:gd name="T12" fmla="*/ 82 w 101"/>
                  <a:gd name="T13" fmla="*/ 2 h 74"/>
                  <a:gd name="T14" fmla="*/ 96 w 101"/>
                  <a:gd name="T15" fmla="*/ 35 h 74"/>
                  <a:gd name="T16" fmla="*/ 100 w 101"/>
                  <a:gd name="T17" fmla="*/ 59 h 74"/>
                  <a:gd name="T18" fmla="*/ 91 w 101"/>
                  <a:gd name="T19" fmla="*/ 58 h 74"/>
                  <a:gd name="T20" fmla="*/ 89 w 101"/>
                  <a:gd name="T21" fmla="*/ 71 h 74"/>
                  <a:gd name="T22" fmla="*/ 75 w 101"/>
                  <a:gd name="T23" fmla="*/ 73 h 74"/>
                  <a:gd name="T24" fmla="*/ 74 w 101"/>
                  <a:gd name="T25" fmla="*/ 59 h 74"/>
                  <a:gd name="T26" fmla="*/ 66 w 101"/>
                  <a:gd name="T27" fmla="*/ 59 h 74"/>
                  <a:gd name="T28" fmla="*/ 52 w 101"/>
                  <a:gd name="T29" fmla="*/ 38 h 74"/>
                  <a:gd name="T30" fmla="*/ 23 w 101"/>
                  <a:gd name="T31" fmla="*/ 50 h 74"/>
                  <a:gd name="T32" fmla="*/ 0 w 101"/>
                  <a:gd name="T33" fmla="*/ 25 h 74"/>
                  <a:gd name="T34" fmla="*/ 0 w 101"/>
                  <a:gd name="T35" fmla="*/ 2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74"/>
                  <a:gd name="T56" fmla="*/ 101 w 101"/>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74">
                    <a:moveTo>
                      <a:pt x="0" y="25"/>
                    </a:moveTo>
                    <a:lnTo>
                      <a:pt x="0" y="25"/>
                    </a:lnTo>
                    <a:lnTo>
                      <a:pt x="17" y="14"/>
                    </a:lnTo>
                    <a:lnTo>
                      <a:pt x="17" y="0"/>
                    </a:lnTo>
                    <a:lnTo>
                      <a:pt x="50" y="3"/>
                    </a:lnTo>
                    <a:lnTo>
                      <a:pt x="59" y="10"/>
                    </a:lnTo>
                    <a:lnTo>
                      <a:pt x="82" y="2"/>
                    </a:lnTo>
                    <a:lnTo>
                      <a:pt x="96" y="35"/>
                    </a:lnTo>
                    <a:lnTo>
                      <a:pt x="100" y="59"/>
                    </a:lnTo>
                    <a:lnTo>
                      <a:pt x="91" y="58"/>
                    </a:lnTo>
                    <a:lnTo>
                      <a:pt x="89" y="71"/>
                    </a:lnTo>
                    <a:lnTo>
                      <a:pt x="75" y="73"/>
                    </a:lnTo>
                    <a:lnTo>
                      <a:pt x="74" y="59"/>
                    </a:lnTo>
                    <a:lnTo>
                      <a:pt x="66" y="59"/>
                    </a:lnTo>
                    <a:lnTo>
                      <a:pt x="52" y="38"/>
                    </a:lnTo>
                    <a:lnTo>
                      <a:pt x="23" y="50"/>
                    </a:lnTo>
                    <a:lnTo>
                      <a:pt x="0" y="2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7" name="Freeform 136"/>
              <p:cNvSpPr>
                <a:spLocks/>
              </p:cNvSpPr>
              <p:nvPr/>
            </p:nvSpPr>
            <p:spPr bwMode="auto">
              <a:xfrm>
                <a:off x="3691" y="3022"/>
                <a:ext cx="26" cy="8"/>
              </a:xfrm>
              <a:custGeom>
                <a:avLst/>
                <a:gdLst>
                  <a:gd name="T0" fmla="*/ 0 w 26"/>
                  <a:gd name="T1" fmla="*/ 0 h 8"/>
                  <a:gd name="T2" fmla="*/ 0 w 26"/>
                  <a:gd name="T3" fmla="*/ 0 h 8"/>
                  <a:gd name="T4" fmla="*/ 13 w 26"/>
                  <a:gd name="T5" fmla="*/ 7 h 8"/>
                  <a:gd name="T6" fmla="*/ 25 w 26"/>
                  <a:gd name="T7" fmla="*/ 2 h 8"/>
                  <a:gd name="T8" fmla="*/ 0 w 26"/>
                  <a:gd name="T9" fmla="*/ 0 h 8"/>
                  <a:gd name="T10" fmla="*/ 0 w 26"/>
                  <a:gd name="T11" fmla="*/ 0 h 8"/>
                  <a:gd name="T12" fmla="*/ 0 60000 65536"/>
                  <a:gd name="T13" fmla="*/ 0 60000 65536"/>
                  <a:gd name="T14" fmla="*/ 0 60000 65536"/>
                  <a:gd name="T15" fmla="*/ 0 60000 65536"/>
                  <a:gd name="T16" fmla="*/ 0 60000 65536"/>
                  <a:gd name="T17" fmla="*/ 0 60000 65536"/>
                  <a:gd name="T18" fmla="*/ 0 w 26"/>
                  <a:gd name="T19" fmla="*/ 0 h 8"/>
                  <a:gd name="T20" fmla="*/ 26 w 2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6" h="8">
                    <a:moveTo>
                      <a:pt x="0" y="0"/>
                    </a:moveTo>
                    <a:lnTo>
                      <a:pt x="0" y="0"/>
                    </a:lnTo>
                    <a:lnTo>
                      <a:pt x="13" y="7"/>
                    </a:lnTo>
                    <a:lnTo>
                      <a:pt x="25" y="2"/>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8" name="Freeform 137"/>
              <p:cNvSpPr>
                <a:spLocks/>
              </p:cNvSpPr>
              <p:nvPr/>
            </p:nvSpPr>
            <p:spPr bwMode="auto">
              <a:xfrm>
                <a:off x="3544" y="2963"/>
                <a:ext cx="22" cy="58"/>
              </a:xfrm>
              <a:custGeom>
                <a:avLst/>
                <a:gdLst>
                  <a:gd name="T0" fmla="*/ 0 w 22"/>
                  <a:gd name="T1" fmla="*/ 28 h 58"/>
                  <a:gd name="T2" fmla="*/ 0 w 22"/>
                  <a:gd name="T3" fmla="*/ 28 h 58"/>
                  <a:gd name="T4" fmla="*/ 11 w 22"/>
                  <a:gd name="T5" fmla="*/ 57 h 58"/>
                  <a:gd name="T6" fmla="*/ 13 w 22"/>
                  <a:gd name="T7" fmla="*/ 56 h 58"/>
                  <a:gd name="T8" fmla="*/ 19 w 22"/>
                  <a:gd name="T9" fmla="*/ 25 h 58"/>
                  <a:gd name="T10" fmla="*/ 11 w 22"/>
                  <a:gd name="T11" fmla="*/ 28 h 58"/>
                  <a:gd name="T12" fmla="*/ 13 w 22"/>
                  <a:gd name="T13" fmla="*/ 14 h 58"/>
                  <a:gd name="T14" fmla="*/ 20 w 22"/>
                  <a:gd name="T15" fmla="*/ 7 h 58"/>
                  <a:gd name="T16" fmla="*/ 21 w 22"/>
                  <a:gd name="T17" fmla="*/ 0 h 58"/>
                  <a:gd name="T18" fmla="*/ 14 w 22"/>
                  <a:gd name="T19" fmla="*/ 1 h 58"/>
                  <a:gd name="T20" fmla="*/ 0 w 22"/>
                  <a:gd name="T21" fmla="*/ 28 h 58"/>
                  <a:gd name="T22" fmla="*/ 0 w 22"/>
                  <a:gd name="T23" fmla="*/ 2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8"/>
                  <a:gd name="T38" fmla="*/ 22 w 22"/>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8">
                    <a:moveTo>
                      <a:pt x="0" y="28"/>
                    </a:moveTo>
                    <a:lnTo>
                      <a:pt x="0" y="28"/>
                    </a:lnTo>
                    <a:lnTo>
                      <a:pt x="11" y="57"/>
                    </a:lnTo>
                    <a:lnTo>
                      <a:pt x="13" y="56"/>
                    </a:lnTo>
                    <a:lnTo>
                      <a:pt x="19" y="25"/>
                    </a:lnTo>
                    <a:lnTo>
                      <a:pt x="11" y="28"/>
                    </a:lnTo>
                    <a:lnTo>
                      <a:pt x="13" y="14"/>
                    </a:lnTo>
                    <a:lnTo>
                      <a:pt x="20" y="7"/>
                    </a:lnTo>
                    <a:lnTo>
                      <a:pt x="21" y="0"/>
                    </a:lnTo>
                    <a:lnTo>
                      <a:pt x="14" y="1"/>
                    </a:lnTo>
                    <a:lnTo>
                      <a:pt x="0" y="2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39" name="Freeform 138"/>
              <p:cNvSpPr>
                <a:spLocks/>
              </p:cNvSpPr>
              <p:nvPr/>
            </p:nvSpPr>
            <p:spPr bwMode="auto">
              <a:xfrm>
                <a:off x="2964" y="3283"/>
                <a:ext cx="81" cy="87"/>
              </a:xfrm>
              <a:custGeom>
                <a:avLst/>
                <a:gdLst>
                  <a:gd name="T0" fmla="*/ 0 w 81"/>
                  <a:gd name="T1" fmla="*/ 57 h 87"/>
                  <a:gd name="T2" fmla="*/ 0 w 81"/>
                  <a:gd name="T3" fmla="*/ 57 h 87"/>
                  <a:gd name="T4" fmla="*/ 1 w 81"/>
                  <a:gd name="T5" fmla="*/ 44 h 87"/>
                  <a:gd name="T6" fmla="*/ 3 w 81"/>
                  <a:gd name="T7" fmla="*/ 31 h 87"/>
                  <a:gd name="T8" fmla="*/ 12 w 81"/>
                  <a:gd name="T9" fmla="*/ 32 h 87"/>
                  <a:gd name="T10" fmla="*/ 8 w 81"/>
                  <a:gd name="T11" fmla="*/ 8 h 87"/>
                  <a:gd name="T12" fmla="*/ 32 w 81"/>
                  <a:gd name="T13" fmla="*/ 0 h 87"/>
                  <a:gd name="T14" fmla="*/ 46 w 81"/>
                  <a:gd name="T15" fmla="*/ 5 h 87"/>
                  <a:gd name="T16" fmla="*/ 53 w 81"/>
                  <a:gd name="T17" fmla="*/ 14 h 87"/>
                  <a:gd name="T18" fmla="*/ 80 w 81"/>
                  <a:gd name="T19" fmla="*/ 17 h 87"/>
                  <a:gd name="T20" fmla="*/ 75 w 81"/>
                  <a:gd name="T21" fmla="*/ 77 h 87"/>
                  <a:gd name="T22" fmla="*/ 13 w 81"/>
                  <a:gd name="T23" fmla="*/ 86 h 87"/>
                  <a:gd name="T24" fmla="*/ 15 w 81"/>
                  <a:gd name="T25" fmla="*/ 66 h 87"/>
                  <a:gd name="T26" fmla="*/ 0 w 81"/>
                  <a:gd name="T27" fmla="*/ 57 h 87"/>
                  <a:gd name="T28" fmla="*/ 0 w 81"/>
                  <a:gd name="T29" fmla="*/ 5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7"/>
                  <a:gd name="T47" fmla="*/ 81 w 8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7">
                    <a:moveTo>
                      <a:pt x="0" y="57"/>
                    </a:moveTo>
                    <a:lnTo>
                      <a:pt x="0" y="57"/>
                    </a:lnTo>
                    <a:lnTo>
                      <a:pt x="1" y="44"/>
                    </a:lnTo>
                    <a:lnTo>
                      <a:pt x="3" y="31"/>
                    </a:lnTo>
                    <a:lnTo>
                      <a:pt x="12" y="32"/>
                    </a:lnTo>
                    <a:lnTo>
                      <a:pt x="8" y="8"/>
                    </a:lnTo>
                    <a:lnTo>
                      <a:pt x="32" y="0"/>
                    </a:lnTo>
                    <a:lnTo>
                      <a:pt x="46" y="5"/>
                    </a:lnTo>
                    <a:lnTo>
                      <a:pt x="53" y="14"/>
                    </a:lnTo>
                    <a:lnTo>
                      <a:pt x="80" y="17"/>
                    </a:lnTo>
                    <a:lnTo>
                      <a:pt x="75" y="77"/>
                    </a:lnTo>
                    <a:lnTo>
                      <a:pt x="13" y="86"/>
                    </a:lnTo>
                    <a:lnTo>
                      <a:pt x="15" y="66"/>
                    </a:lnTo>
                    <a:lnTo>
                      <a:pt x="0" y="5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0" name="Freeform 139"/>
              <p:cNvSpPr>
                <a:spLocks/>
              </p:cNvSpPr>
              <p:nvPr/>
            </p:nvSpPr>
            <p:spPr bwMode="auto">
              <a:xfrm>
                <a:off x="3555" y="2960"/>
                <a:ext cx="60" cy="65"/>
              </a:xfrm>
              <a:custGeom>
                <a:avLst/>
                <a:gdLst>
                  <a:gd name="T0" fmla="*/ 0 w 60"/>
                  <a:gd name="T1" fmla="*/ 31 h 65"/>
                  <a:gd name="T2" fmla="*/ 0 w 60"/>
                  <a:gd name="T3" fmla="*/ 31 h 65"/>
                  <a:gd name="T4" fmla="*/ 2 w 60"/>
                  <a:gd name="T5" fmla="*/ 17 h 65"/>
                  <a:gd name="T6" fmla="*/ 9 w 60"/>
                  <a:gd name="T7" fmla="*/ 10 h 65"/>
                  <a:gd name="T8" fmla="*/ 23 w 60"/>
                  <a:gd name="T9" fmla="*/ 16 h 65"/>
                  <a:gd name="T10" fmla="*/ 53 w 60"/>
                  <a:gd name="T11" fmla="*/ 0 h 65"/>
                  <a:gd name="T12" fmla="*/ 59 w 60"/>
                  <a:gd name="T13" fmla="*/ 18 h 65"/>
                  <a:gd name="T14" fmla="*/ 28 w 60"/>
                  <a:gd name="T15" fmla="*/ 28 h 65"/>
                  <a:gd name="T16" fmla="*/ 44 w 60"/>
                  <a:gd name="T17" fmla="*/ 42 h 65"/>
                  <a:gd name="T18" fmla="*/ 36 w 60"/>
                  <a:gd name="T19" fmla="*/ 51 h 65"/>
                  <a:gd name="T20" fmla="*/ 17 w 60"/>
                  <a:gd name="T21" fmla="*/ 64 h 65"/>
                  <a:gd name="T22" fmla="*/ 2 w 60"/>
                  <a:gd name="T23" fmla="*/ 59 h 65"/>
                  <a:gd name="T24" fmla="*/ 2 w 60"/>
                  <a:gd name="T25" fmla="*/ 59 h 65"/>
                  <a:gd name="T26" fmla="*/ 8 w 60"/>
                  <a:gd name="T27" fmla="*/ 28 h 65"/>
                  <a:gd name="T28" fmla="*/ 0 w 60"/>
                  <a:gd name="T29" fmla="*/ 31 h 65"/>
                  <a:gd name="T30" fmla="*/ 0 w 6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5"/>
                  <a:gd name="T50" fmla="*/ 60 w 6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5">
                    <a:moveTo>
                      <a:pt x="0" y="31"/>
                    </a:moveTo>
                    <a:lnTo>
                      <a:pt x="0" y="31"/>
                    </a:lnTo>
                    <a:lnTo>
                      <a:pt x="2" y="17"/>
                    </a:lnTo>
                    <a:lnTo>
                      <a:pt x="9" y="10"/>
                    </a:lnTo>
                    <a:lnTo>
                      <a:pt x="23" y="16"/>
                    </a:lnTo>
                    <a:lnTo>
                      <a:pt x="53" y="0"/>
                    </a:lnTo>
                    <a:lnTo>
                      <a:pt x="59" y="18"/>
                    </a:lnTo>
                    <a:lnTo>
                      <a:pt x="28" y="28"/>
                    </a:lnTo>
                    <a:lnTo>
                      <a:pt x="44" y="42"/>
                    </a:lnTo>
                    <a:lnTo>
                      <a:pt x="36" y="51"/>
                    </a:lnTo>
                    <a:lnTo>
                      <a:pt x="17" y="64"/>
                    </a:lnTo>
                    <a:lnTo>
                      <a:pt x="2" y="59"/>
                    </a:lnTo>
                    <a:lnTo>
                      <a:pt x="8" y="28"/>
                    </a:lnTo>
                    <a:lnTo>
                      <a:pt x="0" y="31"/>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1" name="Freeform 140"/>
              <p:cNvSpPr>
                <a:spLocks/>
              </p:cNvSpPr>
              <p:nvPr/>
            </p:nvSpPr>
            <p:spPr bwMode="auto">
              <a:xfrm>
                <a:off x="3544" y="3367"/>
                <a:ext cx="109" cy="126"/>
              </a:xfrm>
              <a:custGeom>
                <a:avLst/>
                <a:gdLst>
                  <a:gd name="T0" fmla="*/ 0 w 109"/>
                  <a:gd name="T1" fmla="*/ 8 h 126"/>
                  <a:gd name="T2" fmla="*/ 0 w 109"/>
                  <a:gd name="T3" fmla="*/ 8 h 126"/>
                  <a:gd name="T4" fmla="*/ 15 w 109"/>
                  <a:gd name="T5" fmla="*/ 34 h 126"/>
                  <a:gd name="T6" fmla="*/ 0 w 109"/>
                  <a:gd name="T7" fmla="*/ 59 h 126"/>
                  <a:gd name="T8" fmla="*/ 11 w 109"/>
                  <a:gd name="T9" fmla="*/ 66 h 126"/>
                  <a:gd name="T10" fmla="*/ 3 w 109"/>
                  <a:gd name="T11" fmla="*/ 75 h 126"/>
                  <a:gd name="T12" fmla="*/ 74 w 109"/>
                  <a:gd name="T13" fmla="*/ 125 h 126"/>
                  <a:gd name="T14" fmla="*/ 104 w 109"/>
                  <a:gd name="T15" fmla="*/ 85 h 126"/>
                  <a:gd name="T16" fmla="*/ 97 w 109"/>
                  <a:gd name="T17" fmla="*/ 74 h 126"/>
                  <a:gd name="T18" fmla="*/ 97 w 109"/>
                  <a:gd name="T19" fmla="*/ 23 h 126"/>
                  <a:gd name="T20" fmla="*/ 108 w 109"/>
                  <a:gd name="T21" fmla="*/ 9 h 126"/>
                  <a:gd name="T22" fmla="*/ 69 w 109"/>
                  <a:gd name="T23" fmla="*/ 15 h 126"/>
                  <a:gd name="T24" fmla="*/ 25 w 109"/>
                  <a:gd name="T25" fmla="*/ 0 h 126"/>
                  <a:gd name="T26" fmla="*/ 0 w 109"/>
                  <a:gd name="T27" fmla="*/ 8 h 126"/>
                  <a:gd name="T28" fmla="*/ 0 w 109"/>
                  <a:gd name="T29" fmla="*/ 8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26"/>
                  <a:gd name="T47" fmla="*/ 109 w 109"/>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26">
                    <a:moveTo>
                      <a:pt x="0" y="8"/>
                    </a:moveTo>
                    <a:lnTo>
                      <a:pt x="0" y="8"/>
                    </a:lnTo>
                    <a:lnTo>
                      <a:pt x="15" y="34"/>
                    </a:lnTo>
                    <a:lnTo>
                      <a:pt x="0" y="59"/>
                    </a:lnTo>
                    <a:lnTo>
                      <a:pt x="11" y="66"/>
                    </a:lnTo>
                    <a:lnTo>
                      <a:pt x="3" y="75"/>
                    </a:lnTo>
                    <a:lnTo>
                      <a:pt x="74" y="125"/>
                    </a:lnTo>
                    <a:lnTo>
                      <a:pt x="104" y="85"/>
                    </a:lnTo>
                    <a:lnTo>
                      <a:pt x="97" y="74"/>
                    </a:lnTo>
                    <a:lnTo>
                      <a:pt x="97" y="23"/>
                    </a:lnTo>
                    <a:lnTo>
                      <a:pt x="108" y="9"/>
                    </a:lnTo>
                    <a:lnTo>
                      <a:pt x="69" y="15"/>
                    </a:lnTo>
                    <a:lnTo>
                      <a:pt x="25" y="0"/>
                    </a:lnTo>
                    <a:lnTo>
                      <a:pt x="0" y="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2" name="Freeform 141"/>
              <p:cNvSpPr>
                <a:spLocks/>
              </p:cNvSpPr>
              <p:nvPr/>
            </p:nvSpPr>
            <p:spPr bwMode="auto">
              <a:xfrm>
                <a:off x="3716" y="3011"/>
                <a:ext cx="25" cy="22"/>
              </a:xfrm>
              <a:custGeom>
                <a:avLst/>
                <a:gdLst>
                  <a:gd name="T0" fmla="*/ 0 w 25"/>
                  <a:gd name="T1" fmla="*/ 13 h 22"/>
                  <a:gd name="T2" fmla="*/ 0 w 25"/>
                  <a:gd name="T3" fmla="*/ 13 h 22"/>
                  <a:gd name="T4" fmla="*/ 20 w 25"/>
                  <a:gd name="T5" fmla="*/ 0 h 22"/>
                  <a:gd name="T6" fmla="*/ 24 w 25"/>
                  <a:gd name="T7" fmla="*/ 21 h 22"/>
                  <a:gd name="T8" fmla="*/ 0 w 25"/>
                  <a:gd name="T9" fmla="*/ 13 h 22"/>
                  <a:gd name="T10" fmla="*/ 0 w 25"/>
                  <a:gd name="T11" fmla="*/ 13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13"/>
                    </a:moveTo>
                    <a:lnTo>
                      <a:pt x="0" y="13"/>
                    </a:lnTo>
                    <a:lnTo>
                      <a:pt x="20" y="0"/>
                    </a:lnTo>
                    <a:lnTo>
                      <a:pt x="24" y="21"/>
                    </a:lnTo>
                    <a:lnTo>
                      <a:pt x="0" y="1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3" name="Freeform 142"/>
              <p:cNvSpPr>
                <a:spLocks/>
              </p:cNvSpPr>
              <p:nvPr/>
            </p:nvSpPr>
            <p:spPr bwMode="auto">
              <a:xfrm>
                <a:off x="3558" y="2940"/>
                <a:ext cx="22" cy="25"/>
              </a:xfrm>
              <a:custGeom>
                <a:avLst/>
                <a:gdLst>
                  <a:gd name="T0" fmla="*/ 0 w 22"/>
                  <a:gd name="T1" fmla="*/ 24 h 25"/>
                  <a:gd name="T2" fmla="*/ 0 w 22"/>
                  <a:gd name="T3" fmla="*/ 24 h 25"/>
                  <a:gd name="T4" fmla="*/ 7 w 22"/>
                  <a:gd name="T5" fmla="*/ 23 h 25"/>
                  <a:gd name="T6" fmla="*/ 21 w 22"/>
                  <a:gd name="T7" fmla="*/ 7 h 25"/>
                  <a:gd name="T8" fmla="*/ 14 w 22"/>
                  <a:gd name="T9" fmla="*/ 0 h 25"/>
                  <a:gd name="T10" fmla="*/ 0 w 22"/>
                  <a:gd name="T11" fmla="*/ 24 h 25"/>
                  <a:gd name="T12" fmla="*/ 0 w 22"/>
                  <a:gd name="T13" fmla="*/ 24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24"/>
                    </a:moveTo>
                    <a:lnTo>
                      <a:pt x="0" y="24"/>
                    </a:lnTo>
                    <a:lnTo>
                      <a:pt x="7" y="23"/>
                    </a:lnTo>
                    <a:lnTo>
                      <a:pt x="21" y="7"/>
                    </a:lnTo>
                    <a:lnTo>
                      <a:pt x="14" y="0"/>
                    </a:lnTo>
                    <a:lnTo>
                      <a:pt x="0" y="2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4" name="Freeform 143"/>
              <p:cNvSpPr>
                <a:spLocks/>
              </p:cNvSpPr>
              <p:nvPr/>
            </p:nvSpPr>
            <p:spPr bwMode="auto">
              <a:xfrm>
                <a:off x="2925" y="3315"/>
                <a:ext cx="55" cy="55"/>
              </a:xfrm>
              <a:custGeom>
                <a:avLst/>
                <a:gdLst>
                  <a:gd name="T0" fmla="*/ 0 w 55"/>
                  <a:gd name="T1" fmla="*/ 20 h 55"/>
                  <a:gd name="T2" fmla="*/ 0 w 55"/>
                  <a:gd name="T3" fmla="*/ 20 h 55"/>
                  <a:gd name="T4" fmla="*/ 17 w 55"/>
                  <a:gd name="T5" fmla="*/ 0 h 55"/>
                  <a:gd name="T6" fmla="*/ 25 w 55"/>
                  <a:gd name="T7" fmla="*/ 0 h 55"/>
                  <a:gd name="T8" fmla="*/ 26 w 55"/>
                  <a:gd name="T9" fmla="*/ 14 h 55"/>
                  <a:gd name="T10" fmla="*/ 40 w 55"/>
                  <a:gd name="T11" fmla="*/ 12 h 55"/>
                  <a:gd name="T12" fmla="*/ 39 w 55"/>
                  <a:gd name="T13" fmla="*/ 25 h 55"/>
                  <a:gd name="T14" fmla="*/ 54 w 55"/>
                  <a:gd name="T15" fmla="*/ 34 h 55"/>
                  <a:gd name="T16" fmla="*/ 52 w 55"/>
                  <a:gd name="T17" fmla="*/ 54 h 55"/>
                  <a:gd name="T18" fmla="*/ 0 w 55"/>
                  <a:gd name="T19" fmla="*/ 20 h 55"/>
                  <a:gd name="T20" fmla="*/ 0 w 55"/>
                  <a:gd name="T21" fmla="*/ 2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5"/>
                  <a:gd name="T35" fmla="*/ 55 w 5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5">
                    <a:moveTo>
                      <a:pt x="0" y="20"/>
                    </a:moveTo>
                    <a:lnTo>
                      <a:pt x="0" y="20"/>
                    </a:lnTo>
                    <a:lnTo>
                      <a:pt x="17" y="0"/>
                    </a:lnTo>
                    <a:lnTo>
                      <a:pt x="25" y="0"/>
                    </a:lnTo>
                    <a:lnTo>
                      <a:pt x="26" y="14"/>
                    </a:lnTo>
                    <a:lnTo>
                      <a:pt x="40" y="12"/>
                    </a:lnTo>
                    <a:lnTo>
                      <a:pt x="39" y="25"/>
                    </a:lnTo>
                    <a:lnTo>
                      <a:pt x="54" y="34"/>
                    </a:lnTo>
                    <a:lnTo>
                      <a:pt x="52" y="54"/>
                    </a:lnTo>
                    <a:lnTo>
                      <a:pt x="0" y="2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5" name="Freeform 144"/>
              <p:cNvSpPr>
                <a:spLocks/>
              </p:cNvSpPr>
              <p:nvPr/>
            </p:nvSpPr>
            <p:spPr bwMode="auto">
              <a:xfrm>
                <a:off x="3208" y="2964"/>
                <a:ext cx="214" cy="199"/>
              </a:xfrm>
              <a:custGeom>
                <a:avLst/>
                <a:gdLst>
                  <a:gd name="T0" fmla="*/ 0 w 214"/>
                  <a:gd name="T1" fmla="*/ 103 h 199"/>
                  <a:gd name="T2" fmla="*/ 0 w 214"/>
                  <a:gd name="T3" fmla="*/ 103 h 199"/>
                  <a:gd name="T4" fmla="*/ 0 w 214"/>
                  <a:gd name="T5" fmla="*/ 42 h 199"/>
                  <a:gd name="T6" fmla="*/ 27 w 214"/>
                  <a:gd name="T7" fmla="*/ 0 h 199"/>
                  <a:gd name="T8" fmla="*/ 78 w 214"/>
                  <a:gd name="T9" fmla="*/ 12 h 199"/>
                  <a:gd name="T10" fmla="*/ 87 w 214"/>
                  <a:gd name="T11" fmla="*/ 27 h 199"/>
                  <a:gd name="T12" fmla="*/ 129 w 214"/>
                  <a:gd name="T13" fmla="*/ 42 h 199"/>
                  <a:gd name="T14" fmla="*/ 143 w 214"/>
                  <a:gd name="T15" fmla="*/ 37 h 199"/>
                  <a:gd name="T16" fmla="*/ 144 w 214"/>
                  <a:gd name="T17" fmla="*/ 15 h 199"/>
                  <a:gd name="T18" fmla="*/ 157 w 214"/>
                  <a:gd name="T19" fmla="*/ 5 h 199"/>
                  <a:gd name="T20" fmla="*/ 213 w 214"/>
                  <a:gd name="T21" fmla="*/ 22 h 199"/>
                  <a:gd name="T22" fmla="*/ 207 w 214"/>
                  <a:gd name="T23" fmla="*/ 46 h 199"/>
                  <a:gd name="T24" fmla="*/ 213 w 214"/>
                  <a:gd name="T25" fmla="*/ 162 h 199"/>
                  <a:gd name="T26" fmla="*/ 213 w 214"/>
                  <a:gd name="T27" fmla="*/ 190 h 199"/>
                  <a:gd name="T28" fmla="*/ 201 w 214"/>
                  <a:gd name="T29" fmla="*/ 190 h 199"/>
                  <a:gd name="T30" fmla="*/ 201 w 214"/>
                  <a:gd name="T31" fmla="*/ 198 h 199"/>
                  <a:gd name="T32" fmla="*/ 91 w 214"/>
                  <a:gd name="T33" fmla="*/ 142 h 199"/>
                  <a:gd name="T34" fmla="*/ 77 w 214"/>
                  <a:gd name="T35" fmla="*/ 147 h 199"/>
                  <a:gd name="T36" fmla="*/ 32 w 214"/>
                  <a:gd name="T37" fmla="*/ 141 h 199"/>
                  <a:gd name="T38" fmla="*/ 0 w 214"/>
                  <a:gd name="T39" fmla="*/ 103 h 199"/>
                  <a:gd name="T40" fmla="*/ 0 w 214"/>
                  <a:gd name="T41" fmla="*/ 103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199"/>
                  <a:gd name="T65" fmla="*/ 214 w 21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199">
                    <a:moveTo>
                      <a:pt x="0" y="103"/>
                    </a:moveTo>
                    <a:lnTo>
                      <a:pt x="0" y="103"/>
                    </a:lnTo>
                    <a:lnTo>
                      <a:pt x="0" y="42"/>
                    </a:lnTo>
                    <a:lnTo>
                      <a:pt x="27" y="0"/>
                    </a:lnTo>
                    <a:lnTo>
                      <a:pt x="78" y="12"/>
                    </a:lnTo>
                    <a:lnTo>
                      <a:pt x="87" y="27"/>
                    </a:lnTo>
                    <a:lnTo>
                      <a:pt x="129" y="42"/>
                    </a:lnTo>
                    <a:lnTo>
                      <a:pt x="143" y="37"/>
                    </a:lnTo>
                    <a:lnTo>
                      <a:pt x="144" y="15"/>
                    </a:lnTo>
                    <a:lnTo>
                      <a:pt x="157" y="5"/>
                    </a:lnTo>
                    <a:lnTo>
                      <a:pt x="213" y="22"/>
                    </a:lnTo>
                    <a:lnTo>
                      <a:pt x="207" y="46"/>
                    </a:lnTo>
                    <a:lnTo>
                      <a:pt x="213" y="162"/>
                    </a:lnTo>
                    <a:lnTo>
                      <a:pt x="213" y="190"/>
                    </a:lnTo>
                    <a:lnTo>
                      <a:pt x="201" y="190"/>
                    </a:lnTo>
                    <a:lnTo>
                      <a:pt x="201" y="198"/>
                    </a:lnTo>
                    <a:lnTo>
                      <a:pt x="91" y="142"/>
                    </a:lnTo>
                    <a:lnTo>
                      <a:pt x="77" y="147"/>
                    </a:lnTo>
                    <a:lnTo>
                      <a:pt x="32" y="141"/>
                    </a:lnTo>
                    <a:lnTo>
                      <a:pt x="0" y="10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6" name="Freeform 145"/>
              <p:cNvSpPr>
                <a:spLocks/>
              </p:cNvSpPr>
              <p:nvPr/>
            </p:nvSpPr>
            <p:spPr bwMode="auto">
              <a:xfrm>
                <a:off x="3668" y="3595"/>
                <a:ext cx="97" cy="190"/>
              </a:xfrm>
              <a:custGeom>
                <a:avLst/>
                <a:gdLst>
                  <a:gd name="T0" fmla="*/ 0 w 97"/>
                  <a:gd name="T1" fmla="*/ 135 h 190"/>
                  <a:gd name="T2" fmla="*/ 0 w 97"/>
                  <a:gd name="T3" fmla="*/ 135 h 190"/>
                  <a:gd name="T4" fmla="*/ 9 w 97"/>
                  <a:gd name="T5" fmla="*/ 173 h 190"/>
                  <a:gd name="T6" fmla="*/ 27 w 97"/>
                  <a:gd name="T7" fmla="*/ 189 h 190"/>
                  <a:gd name="T8" fmla="*/ 57 w 97"/>
                  <a:gd name="T9" fmla="*/ 173 h 190"/>
                  <a:gd name="T10" fmla="*/ 90 w 97"/>
                  <a:gd name="T11" fmla="*/ 43 h 190"/>
                  <a:gd name="T12" fmla="*/ 96 w 97"/>
                  <a:gd name="T13" fmla="*/ 48 h 190"/>
                  <a:gd name="T14" fmla="*/ 82 w 97"/>
                  <a:gd name="T15" fmla="*/ 0 h 190"/>
                  <a:gd name="T16" fmla="*/ 64 w 97"/>
                  <a:gd name="T17" fmla="*/ 20 h 190"/>
                  <a:gd name="T18" fmla="*/ 65 w 97"/>
                  <a:gd name="T19" fmla="*/ 34 h 190"/>
                  <a:gd name="T20" fmla="*/ 44 w 97"/>
                  <a:gd name="T21" fmla="*/ 49 h 190"/>
                  <a:gd name="T22" fmla="*/ 17 w 97"/>
                  <a:gd name="T23" fmla="*/ 56 h 190"/>
                  <a:gd name="T24" fmla="*/ 10 w 97"/>
                  <a:gd name="T25" fmla="*/ 73 h 190"/>
                  <a:gd name="T26" fmla="*/ 17 w 97"/>
                  <a:gd name="T27" fmla="*/ 106 h 190"/>
                  <a:gd name="T28" fmla="*/ 0 w 97"/>
                  <a:gd name="T29" fmla="*/ 135 h 190"/>
                  <a:gd name="T30" fmla="*/ 0 w 97"/>
                  <a:gd name="T31" fmla="*/ 135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90"/>
                  <a:gd name="T50" fmla="*/ 97 w 9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90">
                    <a:moveTo>
                      <a:pt x="0" y="135"/>
                    </a:moveTo>
                    <a:lnTo>
                      <a:pt x="0" y="135"/>
                    </a:lnTo>
                    <a:lnTo>
                      <a:pt x="9" y="173"/>
                    </a:lnTo>
                    <a:lnTo>
                      <a:pt x="27" y="189"/>
                    </a:lnTo>
                    <a:lnTo>
                      <a:pt x="57" y="173"/>
                    </a:lnTo>
                    <a:lnTo>
                      <a:pt x="90" y="43"/>
                    </a:lnTo>
                    <a:lnTo>
                      <a:pt x="96" y="48"/>
                    </a:lnTo>
                    <a:lnTo>
                      <a:pt x="82" y="0"/>
                    </a:lnTo>
                    <a:lnTo>
                      <a:pt x="64" y="20"/>
                    </a:lnTo>
                    <a:lnTo>
                      <a:pt x="65" y="34"/>
                    </a:lnTo>
                    <a:lnTo>
                      <a:pt x="44" y="49"/>
                    </a:lnTo>
                    <a:lnTo>
                      <a:pt x="17" y="56"/>
                    </a:lnTo>
                    <a:lnTo>
                      <a:pt x="10" y="73"/>
                    </a:lnTo>
                    <a:lnTo>
                      <a:pt x="17" y="106"/>
                    </a:lnTo>
                    <a:lnTo>
                      <a:pt x="0" y="13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7" name="Freeform 146"/>
              <p:cNvSpPr>
                <a:spLocks/>
              </p:cNvSpPr>
              <p:nvPr/>
            </p:nvSpPr>
            <p:spPr bwMode="auto">
              <a:xfrm>
                <a:off x="3527" y="3557"/>
                <a:ext cx="45" cy="107"/>
              </a:xfrm>
              <a:custGeom>
                <a:avLst/>
                <a:gdLst>
                  <a:gd name="T0" fmla="*/ 0 w 45"/>
                  <a:gd name="T1" fmla="*/ 58 h 107"/>
                  <a:gd name="T2" fmla="*/ 0 w 45"/>
                  <a:gd name="T3" fmla="*/ 58 h 107"/>
                  <a:gd name="T4" fmla="*/ 6 w 45"/>
                  <a:gd name="T5" fmla="*/ 64 h 107"/>
                  <a:gd name="T6" fmla="*/ 23 w 45"/>
                  <a:gd name="T7" fmla="*/ 70 h 107"/>
                  <a:gd name="T8" fmla="*/ 21 w 45"/>
                  <a:gd name="T9" fmla="*/ 90 h 107"/>
                  <a:gd name="T10" fmla="*/ 36 w 45"/>
                  <a:gd name="T11" fmla="*/ 106 h 107"/>
                  <a:gd name="T12" fmla="*/ 44 w 45"/>
                  <a:gd name="T13" fmla="*/ 76 h 107"/>
                  <a:gd name="T14" fmla="*/ 30 w 45"/>
                  <a:gd name="T15" fmla="*/ 56 h 107"/>
                  <a:gd name="T16" fmla="*/ 34 w 45"/>
                  <a:gd name="T17" fmla="*/ 67 h 107"/>
                  <a:gd name="T18" fmla="*/ 26 w 45"/>
                  <a:gd name="T19" fmla="*/ 67 h 107"/>
                  <a:gd name="T20" fmla="*/ 17 w 45"/>
                  <a:gd name="T21" fmla="*/ 39 h 107"/>
                  <a:gd name="T22" fmla="*/ 16 w 45"/>
                  <a:gd name="T23" fmla="*/ 3 h 107"/>
                  <a:gd name="T24" fmla="*/ 3 w 45"/>
                  <a:gd name="T25" fmla="*/ 0 h 107"/>
                  <a:gd name="T26" fmla="*/ 14 w 45"/>
                  <a:gd name="T27" fmla="*/ 17 h 107"/>
                  <a:gd name="T28" fmla="*/ 0 w 45"/>
                  <a:gd name="T29" fmla="*/ 58 h 107"/>
                  <a:gd name="T30" fmla="*/ 0 w 45"/>
                  <a:gd name="T31" fmla="*/ 5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07"/>
                  <a:gd name="T50" fmla="*/ 45 w 4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07">
                    <a:moveTo>
                      <a:pt x="0" y="58"/>
                    </a:moveTo>
                    <a:lnTo>
                      <a:pt x="0" y="58"/>
                    </a:lnTo>
                    <a:lnTo>
                      <a:pt x="6" y="64"/>
                    </a:lnTo>
                    <a:lnTo>
                      <a:pt x="23" y="70"/>
                    </a:lnTo>
                    <a:lnTo>
                      <a:pt x="21" y="90"/>
                    </a:lnTo>
                    <a:lnTo>
                      <a:pt x="36" y="106"/>
                    </a:lnTo>
                    <a:lnTo>
                      <a:pt x="44" y="76"/>
                    </a:lnTo>
                    <a:lnTo>
                      <a:pt x="30" y="56"/>
                    </a:lnTo>
                    <a:lnTo>
                      <a:pt x="34" y="67"/>
                    </a:lnTo>
                    <a:lnTo>
                      <a:pt x="26" y="67"/>
                    </a:lnTo>
                    <a:lnTo>
                      <a:pt x="17" y="39"/>
                    </a:lnTo>
                    <a:lnTo>
                      <a:pt x="16" y="3"/>
                    </a:lnTo>
                    <a:lnTo>
                      <a:pt x="3" y="0"/>
                    </a:lnTo>
                    <a:lnTo>
                      <a:pt x="14" y="17"/>
                    </a:lnTo>
                    <a:lnTo>
                      <a:pt x="0" y="5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8" name="Freeform 147"/>
              <p:cNvSpPr>
                <a:spLocks/>
              </p:cNvSpPr>
              <p:nvPr/>
            </p:nvSpPr>
            <p:spPr bwMode="auto">
              <a:xfrm>
                <a:off x="2916" y="3084"/>
                <a:ext cx="221" cy="208"/>
              </a:xfrm>
              <a:custGeom>
                <a:avLst/>
                <a:gdLst>
                  <a:gd name="T0" fmla="*/ 0 w 221"/>
                  <a:gd name="T1" fmla="*/ 143 h 208"/>
                  <a:gd name="T2" fmla="*/ 0 w 221"/>
                  <a:gd name="T3" fmla="*/ 143 h 208"/>
                  <a:gd name="T4" fmla="*/ 9 w 221"/>
                  <a:gd name="T5" fmla="*/ 129 h 208"/>
                  <a:gd name="T6" fmla="*/ 20 w 221"/>
                  <a:gd name="T7" fmla="*/ 138 h 208"/>
                  <a:gd name="T8" fmla="*/ 89 w 221"/>
                  <a:gd name="T9" fmla="*/ 134 h 208"/>
                  <a:gd name="T10" fmla="*/ 75 w 221"/>
                  <a:gd name="T11" fmla="*/ 0 h 208"/>
                  <a:gd name="T12" fmla="*/ 99 w 221"/>
                  <a:gd name="T13" fmla="*/ 0 h 208"/>
                  <a:gd name="T14" fmla="*/ 208 w 221"/>
                  <a:gd name="T15" fmla="*/ 72 h 208"/>
                  <a:gd name="T16" fmla="*/ 209 w 221"/>
                  <a:gd name="T17" fmla="*/ 85 h 208"/>
                  <a:gd name="T18" fmla="*/ 220 w 221"/>
                  <a:gd name="T19" fmla="*/ 83 h 208"/>
                  <a:gd name="T20" fmla="*/ 220 w 221"/>
                  <a:gd name="T21" fmla="*/ 126 h 208"/>
                  <a:gd name="T22" fmla="*/ 211 w 221"/>
                  <a:gd name="T23" fmla="*/ 135 h 208"/>
                  <a:gd name="T24" fmla="*/ 167 w 221"/>
                  <a:gd name="T25" fmla="*/ 141 h 208"/>
                  <a:gd name="T26" fmla="*/ 111 w 221"/>
                  <a:gd name="T27" fmla="*/ 165 h 208"/>
                  <a:gd name="T28" fmla="*/ 94 w 221"/>
                  <a:gd name="T29" fmla="*/ 204 h 208"/>
                  <a:gd name="T30" fmla="*/ 80 w 221"/>
                  <a:gd name="T31" fmla="*/ 199 h 208"/>
                  <a:gd name="T32" fmla="*/ 56 w 221"/>
                  <a:gd name="T33" fmla="*/ 207 h 208"/>
                  <a:gd name="T34" fmla="*/ 42 w 221"/>
                  <a:gd name="T35" fmla="*/ 174 h 208"/>
                  <a:gd name="T36" fmla="*/ 19 w 221"/>
                  <a:gd name="T37" fmla="*/ 182 h 208"/>
                  <a:gd name="T38" fmla="*/ 10 w 221"/>
                  <a:gd name="T39" fmla="*/ 175 h 208"/>
                  <a:gd name="T40" fmla="*/ 0 w 221"/>
                  <a:gd name="T41" fmla="*/ 143 h 208"/>
                  <a:gd name="T42" fmla="*/ 0 w 221"/>
                  <a:gd name="T43" fmla="*/ 143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208"/>
                  <a:gd name="T68" fmla="*/ 221 w 221"/>
                  <a:gd name="T69" fmla="*/ 208 h 2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208">
                    <a:moveTo>
                      <a:pt x="0" y="143"/>
                    </a:moveTo>
                    <a:lnTo>
                      <a:pt x="0" y="143"/>
                    </a:lnTo>
                    <a:lnTo>
                      <a:pt x="9" y="129"/>
                    </a:lnTo>
                    <a:lnTo>
                      <a:pt x="20" y="138"/>
                    </a:lnTo>
                    <a:lnTo>
                      <a:pt x="89" y="134"/>
                    </a:lnTo>
                    <a:lnTo>
                      <a:pt x="75" y="0"/>
                    </a:lnTo>
                    <a:lnTo>
                      <a:pt x="99" y="0"/>
                    </a:lnTo>
                    <a:lnTo>
                      <a:pt x="208" y="72"/>
                    </a:lnTo>
                    <a:lnTo>
                      <a:pt x="209" y="85"/>
                    </a:lnTo>
                    <a:lnTo>
                      <a:pt x="220" y="83"/>
                    </a:lnTo>
                    <a:lnTo>
                      <a:pt x="220" y="126"/>
                    </a:lnTo>
                    <a:lnTo>
                      <a:pt x="211" y="135"/>
                    </a:lnTo>
                    <a:lnTo>
                      <a:pt x="167" y="141"/>
                    </a:lnTo>
                    <a:lnTo>
                      <a:pt x="111" y="165"/>
                    </a:lnTo>
                    <a:lnTo>
                      <a:pt x="94" y="204"/>
                    </a:lnTo>
                    <a:lnTo>
                      <a:pt x="80" y="199"/>
                    </a:lnTo>
                    <a:lnTo>
                      <a:pt x="56" y="207"/>
                    </a:lnTo>
                    <a:lnTo>
                      <a:pt x="42" y="174"/>
                    </a:lnTo>
                    <a:lnTo>
                      <a:pt x="19" y="182"/>
                    </a:lnTo>
                    <a:lnTo>
                      <a:pt x="10" y="175"/>
                    </a:lnTo>
                    <a:lnTo>
                      <a:pt x="0" y="14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49" name="Freeform 148"/>
              <p:cNvSpPr>
                <a:spLocks/>
              </p:cNvSpPr>
              <p:nvPr/>
            </p:nvSpPr>
            <p:spPr bwMode="auto">
              <a:xfrm>
                <a:off x="2849" y="3051"/>
                <a:ext cx="167" cy="177"/>
              </a:xfrm>
              <a:custGeom>
                <a:avLst/>
                <a:gdLst>
                  <a:gd name="T0" fmla="*/ 0 w 167"/>
                  <a:gd name="T1" fmla="*/ 89 h 177"/>
                  <a:gd name="T2" fmla="*/ 0 w 167"/>
                  <a:gd name="T3" fmla="*/ 89 h 177"/>
                  <a:gd name="T4" fmla="*/ 10 w 167"/>
                  <a:gd name="T5" fmla="*/ 99 h 177"/>
                  <a:gd name="T6" fmla="*/ 13 w 167"/>
                  <a:gd name="T7" fmla="*/ 125 h 177"/>
                  <a:gd name="T8" fmla="*/ 5 w 167"/>
                  <a:gd name="T9" fmla="*/ 158 h 177"/>
                  <a:gd name="T10" fmla="*/ 36 w 167"/>
                  <a:gd name="T11" fmla="*/ 151 h 177"/>
                  <a:gd name="T12" fmla="*/ 67 w 167"/>
                  <a:gd name="T13" fmla="*/ 176 h 177"/>
                  <a:gd name="T14" fmla="*/ 76 w 167"/>
                  <a:gd name="T15" fmla="*/ 162 h 177"/>
                  <a:gd name="T16" fmla="*/ 87 w 167"/>
                  <a:gd name="T17" fmla="*/ 171 h 177"/>
                  <a:gd name="T18" fmla="*/ 156 w 167"/>
                  <a:gd name="T19" fmla="*/ 167 h 177"/>
                  <a:gd name="T20" fmla="*/ 142 w 167"/>
                  <a:gd name="T21" fmla="*/ 33 h 177"/>
                  <a:gd name="T22" fmla="*/ 166 w 167"/>
                  <a:gd name="T23" fmla="*/ 33 h 177"/>
                  <a:gd name="T24" fmla="*/ 115 w 167"/>
                  <a:gd name="T25" fmla="*/ 0 h 177"/>
                  <a:gd name="T26" fmla="*/ 114 w 167"/>
                  <a:gd name="T27" fmla="*/ 18 h 177"/>
                  <a:gd name="T28" fmla="*/ 70 w 167"/>
                  <a:gd name="T29" fmla="*/ 17 h 177"/>
                  <a:gd name="T30" fmla="*/ 70 w 167"/>
                  <a:gd name="T31" fmla="*/ 54 h 177"/>
                  <a:gd name="T32" fmla="*/ 54 w 167"/>
                  <a:gd name="T33" fmla="*/ 60 h 177"/>
                  <a:gd name="T34" fmla="*/ 55 w 167"/>
                  <a:gd name="T35" fmla="*/ 83 h 177"/>
                  <a:gd name="T36" fmla="*/ 0 w 167"/>
                  <a:gd name="T37" fmla="*/ 89 h 177"/>
                  <a:gd name="T38" fmla="*/ 0 w 167"/>
                  <a:gd name="T39" fmla="*/ 89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77"/>
                  <a:gd name="T62" fmla="*/ 167 w 167"/>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77">
                    <a:moveTo>
                      <a:pt x="0" y="89"/>
                    </a:moveTo>
                    <a:lnTo>
                      <a:pt x="0" y="89"/>
                    </a:lnTo>
                    <a:lnTo>
                      <a:pt x="10" y="99"/>
                    </a:lnTo>
                    <a:lnTo>
                      <a:pt x="13" y="125"/>
                    </a:lnTo>
                    <a:lnTo>
                      <a:pt x="5" y="158"/>
                    </a:lnTo>
                    <a:lnTo>
                      <a:pt x="36" y="151"/>
                    </a:lnTo>
                    <a:lnTo>
                      <a:pt x="67" y="176"/>
                    </a:lnTo>
                    <a:lnTo>
                      <a:pt x="76" y="162"/>
                    </a:lnTo>
                    <a:lnTo>
                      <a:pt x="87" y="171"/>
                    </a:lnTo>
                    <a:lnTo>
                      <a:pt x="156" y="167"/>
                    </a:lnTo>
                    <a:lnTo>
                      <a:pt x="142" y="33"/>
                    </a:lnTo>
                    <a:lnTo>
                      <a:pt x="166" y="33"/>
                    </a:lnTo>
                    <a:lnTo>
                      <a:pt x="115" y="0"/>
                    </a:lnTo>
                    <a:lnTo>
                      <a:pt x="114" y="18"/>
                    </a:lnTo>
                    <a:lnTo>
                      <a:pt x="70" y="17"/>
                    </a:lnTo>
                    <a:lnTo>
                      <a:pt x="70" y="54"/>
                    </a:lnTo>
                    <a:lnTo>
                      <a:pt x="54" y="60"/>
                    </a:lnTo>
                    <a:lnTo>
                      <a:pt x="55" y="83"/>
                    </a:lnTo>
                    <a:lnTo>
                      <a:pt x="0" y="8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0" name="Freeform 149"/>
              <p:cNvSpPr>
                <a:spLocks/>
              </p:cNvSpPr>
              <p:nvPr/>
            </p:nvSpPr>
            <p:spPr bwMode="auto">
              <a:xfrm>
                <a:off x="2903" y="2925"/>
                <a:ext cx="161" cy="122"/>
              </a:xfrm>
              <a:custGeom>
                <a:avLst/>
                <a:gdLst>
                  <a:gd name="T0" fmla="*/ 0 w 161"/>
                  <a:gd name="T1" fmla="*/ 119 h 122"/>
                  <a:gd name="T2" fmla="*/ 0 w 161"/>
                  <a:gd name="T3" fmla="*/ 119 h 122"/>
                  <a:gd name="T4" fmla="*/ 40 w 161"/>
                  <a:gd name="T5" fmla="*/ 96 h 122"/>
                  <a:gd name="T6" fmla="*/ 54 w 161"/>
                  <a:gd name="T7" fmla="*/ 48 h 122"/>
                  <a:gd name="T8" fmla="*/ 88 w 161"/>
                  <a:gd name="T9" fmla="*/ 24 h 122"/>
                  <a:gd name="T10" fmla="*/ 99 w 161"/>
                  <a:gd name="T11" fmla="*/ 0 h 122"/>
                  <a:gd name="T12" fmla="*/ 148 w 161"/>
                  <a:gd name="T13" fmla="*/ 8 h 122"/>
                  <a:gd name="T14" fmla="*/ 160 w 161"/>
                  <a:gd name="T15" fmla="*/ 53 h 122"/>
                  <a:gd name="T16" fmla="*/ 139 w 161"/>
                  <a:gd name="T17" fmla="*/ 54 h 122"/>
                  <a:gd name="T18" fmla="*/ 127 w 161"/>
                  <a:gd name="T19" fmla="*/ 59 h 122"/>
                  <a:gd name="T20" fmla="*/ 129 w 161"/>
                  <a:gd name="T21" fmla="*/ 71 h 122"/>
                  <a:gd name="T22" fmla="*/ 67 w 161"/>
                  <a:gd name="T23" fmla="*/ 98 h 122"/>
                  <a:gd name="T24" fmla="*/ 60 w 161"/>
                  <a:gd name="T25" fmla="*/ 121 h 122"/>
                  <a:gd name="T26" fmla="*/ 0 w 161"/>
                  <a:gd name="T27" fmla="*/ 119 h 122"/>
                  <a:gd name="T28" fmla="*/ 0 w 161"/>
                  <a:gd name="T29" fmla="*/ 119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22"/>
                  <a:gd name="T47" fmla="*/ 161 w 161"/>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22">
                    <a:moveTo>
                      <a:pt x="0" y="119"/>
                    </a:moveTo>
                    <a:lnTo>
                      <a:pt x="0" y="119"/>
                    </a:lnTo>
                    <a:lnTo>
                      <a:pt x="40" y="96"/>
                    </a:lnTo>
                    <a:lnTo>
                      <a:pt x="54" y="48"/>
                    </a:lnTo>
                    <a:lnTo>
                      <a:pt x="88" y="24"/>
                    </a:lnTo>
                    <a:lnTo>
                      <a:pt x="99" y="0"/>
                    </a:lnTo>
                    <a:lnTo>
                      <a:pt x="148" y="8"/>
                    </a:lnTo>
                    <a:lnTo>
                      <a:pt x="160" y="53"/>
                    </a:lnTo>
                    <a:lnTo>
                      <a:pt x="139" y="54"/>
                    </a:lnTo>
                    <a:lnTo>
                      <a:pt x="127" y="59"/>
                    </a:lnTo>
                    <a:lnTo>
                      <a:pt x="129" y="71"/>
                    </a:lnTo>
                    <a:lnTo>
                      <a:pt x="67" y="98"/>
                    </a:lnTo>
                    <a:lnTo>
                      <a:pt x="60" y="121"/>
                    </a:lnTo>
                    <a:lnTo>
                      <a:pt x="0" y="11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1" name="Freeform 150"/>
              <p:cNvSpPr>
                <a:spLocks/>
              </p:cNvSpPr>
              <p:nvPr/>
            </p:nvSpPr>
            <p:spPr bwMode="auto">
              <a:xfrm>
                <a:off x="3489" y="3572"/>
                <a:ext cx="145" cy="228"/>
              </a:xfrm>
              <a:custGeom>
                <a:avLst/>
                <a:gdLst>
                  <a:gd name="T0" fmla="*/ 0 w 145"/>
                  <a:gd name="T1" fmla="*/ 63 h 228"/>
                  <a:gd name="T2" fmla="*/ 0 w 145"/>
                  <a:gd name="T3" fmla="*/ 63 h 228"/>
                  <a:gd name="T4" fmla="*/ 4 w 145"/>
                  <a:gd name="T5" fmla="*/ 70 h 228"/>
                  <a:gd name="T6" fmla="*/ 38 w 145"/>
                  <a:gd name="T7" fmla="*/ 81 h 228"/>
                  <a:gd name="T8" fmla="*/ 41 w 145"/>
                  <a:gd name="T9" fmla="*/ 95 h 228"/>
                  <a:gd name="T10" fmla="*/ 39 w 145"/>
                  <a:gd name="T11" fmla="*/ 131 h 228"/>
                  <a:gd name="T12" fmla="*/ 21 w 145"/>
                  <a:gd name="T13" fmla="*/ 168 h 228"/>
                  <a:gd name="T14" fmla="*/ 26 w 145"/>
                  <a:gd name="T15" fmla="*/ 213 h 228"/>
                  <a:gd name="T16" fmla="*/ 28 w 145"/>
                  <a:gd name="T17" fmla="*/ 227 h 228"/>
                  <a:gd name="T18" fmla="*/ 39 w 145"/>
                  <a:gd name="T19" fmla="*/ 227 h 228"/>
                  <a:gd name="T20" fmla="*/ 39 w 145"/>
                  <a:gd name="T21" fmla="*/ 212 h 228"/>
                  <a:gd name="T22" fmla="*/ 74 w 145"/>
                  <a:gd name="T23" fmla="*/ 191 h 228"/>
                  <a:gd name="T24" fmla="*/ 64 w 145"/>
                  <a:gd name="T25" fmla="*/ 131 h 228"/>
                  <a:gd name="T26" fmla="*/ 143 w 145"/>
                  <a:gd name="T27" fmla="*/ 70 h 228"/>
                  <a:gd name="T28" fmla="*/ 144 w 145"/>
                  <a:gd name="T29" fmla="*/ 0 h 228"/>
                  <a:gd name="T30" fmla="*/ 124 w 145"/>
                  <a:gd name="T31" fmla="*/ 12 h 228"/>
                  <a:gd name="T32" fmla="*/ 69 w 145"/>
                  <a:gd name="T33" fmla="*/ 15 h 228"/>
                  <a:gd name="T34" fmla="*/ 68 w 145"/>
                  <a:gd name="T35" fmla="*/ 41 h 228"/>
                  <a:gd name="T36" fmla="*/ 82 w 145"/>
                  <a:gd name="T37" fmla="*/ 61 h 228"/>
                  <a:gd name="T38" fmla="*/ 74 w 145"/>
                  <a:gd name="T39" fmla="*/ 91 h 228"/>
                  <a:gd name="T40" fmla="*/ 59 w 145"/>
                  <a:gd name="T41" fmla="*/ 75 h 228"/>
                  <a:gd name="T42" fmla="*/ 61 w 145"/>
                  <a:gd name="T43" fmla="*/ 55 h 228"/>
                  <a:gd name="T44" fmla="*/ 44 w 145"/>
                  <a:gd name="T45" fmla="*/ 49 h 228"/>
                  <a:gd name="T46" fmla="*/ 0 w 145"/>
                  <a:gd name="T47" fmla="*/ 63 h 228"/>
                  <a:gd name="T48" fmla="*/ 0 w 145"/>
                  <a:gd name="T49" fmla="*/ 63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28"/>
                  <a:gd name="T77" fmla="*/ 145 w 145"/>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28">
                    <a:moveTo>
                      <a:pt x="0" y="63"/>
                    </a:moveTo>
                    <a:lnTo>
                      <a:pt x="0" y="63"/>
                    </a:lnTo>
                    <a:lnTo>
                      <a:pt x="4" y="70"/>
                    </a:lnTo>
                    <a:lnTo>
                      <a:pt x="38" y="81"/>
                    </a:lnTo>
                    <a:lnTo>
                      <a:pt x="41" y="95"/>
                    </a:lnTo>
                    <a:lnTo>
                      <a:pt x="39" y="131"/>
                    </a:lnTo>
                    <a:lnTo>
                      <a:pt x="21" y="168"/>
                    </a:lnTo>
                    <a:lnTo>
                      <a:pt x="26" y="213"/>
                    </a:lnTo>
                    <a:lnTo>
                      <a:pt x="28" y="227"/>
                    </a:lnTo>
                    <a:lnTo>
                      <a:pt x="39" y="227"/>
                    </a:lnTo>
                    <a:lnTo>
                      <a:pt x="39" y="212"/>
                    </a:lnTo>
                    <a:lnTo>
                      <a:pt x="74" y="191"/>
                    </a:lnTo>
                    <a:lnTo>
                      <a:pt x="64" y="131"/>
                    </a:lnTo>
                    <a:lnTo>
                      <a:pt x="143" y="70"/>
                    </a:lnTo>
                    <a:lnTo>
                      <a:pt x="144" y="0"/>
                    </a:lnTo>
                    <a:lnTo>
                      <a:pt x="124" y="12"/>
                    </a:lnTo>
                    <a:lnTo>
                      <a:pt x="69" y="15"/>
                    </a:lnTo>
                    <a:lnTo>
                      <a:pt x="68" y="41"/>
                    </a:lnTo>
                    <a:lnTo>
                      <a:pt x="82" y="61"/>
                    </a:lnTo>
                    <a:lnTo>
                      <a:pt x="74" y="91"/>
                    </a:lnTo>
                    <a:lnTo>
                      <a:pt x="59" y="75"/>
                    </a:lnTo>
                    <a:lnTo>
                      <a:pt x="61" y="55"/>
                    </a:lnTo>
                    <a:lnTo>
                      <a:pt x="44" y="49"/>
                    </a:lnTo>
                    <a:lnTo>
                      <a:pt x="0" y="6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2" name="Freeform 151"/>
              <p:cNvSpPr>
                <a:spLocks/>
              </p:cNvSpPr>
              <p:nvPr/>
            </p:nvSpPr>
            <p:spPr bwMode="auto">
              <a:xfrm>
                <a:off x="3083" y="3105"/>
                <a:ext cx="217" cy="166"/>
              </a:xfrm>
              <a:custGeom>
                <a:avLst/>
                <a:gdLst>
                  <a:gd name="T0" fmla="*/ 0 w 217"/>
                  <a:gd name="T1" fmla="*/ 120 h 166"/>
                  <a:gd name="T2" fmla="*/ 0 w 217"/>
                  <a:gd name="T3" fmla="*/ 120 h 166"/>
                  <a:gd name="T4" fmla="*/ 3 w 217"/>
                  <a:gd name="T5" fmla="*/ 133 h 166"/>
                  <a:gd name="T6" fmla="*/ 29 w 217"/>
                  <a:gd name="T7" fmla="*/ 162 h 166"/>
                  <a:gd name="T8" fmla="*/ 36 w 217"/>
                  <a:gd name="T9" fmla="*/ 155 h 166"/>
                  <a:gd name="T10" fmla="*/ 47 w 217"/>
                  <a:gd name="T11" fmla="*/ 165 h 166"/>
                  <a:gd name="T12" fmla="*/ 63 w 217"/>
                  <a:gd name="T13" fmla="*/ 136 h 166"/>
                  <a:gd name="T14" fmla="*/ 125 w 217"/>
                  <a:gd name="T15" fmla="*/ 151 h 166"/>
                  <a:gd name="T16" fmla="*/ 178 w 217"/>
                  <a:gd name="T17" fmla="*/ 136 h 166"/>
                  <a:gd name="T18" fmla="*/ 180 w 217"/>
                  <a:gd name="T19" fmla="*/ 129 h 166"/>
                  <a:gd name="T20" fmla="*/ 208 w 217"/>
                  <a:gd name="T21" fmla="*/ 93 h 166"/>
                  <a:gd name="T22" fmla="*/ 216 w 217"/>
                  <a:gd name="T23" fmla="*/ 44 h 166"/>
                  <a:gd name="T24" fmla="*/ 202 w 217"/>
                  <a:gd name="T25" fmla="*/ 28 h 166"/>
                  <a:gd name="T26" fmla="*/ 202 w 217"/>
                  <a:gd name="T27" fmla="*/ 6 h 166"/>
                  <a:gd name="T28" fmla="*/ 157 w 217"/>
                  <a:gd name="T29" fmla="*/ 0 h 166"/>
                  <a:gd name="T30" fmla="*/ 74 w 217"/>
                  <a:gd name="T31" fmla="*/ 57 h 166"/>
                  <a:gd name="T32" fmla="*/ 53 w 217"/>
                  <a:gd name="T33" fmla="*/ 62 h 166"/>
                  <a:gd name="T34" fmla="*/ 53 w 217"/>
                  <a:gd name="T35" fmla="*/ 105 h 166"/>
                  <a:gd name="T36" fmla="*/ 44 w 217"/>
                  <a:gd name="T37" fmla="*/ 114 h 166"/>
                  <a:gd name="T38" fmla="*/ 0 w 217"/>
                  <a:gd name="T39" fmla="*/ 120 h 166"/>
                  <a:gd name="T40" fmla="*/ 0 w 217"/>
                  <a:gd name="T41" fmla="*/ 12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6"/>
                  <a:gd name="T65" fmla="*/ 217 w 21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6">
                    <a:moveTo>
                      <a:pt x="0" y="120"/>
                    </a:moveTo>
                    <a:lnTo>
                      <a:pt x="0" y="120"/>
                    </a:lnTo>
                    <a:lnTo>
                      <a:pt x="3" y="133"/>
                    </a:lnTo>
                    <a:lnTo>
                      <a:pt x="29" y="162"/>
                    </a:lnTo>
                    <a:lnTo>
                      <a:pt x="36" y="155"/>
                    </a:lnTo>
                    <a:lnTo>
                      <a:pt x="47" y="165"/>
                    </a:lnTo>
                    <a:lnTo>
                      <a:pt x="63" y="136"/>
                    </a:lnTo>
                    <a:lnTo>
                      <a:pt x="125" y="151"/>
                    </a:lnTo>
                    <a:lnTo>
                      <a:pt x="178" y="136"/>
                    </a:lnTo>
                    <a:lnTo>
                      <a:pt x="180" y="129"/>
                    </a:lnTo>
                    <a:lnTo>
                      <a:pt x="208" y="93"/>
                    </a:lnTo>
                    <a:lnTo>
                      <a:pt x="216" y="44"/>
                    </a:lnTo>
                    <a:lnTo>
                      <a:pt x="202" y="28"/>
                    </a:lnTo>
                    <a:lnTo>
                      <a:pt x="202" y="6"/>
                    </a:lnTo>
                    <a:lnTo>
                      <a:pt x="157" y="0"/>
                    </a:lnTo>
                    <a:lnTo>
                      <a:pt x="74" y="57"/>
                    </a:lnTo>
                    <a:lnTo>
                      <a:pt x="53" y="62"/>
                    </a:lnTo>
                    <a:lnTo>
                      <a:pt x="53" y="105"/>
                    </a:lnTo>
                    <a:lnTo>
                      <a:pt x="44" y="114"/>
                    </a:lnTo>
                    <a:lnTo>
                      <a:pt x="0" y="12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3" name="Freeform 152"/>
              <p:cNvSpPr>
                <a:spLocks/>
              </p:cNvSpPr>
              <p:nvPr/>
            </p:nvSpPr>
            <p:spPr bwMode="auto">
              <a:xfrm>
                <a:off x="3119" y="3241"/>
                <a:ext cx="159" cy="132"/>
              </a:xfrm>
              <a:custGeom>
                <a:avLst/>
                <a:gdLst>
                  <a:gd name="T0" fmla="*/ 0 w 159"/>
                  <a:gd name="T1" fmla="*/ 102 h 132"/>
                  <a:gd name="T2" fmla="*/ 0 w 159"/>
                  <a:gd name="T3" fmla="*/ 102 h 132"/>
                  <a:gd name="T4" fmla="*/ 11 w 159"/>
                  <a:gd name="T5" fmla="*/ 29 h 132"/>
                  <a:gd name="T6" fmla="*/ 27 w 159"/>
                  <a:gd name="T7" fmla="*/ 0 h 132"/>
                  <a:gd name="T8" fmla="*/ 89 w 159"/>
                  <a:gd name="T9" fmla="*/ 15 h 132"/>
                  <a:gd name="T10" fmla="*/ 142 w 159"/>
                  <a:gd name="T11" fmla="*/ 0 h 132"/>
                  <a:gd name="T12" fmla="*/ 153 w 159"/>
                  <a:gd name="T13" fmla="*/ 17 h 132"/>
                  <a:gd name="T14" fmla="*/ 158 w 159"/>
                  <a:gd name="T15" fmla="*/ 29 h 132"/>
                  <a:gd name="T16" fmla="*/ 144 w 159"/>
                  <a:gd name="T17" fmla="*/ 40 h 132"/>
                  <a:gd name="T18" fmla="*/ 116 w 159"/>
                  <a:gd name="T19" fmla="*/ 99 h 132"/>
                  <a:gd name="T20" fmla="*/ 90 w 159"/>
                  <a:gd name="T21" fmla="*/ 95 h 132"/>
                  <a:gd name="T22" fmla="*/ 76 w 159"/>
                  <a:gd name="T23" fmla="*/ 124 h 132"/>
                  <a:gd name="T24" fmla="*/ 45 w 159"/>
                  <a:gd name="T25" fmla="*/ 131 h 132"/>
                  <a:gd name="T26" fmla="*/ 27 w 159"/>
                  <a:gd name="T27" fmla="*/ 106 h 132"/>
                  <a:gd name="T28" fmla="*/ 0 w 159"/>
                  <a:gd name="T29" fmla="*/ 102 h 132"/>
                  <a:gd name="T30" fmla="*/ 0 w 159"/>
                  <a:gd name="T31" fmla="*/ 10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132"/>
                  <a:gd name="T50" fmla="*/ 159 w 159"/>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132">
                    <a:moveTo>
                      <a:pt x="0" y="102"/>
                    </a:moveTo>
                    <a:lnTo>
                      <a:pt x="0" y="102"/>
                    </a:lnTo>
                    <a:lnTo>
                      <a:pt x="11" y="29"/>
                    </a:lnTo>
                    <a:lnTo>
                      <a:pt x="27" y="0"/>
                    </a:lnTo>
                    <a:lnTo>
                      <a:pt x="89" y="15"/>
                    </a:lnTo>
                    <a:lnTo>
                      <a:pt x="142" y="0"/>
                    </a:lnTo>
                    <a:lnTo>
                      <a:pt x="153" y="17"/>
                    </a:lnTo>
                    <a:lnTo>
                      <a:pt x="158" y="29"/>
                    </a:lnTo>
                    <a:lnTo>
                      <a:pt x="144" y="40"/>
                    </a:lnTo>
                    <a:lnTo>
                      <a:pt x="116" y="99"/>
                    </a:lnTo>
                    <a:lnTo>
                      <a:pt x="90" y="95"/>
                    </a:lnTo>
                    <a:lnTo>
                      <a:pt x="76" y="124"/>
                    </a:lnTo>
                    <a:lnTo>
                      <a:pt x="45" y="131"/>
                    </a:lnTo>
                    <a:lnTo>
                      <a:pt x="27" y="106"/>
                    </a:lnTo>
                    <a:lnTo>
                      <a:pt x="0" y="10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4" name="Freeform 153"/>
              <p:cNvSpPr>
                <a:spLocks/>
              </p:cNvSpPr>
              <p:nvPr/>
            </p:nvSpPr>
            <p:spPr bwMode="auto">
              <a:xfrm>
                <a:off x="2852" y="3256"/>
                <a:ext cx="42" cy="26"/>
              </a:xfrm>
              <a:custGeom>
                <a:avLst/>
                <a:gdLst>
                  <a:gd name="T0" fmla="*/ 0 w 42"/>
                  <a:gd name="T1" fmla="*/ 3 h 26"/>
                  <a:gd name="T2" fmla="*/ 0 w 42"/>
                  <a:gd name="T3" fmla="*/ 3 h 26"/>
                  <a:gd name="T4" fmla="*/ 12 w 42"/>
                  <a:gd name="T5" fmla="*/ 14 h 26"/>
                  <a:gd name="T6" fmla="*/ 25 w 42"/>
                  <a:gd name="T7" fmla="*/ 11 h 26"/>
                  <a:gd name="T8" fmla="*/ 18 w 42"/>
                  <a:gd name="T9" fmla="*/ 14 h 26"/>
                  <a:gd name="T10" fmla="*/ 24 w 42"/>
                  <a:gd name="T11" fmla="*/ 25 h 26"/>
                  <a:gd name="T12" fmla="*/ 41 w 42"/>
                  <a:gd name="T13" fmla="*/ 14 h 26"/>
                  <a:gd name="T14" fmla="*/ 41 w 42"/>
                  <a:gd name="T15" fmla="*/ 0 h 26"/>
                  <a:gd name="T16" fmla="*/ 0 w 42"/>
                  <a:gd name="T17" fmla="*/ 3 h 26"/>
                  <a:gd name="T18" fmla="*/ 0 w 4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6"/>
                  <a:gd name="T32" fmla="*/ 42 w 4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6">
                    <a:moveTo>
                      <a:pt x="0" y="3"/>
                    </a:moveTo>
                    <a:lnTo>
                      <a:pt x="0" y="3"/>
                    </a:lnTo>
                    <a:lnTo>
                      <a:pt x="12" y="14"/>
                    </a:lnTo>
                    <a:lnTo>
                      <a:pt x="25" y="11"/>
                    </a:lnTo>
                    <a:lnTo>
                      <a:pt x="18" y="14"/>
                    </a:lnTo>
                    <a:lnTo>
                      <a:pt x="24" y="25"/>
                    </a:lnTo>
                    <a:lnTo>
                      <a:pt x="41" y="14"/>
                    </a:lnTo>
                    <a:lnTo>
                      <a:pt x="41" y="0"/>
                    </a:lnTo>
                    <a:lnTo>
                      <a:pt x="0" y="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5" name="Freeform 154"/>
              <p:cNvSpPr>
                <a:spLocks/>
              </p:cNvSpPr>
              <p:nvPr/>
            </p:nvSpPr>
            <p:spPr bwMode="auto">
              <a:xfrm>
                <a:off x="3773" y="3068"/>
                <a:ext cx="9" cy="23"/>
              </a:xfrm>
              <a:custGeom>
                <a:avLst/>
                <a:gdLst>
                  <a:gd name="T0" fmla="*/ 0 w 9"/>
                  <a:gd name="T1" fmla="*/ 18 h 23"/>
                  <a:gd name="T2" fmla="*/ 0 w 9"/>
                  <a:gd name="T3" fmla="*/ 18 h 23"/>
                  <a:gd name="T4" fmla="*/ 4 w 9"/>
                  <a:gd name="T5" fmla="*/ 22 h 23"/>
                  <a:gd name="T6" fmla="*/ 8 w 9"/>
                  <a:gd name="T7" fmla="*/ 21 h 23"/>
                  <a:gd name="T8" fmla="*/ 5 w 9"/>
                  <a:gd name="T9" fmla="*/ 0 h 23"/>
                  <a:gd name="T10" fmla="*/ 0 w 9"/>
                  <a:gd name="T11" fmla="*/ 18 h 23"/>
                  <a:gd name="T12" fmla="*/ 0 w 9"/>
                  <a:gd name="T13" fmla="*/ 18 h 23"/>
                  <a:gd name="T14" fmla="*/ 0 60000 65536"/>
                  <a:gd name="T15" fmla="*/ 0 60000 65536"/>
                  <a:gd name="T16" fmla="*/ 0 60000 65536"/>
                  <a:gd name="T17" fmla="*/ 0 60000 65536"/>
                  <a:gd name="T18" fmla="*/ 0 60000 65536"/>
                  <a:gd name="T19" fmla="*/ 0 60000 65536"/>
                  <a:gd name="T20" fmla="*/ 0 60000 65536"/>
                  <a:gd name="T21" fmla="*/ 0 w 9"/>
                  <a:gd name="T22" fmla="*/ 0 h 23"/>
                  <a:gd name="T23" fmla="*/ 9 w 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3">
                    <a:moveTo>
                      <a:pt x="0" y="18"/>
                    </a:moveTo>
                    <a:lnTo>
                      <a:pt x="0" y="18"/>
                    </a:lnTo>
                    <a:lnTo>
                      <a:pt x="4" y="22"/>
                    </a:lnTo>
                    <a:lnTo>
                      <a:pt x="8" y="21"/>
                    </a:lnTo>
                    <a:lnTo>
                      <a:pt x="5" y="0"/>
                    </a:lnTo>
                    <a:lnTo>
                      <a:pt x="0" y="18"/>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6" name="Freeform 155"/>
              <p:cNvSpPr>
                <a:spLocks/>
              </p:cNvSpPr>
              <p:nvPr/>
            </p:nvSpPr>
            <p:spPr bwMode="auto">
              <a:xfrm>
                <a:off x="3477" y="3443"/>
                <a:ext cx="24" cy="23"/>
              </a:xfrm>
              <a:custGeom>
                <a:avLst/>
                <a:gdLst>
                  <a:gd name="T0" fmla="*/ 0 w 24"/>
                  <a:gd name="T1" fmla="*/ 22 h 23"/>
                  <a:gd name="T2" fmla="*/ 0 w 24"/>
                  <a:gd name="T3" fmla="*/ 22 h 23"/>
                  <a:gd name="T4" fmla="*/ 9 w 24"/>
                  <a:gd name="T5" fmla="*/ 4 h 23"/>
                  <a:gd name="T6" fmla="*/ 20 w 24"/>
                  <a:gd name="T7" fmla="*/ 0 h 23"/>
                  <a:gd name="T8" fmla="*/ 23 w 24"/>
                  <a:gd name="T9" fmla="*/ 18 h 23"/>
                  <a:gd name="T10" fmla="*/ 0 w 24"/>
                  <a:gd name="T11" fmla="*/ 22 h 23"/>
                  <a:gd name="T12" fmla="*/ 0 w 24"/>
                  <a:gd name="T13" fmla="*/ 22 h 23"/>
                  <a:gd name="T14" fmla="*/ 0 60000 65536"/>
                  <a:gd name="T15" fmla="*/ 0 60000 65536"/>
                  <a:gd name="T16" fmla="*/ 0 60000 65536"/>
                  <a:gd name="T17" fmla="*/ 0 60000 65536"/>
                  <a:gd name="T18" fmla="*/ 0 60000 65536"/>
                  <a:gd name="T19" fmla="*/ 0 60000 65536"/>
                  <a:gd name="T20" fmla="*/ 0 60000 65536"/>
                  <a:gd name="T21" fmla="*/ 0 w 24"/>
                  <a:gd name="T22" fmla="*/ 0 h 23"/>
                  <a:gd name="T23" fmla="*/ 24 w 2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3">
                    <a:moveTo>
                      <a:pt x="0" y="22"/>
                    </a:moveTo>
                    <a:lnTo>
                      <a:pt x="0" y="22"/>
                    </a:lnTo>
                    <a:lnTo>
                      <a:pt x="9" y="4"/>
                    </a:lnTo>
                    <a:lnTo>
                      <a:pt x="20" y="0"/>
                    </a:lnTo>
                    <a:lnTo>
                      <a:pt x="23" y="18"/>
                    </a:lnTo>
                    <a:lnTo>
                      <a:pt x="0" y="2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7" name="Freeform 156"/>
              <p:cNvSpPr>
                <a:spLocks/>
              </p:cNvSpPr>
              <p:nvPr/>
            </p:nvSpPr>
            <p:spPr bwMode="auto">
              <a:xfrm>
                <a:off x="2841" y="3202"/>
                <a:ext cx="86" cy="58"/>
              </a:xfrm>
              <a:custGeom>
                <a:avLst/>
                <a:gdLst>
                  <a:gd name="T0" fmla="*/ 0 w 86"/>
                  <a:gd name="T1" fmla="*/ 25 h 58"/>
                  <a:gd name="T2" fmla="*/ 0 w 86"/>
                  <a:gd name="T3" fmla="*/ 25 h 58"/>
                  <a:gd name="T4" fmla="*/ 13 w 86"/>
                  <a:gd name="T5" fmla="*/ 42 h 58"/>
                  <a:gd name="T6" fmla="*/ 52 w 86"/>
                  <a:gd name="T7" fmla="*/ 44 h 58"/>
                  <a:gd name="T8" fmla="*/ 11 w 86"/>
                  <a:gd name="T9" fmla="*/ 49 h 58"/>
                  <a:gd name="T10" fmla="*/ 11 w 86"/>
                  <a:gd name="T11" fmla="*/ 57 h 58"/>
                  <a:gd name="T12" fmla="*/ 52 w 86"/>
                  <a:gd name="T13" fmla="*/ 54 h 58"/>
                  <a:gd name="T14" fmla="*/ 85 w 86"/>
                  <a:gd name="T15" fmla="*/ 57 h 58"/>
                  <a:gd name="T16" fmla="*/ 75 w 86"/>
                  <a:gd name="T17" fmla="*/ 25 h 58"/>
                  <a:gd name="T18" fmla="*/ 44 w 86"/>
                  <a:gd name="T19" fmla="*/ 0 h 58"/>
                  <a:gd name="T20" fmla="*/ 13 w 86"/>
                  <a:gd name="T21" fmla="*/ 7 h 58"/>
                  <a:gd name="T22" fmla="*/ 0 w 86"/>
                  <a:gd name="T23" fmla="*/ 25 h 58"/>
                  <a:gd name="T24" fmla="*/ 0 w 86"/>
                  <a:gd name="T25" fmla="*/ 25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8"/>
                  <a:gd name="T41" fmla="*/ 86 w 8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8">
                    <a:moveTo>
                      <a:pt x="0" y="25"/>
                    </a:moveTo>
                    <a:lnTo>
                      <a:pt x="0" y="25"/>
                    </a:lnTo>
                    <a:lnTo>
                      <a:pt x="13" y="42"/>
                    </a:lnTo>
                    <a:lnTo>
                      <a:pt x="52" y="44"/>
                    </a:lnTo>
                    <a:lnTo>
                      <a:pt x="11" y="49"/>
                    </a:lnTo>
                    <a:lnTo>
                      <a:pt x="11" y="57"/>
                    </a:lnTo>
                    <a:lnTo>
                      <a:pt x="52" y="54"/>
                    </a:lnTo>
                    <a:lnTo>
                      <a:pt x="85" y="57"/>
                    </a:lnTo>
                    <a:lnTo>
                      <a:pt x="75" y="25"/>
                    </a:lnTo>
                    <a:lnTo>
                      <a:pt x="44" y="0"/>
                    </a:lnTo>
                    <a:lnTo>
                      <a:pt x="13" y="7"/>
                    </a:lnTo>
                    <a:lnTo>
                      <a:pt x="0" y="2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8" name="Freeform 157"/>
              <p:cNvSpPr>
                <a:spLocks/>
              </p:cNvSpPr>
              <p:nvPr/>
            </p:nvSpPr>
            <p:spPr bwMode="auto">
              <a:xfrm>
                <a:off x="2899" y="3294"/>
                <a:ext cx="44" cy="42"/>
              </a:xfrm>
              <a:custGeom>
                <a:avLst/>
                <a:gdLst>
                  <a:gd name="T0" fmla="*/ 0 w 44"/>
                  <a:gd name="T1" fmla="*/ 12 h 42"/>
                  <a:gd name="T2" fmla="*/ 0 w 44"/>
                  <a:gd name="T3" fmla="*/ 12 h 42"/>
                  <a:gd name="T4" fmla="*/ 5 w 44"/>
                  <a:gd name="T5" fmla="*/ 28 h 42"/>
                  <a:gd name="T6" fmla="*/ 26 w 44"/>
                  <a:gd name="T7" fmla="*/ 41 h 42"/>
                  <a:gd name="T8" fmla="*/ 43 w 44"/>
                  <a:gd name="T9" fmla="*/ 21 h 42"/>
                  <a:gd name="T10" fmla="*/ 29 w 44"/>
                  <a:gd name="T11" fmla="*/ 0 h 42"/>
                  <a:gd name="T12" fmla="*/ 0 w 44"/>
                  <a:gd name="T13" fmla="*/ 12 h 42"/>
                  <a:gd name="T14" fmla="*/ 0 w 44"/>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12"/>
                    </a:moveTo>
                    <a:lnTo>
                      <a:pt x="0" y="12"/>
                    </a:lnTo>
                    <a:lnTo>
                      <a:pt x="5" y="28"/>
                    </a:lnTo>
                    <a:lnTo>
                      <a:pt x="26" y="41"/>
                    </a:lnTo>
                    <a:lnTo>
                      <a:pt x="43" y="21"/>
                    </a:lnTo>
                    <a:lnTo>
                      <a:pt x="29"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59" name="Freeform 158"/>
              <p:cNvSpPr>
                <a:spLocks/>
              </p:cNvSpPr>
              <p:nvPr/>
            </p:nvSpPr>
            <p:spPr bwMode="auto">
              <a:xfrm>
                <a:off x="3641" y="3267"/>
                <a:ext cx="140" cy="186"/>
              </a:xfrm>
              <a:custGeom>
                <a:avLst/>
                <a:gdLst>
                  <a:gd name="T0" fmla="*/ 0 w 140"/>
                  <a:gd name="T1" fmla="*/ 174 h 186"/>
                  <a:gd name="T2" fmla="*/ 0 w 140"/>
                  <a:gd name="T3" fmla="*/ 174 h 186"/>
                  <a:gd name="T4" fmla="*/ 0 w 140"/>
                  <a:gd name="T5" fmla="*/ 123 h 186"/>
                  <a:gd name="T6" fmla="*/ 11 w 140"/>
                  <a:gd name="T7" fmla="*/ 109 h 186"/>
                  <a:gd name="T8" fmla="*/ 54 w 140"/>
                  <a:gd name="T9" fmla="*/ 94 h 186"/>
                  <a:gd name="T10" fmla="*/ 95 w 140"/>
                  <a:gd name="T11" fmla="*/ 53 h 186"/>
                  <a:gd name="T12" fmla="*/ 41 w 140"/>
                  <a:gd name="T13" fmla="*/ 39 h 186"/>
                  <a:gd name="T14" fmla="*/ 25 w 140"/>
                  <a:gd name="T15" fmla="*/ 15 h 186"/>
                  <a:gd name="T16" fmla="*/ 31 w 140"/>
                  <a:gd name="T17" fmla="*/ 7 h 186"/>
                  <a:gd name="T18" fmla="*/ 52 w 140"/>
                  <a:gd name="T19" fmla="*/ 21 h 186"/>
                  <a:gd name="T20" fmla="*/ 133 w 140"/>
                  <a:gd name="T21" fmla="*/ 0 h 186"/>
                  <a:gd name="T22" fmla="*/ 139 w 140"/>
                  <a:gd name="T23" fmla="*/ 21 h 186"/>
                  <a:gd name="T24" fmla="*/ 90 w 140"/>
                  <a:gd name="T25" fmla="*/ 108 h 186"/>
                  <a:gd name="T26" fmla="*/ 7 w 140"/>
                  <a:gd name="T27" fmla="*/ 185 h 186"/>
                  <a:gd name="T28" fmla="*/ 0 w 140"/>
                  <a:gd name="T29" fmla="*/ 174 h 186"/>
                  <a:gd name="T30" fmla="*/ 0 w 140"/>
                  <a:gd name="T31" fmla="*/ 174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86"/>
                  <a:gd name="T50" fmla="*/ 140 w 140"/>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86">
                    <a:moveTo>
                      <a:pt x="0" y="174"/>
                    </a:moveTo>
                    <a:lnTo>
                      <a:pt x="0" y="174"/>
                    </a:lnTo>
                    <a:lnTo>
                      <a:pt x="0" y="123"/>
                    </a:lnTo>
                    <a:lnTo>
                      <a:pt x="11" y="109"/>
                    </a:lnTo>
                    <a:lnTo>
                      <a:pt x="54" y="94"/>
                    </a:lnTo>
                    <a:lnTo>
                      <a:pt x="95" y="53"/>
                    </a:lnTo>
                    <a:lnTo>
                      <a:pt x="41" y="39"/>
                    </a:lnTo>
                    <a:lnTo>
                      <a:pt x="25" y="15"/>
                    </a:lnTo>
                    <a:lnTo>
                      <a:pt x="31" y="7"/>
                    </a:lnTo>
                    <a:lnTo>
                      <a:pt x="52" y="21"/>
                    </a:lnTo>
                    <a:lnTo>
                      <a:pt x="133" y="0"/>
                    </a:lnTo>
                    <a:lnTo>
                      <a:pt x="139" y="21"/>
                    </a:lnTo>
                    <a:lnTo>
                      <a:pt x="90" y="108"/>
                    </a:lnTo>
                    <a:lnTo>
                      <a:pt x="7" y="185"/>
                    </a:lnTo>
                    <a:lnTo>
                      <a:pt x="0" y="17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0" name="Freeform 159"/>
              <p:cNvSpPr>
                <a:spLocks/>
              </p:cNvSpPr>
              <p:nvPr/>
            </p:nvSpPr>
            <p:spPr bwMode="auto">
              <a:xfrm>
                <a:off x="3423" y="3642"/>
                <a:ext cx="108" cy="99"/>
              </a:xfrm>
              <a:custGeom>
                <a:avLst/>
                <a:gdLst>
                  <a:gd name="T0" fmla="*/ 0 w 108"/>
                  <a:gd name="T1" fmla="*/ 30 h 99"/>
                  <a:gd name="T2" fmla="*/ 0 w 108"/>
                  <a:gd name="T3" fmla="*/ 30 h 99"/>
                  <a:gd name="T4" fmla="*/ 0 w 108"/>
                  <a:gd name="T5" fmla="*/ 30 h 99"/>
                  <a:gd name="T6" fmla="*/ 24 w 108"/>
                  <a:gd name="T7" fmla="*/ 31 h 99"/>
                  <a:gd name="T8" fmla="*/ 48 w 108"/>
                  <a:gd name="T9" fmla="*/ 13 h 99"/>
                  <a:gd name="T10" fmla="*/ 49 w 108"/>
                  <a:gd name="T11" fmla="*/ 5 h 99"/>
                  <a:gd name="T12" fmla="*/ 70 w 108"/>
                  <a:gd name="T13" fmla="*/ 0 h 99"/>
                  <a:gd name="T14" fmla="*/ 104 w 108"/>
                  <a:gd name="T15" fmla="*/ 11 h 99"/>
                  <a:gd name="T16" fmla="*/ 107 w 108"/>
                  <a:gd name="T17" fmla="*/ 25 h 99"/>
                  <a:gd name="T18" fmla="*/ 105 w 108"/>
                  <a:gd name="T19" fmla="*/ 61 h 99"/>
                  <a:gd name="T20" fmla="*/ 87 w 108"/>
                  <a:gd name="T21" fmla="*/ 98 h 99"/>
                  <a:gd name="T22" fmla="*/ 56 w 108"/>
                  <a:gd name="T23" fmla="*/ 92 h 99"/>
                  <a:gd name="T24" fmla="*/ 38 w 108"/>
                  <a:gd name="T25" fmla="*/ 83 h 99"/>
                  <a:gd name="T26" fmla="*/ 0 w 108"/>
                  <a:gd name="T27" fmla="*/ 30 h 99"/>
                  <a:gd name="T28" fmla="*/ 0 w 108"/>
                  <a:gd name="T29" fmla="*/ 3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9"/>
                  <a:gd name="T47" fmla="*/ 108 w 10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9">
                    <a:moveTo>
                      <a:pt x="0" y="30"/>
                    </a:moveTo>
                    <a:lnTo>
                      <a:pt x="0" y="30"/>
                    </a:lnTo>
                    <a:lnTo>
                      <a:pt x="24" y="31"/>
                    </a:lnTo>
                    <a:lnTo>
                      <a:pt x="48" y="13"/>
                    </a:lnTo>
                    <a:lnTo>
                      <a:pt x="49" y="5"/>
                    </a:lnTo>
                    <a:lnTo>
                      <a:pt x="70" y="0"/>
                    </a:lnTo>
                    <a:lnTo>
                      <a:pt x="104" y="11"/>
                    </a:lnTo>
                    <a:lnTo>
                      <a:pt x="107" y="25"/>
                    </a:lnTo>
                    <a:lnTo>
                      <a:pt x="105" y="61"/>
                    </a:lnTo>
                    <a:lnTo>
                      <a:pt x="87" y="98"/>
                    </a:lnTo>
                    <a:lnTo>
                      <a:pt x="56" y="92"/>
                    </a:lnTo>
                    <a:lnTo>
                      <a:pt x="38" y="83"/>
                    </a:lnTo>
                    <a:lnTo>
                      <a:pt x="0" y="3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1" name="Freeform 160"/>
              <p:cNvSpPr>
                <a:spLocks/>
              </p:cNvSpPr>
              <p:nvPr/>
            </p:nvSpPr>
            <p:spPr bwMode="auto">
              <a:xfrm>
                <a:off x="3238" y="3660"/>
                <a:ext cx="186" cy="175"/>
              </a:xfrm>
              <a:custGeom>
                <a:avLst/>
                <a:gdLst>
                  <a:gd name="T0" fmla="*/ 0 w 186"/>
                  <a:gd name="T1" fmla="*/ 6 h 175"/>
                  <a:gd name="T2" fmla="*/ 0 w 186"/>
                  <a:gd name="T3" fmla="*/ 6 h 175"/>
                  <a:gd name="T4" fmla="*/ 23 w 186"/>
                  <a:gd name="T5" fmla="*/ 0 h 175"/>
                  <a:gd name="T6" fmla="*/ 134 w 186"/>
                  <a:gd name="T7" fmla="*/ 16 h 175"/>
                  <a:gd name="T8" fmla="*/ 159 w 186"/>
                  <a:gd name="T9" fmla="*/ 9 h 175"/>
                  <a:gd name="T10" fmla="*/ 185 w 186"/>
                  <a:gd name="T11" fmla="*/ 12 h 175"/>
                  <a:gd name="T12" fmla="*/ 185 w 186"/>
                  <a:gd name="T13" fmla="*/ 12 h 175"/>
                  <a:gd name="T14" fmla="*/ 162 w 186"/>
                  <a:gd name="T15" fmla="*/ 25 h 175"/>
                  <a:gd name="T16" fmla="*/ 154 w 186"/>
                  <a:gd name="T17" fmla="*/ 16 h 175"/>
                  <a:gd name="T18" fmla="*/ 128 w 186"/>
                  <a:gd name="T19" fmla="*/ 22 h 175"/>
                  <a:gd name="T20" fmla="*/ 128 w 186"/>
                  <a:gd name="T21" fmla="*/ 71 h 175"/>
                  <a:gd name="T22" fmla="*/ 114 w 186"/>
                  <a:gd name="T23" fmla="*/ 71 h 175"/>
                  <a:gd name="T24" fmla="*/ 114 w 186"/>
                  <a:gd name="T25" fmla="*/ 110 h 175"/>
                  <a:gd name="T26" fmla="*/ 114 w 186"/>
                  <a:gd name="T27" fmla="*/ 165 h 175"/>
                  <a:gd name="T28" fmla="*/ 102 w 186"/>
                  <a:gd name="T29" fmla="*/ 174 h 175"/>
                  <a:gd name="T30" fmla="*/ 84 w 186"/>
                  <a:gd name="T31" fmla="*/ 174 h 175"/>
                  <a:gd name="T32" fmla="*/ 75 w 186"/>
                  <a:gd name="T33" fmla="*/ 162 h 175"/>
                  <a:gd name="T34" fmla="*/ 67 w 186"/>
                  <a:gd name="T35" fmla="*/ 168 h 175"/>
                  <a:gd name="T36" fmla="*/ 49 w 186"/>
                  <a:gd name="T37" fmla="*/ 149 h 175"/>
                  <a:gd name="T38" fmla="*/ 39 w 186"/>
                  <a:gd name="T39" fmla="*/ 88 h 175"/>
                  <a:gd name="T40" fmla="*/ 39 w 186"/>
                  <a:gd name="T41" fmla="*/ 81 h 175"/>
                  <a:gd name="T42" fmla="*/ 0 w 186"/>
                  <a:gd name="T43" fmla="*/ 6 h 175"/>
                  <a:gd name="T44" fmla="*/ 0 w 186"/>
                  <a:gd name="T45" fmla="*/ 6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175"/>
                  <a:gd name="T71" fmla="*/ 186 w 18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175">
                    <a:moveTo>
                      <a:pt x="0" y="6"/>
                    </a:moveTo>
                    <a:lnTo>
                      <a:pt x="0" y="6"/>
                    </a:lnTo>
                    <a:lnTo>
                      <a:pt x="23" y="0"/>
                    </a:lnTo>
                    <a:lnTo>
                      <a:pt x="134" y="16"/>
                    </a:lnTo>
                    <a:lnTo>
                      <a:pt x="159" y="9"/>
                    </a:lnTo>
                    <a:lnTo>
                      <a:pt x="185" y="12"/>
                    </a:lnTo>
                    <a:lnTo>
                      <a:pt x="162" y="25"/>
                    </a:lnTo>
                    <a:lnTo>
                      <a:pt x="154" y="16"/>
                    </a:lnTo>
                    <a:lnTo>
                      <a:pt x="128" y="22"/>
                    </a:lnTo>
                    <a:lnTo>
                      <a:pt x="128" y="71"/>
                    </a:lnTo>
                    <a:lnTo>
                      <a:pt x="114" y="71"/>
                    </a:lnTo>
                    <a:lnTo>
                      <a:pt x="114" y="110"/>
                    </a:lnTo>
                    <a:lnTo>
                      <a:pt x="114" y="165"/>
                    </a:lnTo>
                    <a:lnTo>
                      <a:pt x="102" y="174"/>
                    </a:lnTo>
                    <a:lnTo>
                      <a:pt x="84" y="174"/>
                    </a:lnTo>
                    <a:lnTo>
                      <a:pt x="75" y="162"/>
                    </a:lnTo>
                    <a:lnTo>
                      <a:pt x="67" y="168"/>
                    </a:lnTo>
                    <a:lnTo>
                      <a:pt x="49" y="149"/>
                    </a:lnTo>
                    <a:lnTo>
                      <a:pt x="39" y="88"/>
                    </a:lnTo>
                    <a:lnTo>
                      <a:pt x="39" y="81"/>
                    </a:lnTo>
                    <a:lnTo>
                      <a:pt x="0" y="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2" name="Freeform 161"/>
              <p:cNvSpPr>
                <a:spLocks/>
              </p:cNvSpPr>
              <p:nvPr/>
            </p:nvSpPr>
            <p:spPr bwMode="auto">
              <a:xfrm>
                <a:off x="2849" y="3044"/>
                <a:ext cx="116" cy="97"/>
              </a:xfrm>
              <a:custGeom>
                <a:avLst/>
                <a:gdLst>
                  <a:gd name="T0" fmla="*/ 0 w 116"/>
                  <a:gd name="T1" fmla="*/ 96 h 97"/>
                  <a:gd name="T2" fmla="*/ 0 w 116"/>
                  <a:gd name="T3" fmla="*/ 96 h 97"/>
                  <a:gd name="T4" fmla="*/ 54 w 116"/>
                  <a:gd name="T5" fmla="*/ 0 h 97"/>
                  <a:gd name="T6" fmla="*/ 114 w 116"/>
                  <a:gd name="T7" fmla="*/ 2 h 97"/>
                  <a:gd name="T8" fmla="*/ 115 w 116"/>
                  <a:gd name="T9" fmla="*/ 7 h 97"/>
                  <a:gd name="T10" fmla="*/ 114 w 116"/>
                  <a:gd name="T11" fmla="*/ 25 h 97"/>
                  <a:gd name="T12" fmla="*/ 70 w 116"/>
                  <a:gd name="T13" fmla="*/ 24 h 97"/>
                  <a:gd name="T14" fmla="*/ 70 w 116"/>
                  <a:gd name="T15" fmla="*/ 61 h 97"/>
                  <a:gd name="T16" fmla="*/ 54 w 116"/>
                  <a:gd name="T17" fmla="*/ 67 h 97"/>
                  <a:gd name="T18" fmla="*/ 55 w 116"/>
                  <a:gd name="T19" fmla="*/ 90 h 97"/>
                  <a:gd name="T20" fmla="*/ 0 w 116"/>
                  <a:gd name="T21" fmla="*/ 96 h 97"/>
                  <a:gd name="T22" fmla="*/ 0 w 116"/>
                  <a:gd name="T23" fmla="*/ 9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97"/>
                  <a:gd name="T38" fmla="*/ 116 w 11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97">
                    <a:moveTo>
                      <a:pt x="0" y="96"/>
                    </a:moveTo>
                    <a:lnTo>
                      <a:pt x="0" y="96"/>
                    </a:lnTo>
                    <a:lnTo>
                      <a:pt x="54" y="0"/>
                    </a:lnTo>
                    <a:lnTo>
                      <a:pt x="114" y="2"/>
                    </a:lnTo>
                    <a:lnTo>
                      <a:pt x="115" y="7"/>
                    </a:lnTo>
                    <a:lnTo>
                      <a:pt x="114" y="25"/>
                    </a:lnTo>
                    <a:lnTo>
                      <a:pt x="70" y="24"/>
                    </a:lnTo>
                    <a:lnTo>
                      <a:pt x="70" y="61"/>
                    </a:lnTo>
                    <a:lnTo>
                      <a:pt x="54" y="67"/>
                    </a:lnTo>
                    <a:lnTo>
                      <a:pt x="55" y="90"/>
                    </a:lnTo>
                    <a:lnTo>
                      <a:pt x="0" y="9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3" name="Freeform 162"/>
              <p:cNvSpPr>
                <a:spLocks/>
              </p:cNvSpPr>
              <p:nvPr/>
            </p:nvSpPr>
            <p:spPr bwMode="auto">
              <a:xfrm>
                <a:off x="3380" y="3111"/>
                <a:ext cx="227" cy="270"/>
              </a:xfrm>
              <a:custGeom>
                <a:avLst/>
                <a:gdLst>
                  <a:gd name="T0" fmla="*/ 0 w 227"/>
                  <a:gd name="T1" fmla="*/ 142 h 270"/>
                  <a:gd name="T2" fmla="*/ 0 w 227"/>
                  <a:gd name="T3" fmla="*/ 142 h 270"/>
                  <a:gd name="T4" fmla="*/ 10 w 227"/>
                  <a:gd name="T5" fmla="*/ 169 h 270"/>
                  <a:gd name="T6" fmla="*/ 20 w 227"/>
                  <a:gd name="T7" fmla="*/ 198 h 270"/>
                  <a:gd name="T8" fmla="*/ 43 w 227"/>
                  <a:gd name="T9" fmla="*/ 209 h 270"/>
                  <a:gd name="T10" fmla="*/ 76 w 227"/>
                  <a:gd name="T11" fmla="*/ 249 h 270"/>
                  <a:gd name="T12" fmla="*/ 122 w 227"/>
                  <a:gd name="T13" fmla="*/ 269 h 270"/>
                  <a:gd name="T14" fmla="*/ 164 w 227"/>
                  <a:gd name="T15" fmla="*/ 264 h 270"/>
                  <a:gd name="T16" fmla="*/ 189 w 227"/>
                  <a:gd name="T17" fmla="*/ 256 h 270"/>
                  <a:gd name="T18" fmla="*/ 174 w 227"/>
                  <a:gd name="T19" fmla="*/ 227 h 270"/>
                  <a:gd name="T20" fmla="*/ 150 w 227"/>
                  <a:gd name="T21" fmla="*/ 211 h 270"/>
                  <a:gd name="T22" fmla="*/ 166 w 227"/>
                  <a:gd name="T23" fmla="*/ 200 h 270"/>
                  <a:gd name="T24" fmla="*/ 167 w 227"/>
                  <a:gd name="T25" fmla="*/ 176 h 270"/>
                  <a:gd name="T26" fmla="*/ 194 w 227"/>
                  <a:gd name="T27" fmla="*/ 143 h 270"/>
                  <a:gd name="T28" fmla="*/ 205 w 227"/>
                  <a:gd name="T29" fmla="*/ 84 h 270"/>
                  <a:gd name="T30" fmla="*/ 226 w 227"/>
                  <a:gd name="T31" fmla="*/ 71 h 270"/>
                  <a:gd name="T32" fmla="*/ 210 w 227"/>
                  <a:gd name="T33" fmla="*/ 59 h 270"/>
                  <a:gd name="T34" fmla="*/ 203 w 227"/>
                  <a:gd name="T35" fmla="*/ 16 h 270"/>
                  <a:gd name="T36" fmla="*/ 185 w 227"/>
                  <a:gd name="T37" fmla="*/ 0 h 270"/>
                  <a:gd name="T38" fmla="*/ 164 w 227"/>
                  <a:gd name="T39" fmla="*/ 18 h 270"/>
                  <a:gd name="T40" fmla="*/ 41 w 227"/>
                  <a:gd name="T41" fmla="*/ 15 h 270"/>
                  <a:gd name="T42" fmla="*/ 41 w 227"/>
                  <a:gd name="T43" fmla="*/ 43 h 270"/>
                  <a:gd name="T44" fmla="*/ 29 w 227"/>
                  <a:gd name="T45" fmla="*/ 43 h 270"/>
                  <a:gd name="T46" fmla="*/ 29 w 227"/>
                  <a:gd name="T47" fmla="*/ 51 h 270"/>
                  <a:gd name="T48" fmla="*/ 28 w 227"/>
                  <a:gd name="T49" fmla="*/ 103 h 270"/>
                  <a:gd name="T50" fmla="*/ 14 w 227"/>
                  <a:gd name="T51" fmla="*/ 106 h 270"/>
                  <a:gd name="T52" fmla="*/ 0 w 227"/>
                  <a:gd name="T53" fmla="*/ 142 h 270"/>
                  <a:gd name="T54" fmla="*/ 0 w 227"/>
                  <a:gd name="T55" fmla="*/ 142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7"/>
                  <a:gd name="T85" fmla="*/ 0 h 270"/>
                  <a:gd name="T86" fmla="*/ 227 w 227"/>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7" h="270">
                    <a:moveTo>
                      <a:pt x="0" y="142"/>
                    </a:moveTo>
                    <a:lnTo>
                      <a:pt x="0" y="142"/>
                    </a:lnTo>
                    <a:lnTo>
                      <a:pt x="10" y="169"/>
                    </a:lnTo>
                    <a:lnTo>
                      <a:pt x="20" y="198"/>
                    </a:lnTo>
                    <a:lnTo>
                      <a:pt x="43" y="209"/>
                    </a:lnTo>
                    <a:lnTo>
                      <a:pt x="76" y="249"/>
                    </a:lnTo>
                    <a:lnTo>
                      <a:pt x="122" y="269"/>
                    </a:lnTo>
                    <a:lnTo>
                      <a:pt x="164" y="264"/>
                    </a:lnTo>
                    <a:lnTo>
                      <a:pt x="189" y="256"/>
                    </a:lnTo>
                    <a:lnTo>
                      <a:pt x="174" y="227"/>
                    </a:lnTo>
                    <a:lnTo>
                      <a:pt x="150" y="211"/>
                    </a:lnTo>
                    <a:lnTo>
                      <a:pt x="166" y="200"/>
                    </a:lnTo>
                    <a:lnTo>
                      <a:pt x="167" y="176"/>
                    </a:lnTo>
                    <a:lnTo>
                      <a:pt x="194" y="143"/>
                    </a:lnTo>
                    <a:lnTo>
                      <a:pt x="205" y="84"/>
                    </a:lnTo>
                    <a:lnTo>
                      <a:pt x="226" y="71"/>
                    </a:lnTo>
                    <a:lnTo>
                      <a:pt x="210" y="59"/>
                    </a:lnTo>
                    <a:lnTo>
                      <a:pt x="203" y="16"/>
                    </a:lnTo>
                    <a:lnTo>
                      <a:pt x="185" y="0"/>
                    </a:lnTo>
                    <a:lnTo>
                      <a:pt x="164" y="18"/>
                    </a:lnTo>
                    <a:lnTo>
                      <a:pt x="41" y="15"/>
                    </a:lnTo>
                    <a:lnTo>
                      <a:pt x="41" y="43"/>
                    </a:lnTo>
                    <a:lnTo>
                      <a:pt x="29" y="43"/>
                    </a:lnTo>
                    <a:lnTo>
                      <a:pt x="29" y="51"/>
                    </a:lnTo>
                    <a:lnTo>
                      <a:pt x="28" y="103"/>
                    </a:lnTo>
                    <a:lnTo>
                      <a:pt x="14" y="106"/>
                    </a:lnTo>
                    <a:lnTo>
                      <a:pt x="0" y="14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4" name="Freeform 163"/>
              <p:cNvSpPr>
                <a:spLocks/>
              </p:cNvSpPr>
              <p:nvPr/>
            </p:nvSpPr>
            <p:spPr bwMode="auto">
              <a:xfrm>
                <a:off x="3501" y="3785"/>
                <a:ext cx="17" cy="23"/>
              </a:xfrm>
              <a:custGeom>
                <a:avLst/>
                <a:gdLst>
                  <a:gd name="T0" fmla="*/ 0 w 17"/>
                  <a:gd name="T1" fmla="*/ 12 h 23"/>
                  <a:gd name="T2" fmla="*/ 0 w 17"/>
                  <a:gd name="T3" fmla="*/ 12 h 23"/>
                  <a:gd name="T4" fmla="*/ 9 w 17"/>
                  <a:gd name="T5" fmla="*/ 22 h 23"/>
                  <a:gd name="T6" fmla="*/ 16 w 17"/>
                  <a:gd name="T7" fmla="*/ 14 h 23"/>
                  <a:gd name="T8" fmla="*/ 14 w 17"/>
                  <a:gd name="T9" fmla="*/ 0 h 23"/>
                  <a:gd name="T10" fmla="*/ 0 w 17"/>
                  <a:gd name="T11" fmla="*/ 12 h 23"/>
                  <a:gd name="T12" fmla="*/ 0 w 17"/>
                  <a:gd name="T13" fmla="*/ 12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0" y="12"/>
                    </a:moveTo>
                    <a:lnTo>
                      <a:pt x="0" y="12"/>
                    </a:lnTo>
                    <a:lnTo>
                      <a:pt x="9" y="22"/>
                    </a:lnTo>
                    <a:lnTo>
                      <a:pt x="16" y="14"/>
                    </a:lnTo>
                    <a:lnTo>
                      <a:pt x="14"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5" name="Freeform 164"/>
              <p:cNvSpPr>
                <a:spLocks/>
              </p:cNvSpPr>
              <p:nvPr/>
            </p:nvSpPr>
            <p:spPr bwMode="auto">
              <a:xfrm>
                <a:off x="3486" y="3442"/>
                <a:ext cx="148" cy="146"/>
              </a:xfrm>
              <a:custGeom>
                <a:avLst/>
                <a:gdLst>
                  <a:gd name="T0" fmla="*/ 0 w 148"/>
                  <a:gd name="T1" fmla="*/ 46 h 146"/>
                  <a:gd name="T2" fmla="*/ 0 w 148"/>
                  <a:gd name="T3" fmla="*/ 46 h 146"/>
                  <a:gd name="T4" fmla="*/ 1 w 148"/>
                  <a:gd name="T5" fmla="*/ 74 h 146"/>
                  <a:gd name="T6" fmla="*/ 19 w 148"/>
                  <a:gd name="T7" fmla="*/ 103 h 146"/>
                  <a:gd name="T8" fmla="*/ 44 w 148"/>
                  <a:gd name="T9" fmla="*/ 115 h 146"/>
                  <a:gd name="T10" fmla="*/ 57 w 148"/>
                  <a:gd name="T11" fmla="*/ 118 h 146"/>
                  <a:gd name="T12" fmla="*/ 72 w 148"/>
                  <a:gd name="T13" fmla="*/ 145 h 146"/>
                  <a:gd name="T14" fmla="*/ 127 w 148"/>
                  <a:gd name="T15" fmla="*/ 142 h 146"/>
                  <a:gd name="T16" fmla="*/ 147 w 148"/>
                  <a:gd name="T17" fmla="*/ 130 h 146"/>
                  <a:gd name="T18" fmla="*/ 126 w 148"/>
                  <a:gd name="T19" fmla="*/ 72 h 146"/>
                  <a:gd name="T20" fmla="*/ 132 w 148"/>
                  <a:gd name="T21" fmla="*/ 50 h 146"/>
                  <a:gd name="T22" fmla="*/ 61 w 148"/>
                  <a:gd name="T23" fmla="*/ 0 h 146"/>
                  <a:gd name="T24" fmla="*/ 43 w 148"/>
                  <a:gd name="T25" fmla="*/ 25 h 146"/>
                  <a:gd name="T26" fmla="*/ 35 w 148"/>
                  <a:gd name="T27" fmla="*/ 18 h 146"/>
                  <a:gd name="T28" fmla="*/ 29 w 148"/>
                  <a:gd name="T29" fmla="*/ 24 h 146"/>
                  <a:gd name="T30" fmla="*/ 29 w 148"/>
                  <a:gd name="T31" fmla="*/ 0 h 146"/>
                  <a:gd name="T32" fmla="*/ 11 w 148"/>
                  <a:gd name="T33" fmla="*/ 1 h 146"/>
                  <a:gd name="T34" fmla="*/ 14 w 148"/>
                  <a:gd name="T35" fmla="*/ 19 h 146"/>
                  <a:gd name="T36" fmla="*/ 15 w 148"/>
                  <a:gd name="T37" fmla="*/ 30 h 146"/>
                  <a:gd name="T38" fmla="*/ 0 w 148"/>
                  <a:gd name="T39" fmla="*/ 46 h 146"/>
                  <a:gd name="T40" fmla="*/ 0 w 148"/>
                  <a:gd name="T41" fmla="*/ 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46"/>
                  <a:gd name="T65" fmla="*/ 148 w 14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46">
                    <a:moveTo>
                      <a:pt x="0" y="46"/>
                    </a:moveTo>
                    <a:lnTo>
                      <a:pt x="0" y="46"/>
                    </a:lnTo>
                    <a:lnTo>
                      <a:pt x="1" y="74"/>
                    </a:lnTo>
                    <a:lnTo>
                      <a:pt x="19" y="103"/>
                    </a:lnTo>
                    <a:lnTo>
                      <a:pt x="44" y="115"/>
                    </a:lnTo>
                    <a:lnTo>
                      <a:pt x="57" y="118"/>
                    </a:lnTo>
                    <a:lnTo>
                      <a:pt x="72" y="145"/>
                    </a:lnTo>
                    <a:lnTo>
                      <a:pt x="127" y="142"/>
                    </a:lnTo>
                    <a:lnTo>
                      <a:pt x="147" y="130"/>
                    </a:lnTo>
                    <a:lnTo>
                      <a:pt x="126" y="72"/>
                    </a:lnTo>
                    <a:lnTo>
                      <a:pt x="132" y="50"/>
                    </a:lnTo>
                    <a:lnTo>
                      <a:pt x="61" y="0"/>
                    </a:lnTo>
                    <a:lnTo>
                      <a:pt x="43" y="25"/>
                    </a:lnTo>
                    <a:lnTo>
                      <a:pt x="35" y="18"/>
                    </a:lnTo>
                    <a:lnTo>
                      <a:pt x="29" y="24"/>
                    </a:lnTo>
                    <a:lnTo>
                      <a:pt x="29" y="0"/>
                    </a:lnTo>
                    <a:lnTo>
                      <a:pt x="11" y="1"/>
                    </a:lnTo>
                    <a:lnTo>
                      <a:pt x="14" y="19"/>
                    </a:lnTo>
                    <a:lnTo>
                      <a:pt x="15" y="30"/>
                    </a:lnTo>
                    <a:lnTo>
                      <a:pt x="0" y="4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6" name="Freeform 165"/>
              <p:cNvSpPr>
                <a:spLocks/>
              </p:cNvSpPr>
              <p:nvPr/>
            </p:nvSpPr>
            <p:spPr bwMode="auto">
              <a:xfrm>
                <a:off x="3078" y="3277"/>
                <a:ext cx="30" cy="71"/>
              </a:xfrm>
              <a:custGeom>
                <a:avLst/>
                <a:gdLst>
                  <a:gd name="T0" fmla="*/ 0 w 30"/>
                  <a:gd name="T1" fmla="*/ 0 h 71"/>
                  <a:gd name="T2" fmla="*/ 0 w 30"/>
                  <a:gd name="T3" fmla="*/ 0 h 71"/>
                  <a:gd name="T4" fmla="*/ 15 w 30"/>
                  <a:gd name="T5" fmla="*/ 4 h 71"/>
                  <a:gd name="T6" fmla="*/ 29 w 30"/>
                  <a:gd name="T7" fmla="*/ 67 h 71"/>
                  <a:gd name="T8" fmla="*/ 19 w 30"/>
                  <a:gd name="T9" fmla="*/ 70 h 71"/>
                  <a:gd name="T10" fmla="*/ 0 w 30"/>
                  <a:gd name="T11" fmla="*/ 0 h 71"/>
                  <a:gd name="T12" fmla="*/ 0 w 30"/>
                  <a:gd name="T13" fmla="*/ 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0" y="0"/>
                    </a:moveTo>
                    <a:lnTo>
                      <a:pt x="0" y="0"/>
                    </a:lnTo>
                    <a:lnTo>
                      <a:pt x="15" y="4"/>
                    </a:lnTo>
                    <a:lnTo>
                      <a:pt x="29" y="67"/>
                    </a:lnTo>
                    <a:lnTo>
                      <a:pt x="19" y="70"/>
                    </a:lnTo>
                    <a:lnTo>
                      <a:pt x="0" y="0"/>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7" name="Freeform 166"/>
              <p:cNvSpPr>
                <a:spLocks/>
              </p:cNvSpPr>
              <p:nvPr/>
            </p:nvSpPr>
            <p:spPr bwMode="auto">
              <a:xfrm>
                <a:off x="3486" y="3375"/>
                <a:ext cx="74" cy="73"/>
              </a:xfrm>
              <a:custGeom>
                <a:avLst/>
                <a:gdLst>
                  <a:gd name="T0" fmla="*/ 0 w 74"/>
                  <a:gd name="T1" fmla="*/ 72 h 73"/>
                  <a:gd name="T2" fmla="*/ 0 w 74"/>
                  <a:gd name="T3" fmla="*/ 72 h 73"/>
                  <a:gd name="T4" fmla="*/ 11 w 74"/>
                  <a:gd name="T5" fmla="*/ 68 h 73"/>
                  <a:gd name="T6" fmla="*/ 29 w 74"/>
                  <a:gd name="T7" fmla="*/ 67 h 73"/>
                  <a:gd name="T8" fmla="*/ 29 w 74"/>
                  <a:gd name="T9" fmla="*/ 57 h 73"/>
                  <a:gd name="T10" fmla="*/ 58 w 74"/>
                  <a:gd name="T11" fmla="*/ 51 h 73"/>
                  <a:gd name="T12" fmla="*/ 73 w 74"/>
                  <a:gd name="T13" fmla="*/ 26 h 73"/>
                  <a:gd name="T14" fmla="*/ 58 w 74"/>
                  <a:gd name="T15" fmla="*/ 0 h 73"/>
                  <a:gd name="T16" fmla="*/ 16 w 74"/>
                  <a:gd name="T17" fmla="*/ 5 h 73"/>
                  <a:gd name="T18" fmla="*/ 21 w 74"/>
                  <a:gd name="T19" fmla="*/ 24 h 73"/>
                  <a:gd name="T20" fmla="*/ 12 w 74"/>
                  <a:gd name="T21" fmla="*/ 37 h 73"/>
                  <a:gd name="T22" fmla="*/ 0 w 74"/>
                  <a:gd name="T23" fmla="*/ 72 h 73"/>
                  <a:gd name="T24" fmla="*/ 0 w 74"/>
                  <a:gd name="T25" fmla="*/ 7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3"/>
                  <a:gd name="T41" fmla="*/ 74 w 74"/>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3">
                    <a:moveTo>
                      <a:pt x="0" y="72"/>
                    </a:moveTo>
                    <a:lnTo>
                      <a:pt x="0" y="72"/>
                    </a:lnTo>
                    <a:lnTo>
                      <a:pt x="11" y="68"/>
                    </a:lnTo>
                    <a:lnTo>
                      <a:pt x="29" y="67"/>
                    </a:lnTo>
                    <a:lnTo>
                      <a:pt x="29" y="57"/>
                    </a:lnTo>
                    <a:lnTo>
                      <a:pt x="58" y="51"/>
                    </a:lnTo>
                    <a:lnTo>
                      <a:pt x="73" y="26"/>
                    </a:lnTo>
                    <a:lnTo>
                      <a:pt x="58" y="0"/>
                    </a:lnTo>
                    <a:lnTo>
                      <a:pt x="16" y="5"/>
                    </a:lnTo>
                    <a:lnTo>
                      <a:pt x="21" y="24"/>
                    </a:lnTo>
                    <a:lnTo>
                      <a:pt x="12" y="37"/>
                    </a:lnTo>
                    <a:lnTo>
                      <a:pt x="0" y="7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8" name="Freeform 167"/>
              <p:cNvSpPr>
                <a:spLocks/>
              </p:cNvSpPr>
              <p:nvPr/>
            </p:nvSpPr>
            <p:spPr bwMode="auto">
              <a:xfrm>
                <a:off x="3415" y="2986"/>
                <a:ext cx="154" cy="144"/>
              </a:xfrm>
              <a:custGeom>
                <a:avLst/>
                <a:gdLst>
                  <a:gd name="T0" fmla="*/ 0 w 154"/>
                  <a:gd name="T1" fmla="*/ 24 h 144"/>
                  <a:gd name="T2" fmla="*/ 0 w 154"/>
                  <a:gd name="T3" fmla="*/ 24 h 144"/>
                  <a:gd name="T4" fmla="*/ 6 w 154"/>
                  <a:gd name="T5" fmla="*/ 140 h 144"/>
                  <a:gd name="T6" fmla="*/ 129 w 154"/>
                  <a:gd name="T7" fmla="*/ 143 h 144"/>
                  <a:gd name="T8" fmla="*/ 150 w 154"/>
                  <a:gd name="T9" fmla="*/ 125 h 144"/>
                  <a:gd name="T10" fmla="*/ 153 w 154"/>
                  <a:gd name="T11" fmla="*/ 113 h 144"/>
                  <a:gd name="T12" fmla="*/ 107 w 154"/>
                  <a:gd name="T13" fmla="*/ 30 h 144"/>
                  <a:gd name="T14" fmla="*/ 129 w 154"/>
                  <a:gd name="T15" fmla="*/ 57 h 144"/>
                  <a:gd name="T16" fmla="*/ 140 w 154"/>
                  <a:gd name="T17" fmla="*/ 34 h 144"/>
                  <a:gd name="T18" fmla="*/ 129 w 154"/>
                  <a:gd name="T19" fmla="*/ 5 h 144"/>
                  <a:gd name="T20" fmla="*/ 100 w 154"/>
                  <a:gd name="T21" fmla="*/ 10 h 144"/>
                  <a:gd name="T22" fmla="*/ 100 w 154"/>
                  <a:gd name="T23" fmla="*/ 2 h 144"/>
                  <a:gd name="T24" fmla="*/ 85 w 154"/>
                  <a:gd name="T25" fmla="*/ 2 h 144"/>
                  <a:gd name="T26" fmla="*/ 59 w 154"/>
                  <a:gd name="T27" fmla="*/ 12 h 144"/>
                  <a:gd name="T28" fmla="*/ 6 w 154"/>
                  <a:gd name="T29" fmla="*/ 0 h 144"/>
                  <a:gd name="T30" fmla="*/ 0 w 154"/>
                  <a:gd name="T31" fmla="*/ 24 h 144"/>
                  <a:gd name="T32" fmla="*/ 0 w 154"/>
                  <a:gd name="T33" fmla="*/ 2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144"/>
                  <a:gd name="T53" fmla="*/ 154 w 15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144">
                    <a:moveTo>
                      <a:pt x="0" y="24"/>
                    </a:moveTo>
                    <a:lnTo>
                      <a:pt x="0" y="24"/>
                    </a:lnTo>
                    <a:lnTo>
                      <a:pt x="6" y="140"/>
                    </a:lnTo>
                    <a:lnTo>
                      <a:pt x="129" y="143"/>
                    </a:lnTo>
                    <a:lnTo>
                      <a:pt x="150" y="125"/>
                    </a:lnTo>
                    <a:lnTo>
                      <a:pt x="153" y="113"/>
                    </a:lnTo>
                    <a:lnTo>
                      <a:pt x="107" y="30"/>
                    </a:lnTo>
                    <a:lnTo>
                      <a:pt x="129" y="57"/>
                    </a:lnTo>
                    <a:lnTo>
                      <a:pt x="140" y="34"/>
                    </a:lnTo>
                    <a:lnTo>
                      <a:pt x="129" y="5"/>
                    </a:lnTo>
                    <a:lnTo>
                      <a:pt x="100" y="10"/>
                    </a:lnTo>
                    <a:lnTo>
                      <a:pt x="100" y="2"/>
                    </a:lnTo>
                    <a:lnTo>
                      <a:pt x="85" y="2"/>
                    </a:lnTo>
                    <a:lnTo>
                      <a:pt x="59" y="12"/>
                    </a:lnTo>
                    <a:lnTo>
                      <a:pt x="6" y="0"/>
                    </a:lnTo>
                    <a:lnTo>
                      <a:pt x="0" y="2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69" name="Freeform 168"/>
              <p:cNvSpPr>
                <a:spLocks/>
              </p:cNvSpPr>
              <p:nvPr/>
            </p:nvSpPr>
            <p:spPr bwMode="auto">
              <a:xfrm>
                <a:off x="3010" y="3225"/>
                <a:ext cx="103" cy="76"/>
              </a:xfrm>
              <a:custGeom>
                <a:avLst/>
                <a:gdLst>
                  <a:gd name="T0" fmla="*/ 0 w 103"/>
                  <a:gd name="T1" fmla="*/ 63 h 76"/>
                  <a:gd name="T2" fmla="*/ 0 w 103"/>
                  <a:gd name="T3" fmla="*/ 63 h 76"/>
                  <a:gd name="T4" fmla="*/ 7 w 103"/>
                  <a:gd name="T5" fmla="*/ 72 h 76"/>
                  <a:gd name="T6" fmla="*/ 34 w 103"/>
                  <a:gd name="T7" fmla="*/ 75 h 76"/>
                  <a:gd name="T8" fmla="*/ 32 w 103"/>
                  <a:gd name="T9" fmla="*/ 56 h 76"/>
                  <a:gd name="T10" fmla="*/ 68 w 103"/>
                  <a:gd name="T11" fmla="*/ 52 h 76"/>
                  <a:gd name="T12" fmla="*/ 83 w 103"/>
                  <a:gd name="T13" fmla="*/ 56 h 76"/>
                  <a:gd name="T14" fmla="*/ 102 w 103"/>
                  <a:gd name="T15" fmla="*/ 42 h 76"/>
                  <a:gd name="T16" fmla="*/ 76 w 103"/>
                  <a:gd name="T17" fmla="*/ 13 h 76"/>
                  <a:gd name="T18" fmla="*/ 73 w 103"/>
                  <a:gd name="T19" fmla="*/ 0 h 76"/>
                  <a:gd name="T20" fmla="*/ 17 w 103"/>
                  <a:gd name="T21" fmla="*/ 24 h 76"/>
                  <a:gd name="T22" fmla="*/ 0 w 103"/>
                  <a:gd name="T23" fmla="*/ 63 h 76"/>
                  <a:gd name="T24" fmla="*/ 0 w 103"/>
                  <a:gd name="T25" fmla="*/ 6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6"/>
                  <a:gd name="T41" fmla="*/ 103 w 10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6">
                    <a:moveTo>
                      <a:pt x="0" y="63"/>
                    </a:moveTo>
                    <a:lnTo>
                      <a:pt x="0" y="63"/>
                    </a:lnTo>
                    <a:lnTo>
                      <a:pt x="7" y="72"/>
                    </a:lnTo>
                    <a:lnTo>
                      <a:pt x="34" y="75"/>
                    </a:lnTo>
                    <a:lnTo>
                      <a:pt x="32" y="56"/>
                    </a:lnTo>
                    <a:lnTo>
                      <a:pt x="68" y="52"/>
                    </a:lnTo>
                    <a:lnTo>
                      <a:pt x="83" y="56"/>
                    </a:lnTo>
                    <a:lnTo>
                      <a:pt x="102" y="42"/>
                    </a:lnTo>
                    <a:lnTo>
                      <a:pt x="76" y="13"/>
                    </a:lnTo>
                    <a:lnTo>
                      <a:pt x="73" y="0"/>
                    </a:lnTo>
                    <a:lnTo>
                      <a:pt x="17" y="24"/>
                    </a:lnTo>
                    <a:lnTo>
                      <a:pt x="0" y="63"/>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0" name="Freeform 169"/>
              <p:cNvSpPr>
                <a:spLocks/>
              </p:cNvSpPr>
              <p:nvPr/>
            </p:nvSpPr>
            <p:spPr bwMode="auto">
              <a:xfrm>
                <a:off x="3380" y="3540"/>
                <a:ext cx="162" cy="134"/>
              </a:xfrm>
              <a:custGeom>
                <a:avLst/>
                <a:gdLst>
                  <a:gd name="T0" fmla="*/ 0 w 162"/>
                  <a:gd name="T1" fmla="*/ 65 h 134"/>
                  <a:gd name="T2" fmla="*/ 0 w 162"/>
                  <a:gd name="T3" fmla="*/ 65 h 134"/>
                  <a:gd name="T4" fmla="*/ 0 w 162"/>
                  <a:gd name="T5" fmla="*/ 116 h 134"/>
                  <a:gd name="T6" fmla="*/ 17 w 162"/>
                  <a:gd name="T7" fmla="*/ 129 h 134"/>
                  <a:gd name="T8" fmla="*/ 43 w 162"/>
                  <a:gd name="T9" fmla="*/ 132 h 134"/>
                  <a:gd name="T10" fmla="*/ 67 w 162"/>
                  <a:gd name="T11" fmla="*/ 133 h 134"/>
                  <a:gd name="T12" fmla="*/ 91 w 162"/>
                  <a:gd name="T13" fmla="*/ 115 h 134"/>
                  <a:gd name="T14" fmla="*/ 92 w 162"/>
                  <a:gd name="T15" fmla="*/ 107 h 134"/>
                  <a:gd name="T16" fmla="*/ 113 w 162"/>
                  <a:gd name="T17" fmla="*/ 102 h 134"/>
                  <a:gd name="T18" fmla="*/ 109 w 162"/>
                  <a:gd name="T19" fmla="*/ 95 h 134"/>
                  <a:gd name="T20" fmla="*/ 153 w 162"/>
                  <a:gd name="T21" fmla="*/ 81 h 134"/>
                  <a:gd name="T22" fmla="*/ 147 w 162"/>
                  <a:gd name="T23" fmla="*/ 75 h 134"/>
                  <a:gd name="T24" fmla="*/ 161 w 162"/>
                  <a:gd name="T25" fmla="*/ 34 h 134"/>
                  <a:gd name="T26" fmla="*/ 150 w 162"/>
                  <a:gd name="T27" fmla="*/ 17 h 134"/>
                  <a:gd name="T28" fmla="*/ 125 w 162"/>
                  <a:gd name="T29" fmla="*/ 5 h 134"/>
                  <a:gd name="T30" fmla="*/ 118 w 162"/>
                  <a:gd name="T31" fmla="*/ 0 h 134"/>
                  <a:gd name="T32" fmla="*/ 93 w 162"/>
                  <a:gd name="T33" fmla="*/ 12 h 134"/>
                  <a:gd name="T34" fmla="*/ 90 w 162"/>
                  <a:gd name="T35" fmla="*/ 48 h 134"/>
                  <a:gd name="T36" fmla="*/ 106 w 162"/>
                  <a:gd name="T37" fmla="*/ 55 h 134"/>
                  <a:gd name="T38" fmla="*/ 106 w 162"/>
                  <a:gd name="T39" fmla="*/ 69 h 134"/>
                  <a:gd name="T40" fmla="*/ 28 w 162"/>
                  <a:gd name="T41" fmla="*/ 37 h 134"/>
                  <a:gd name="T42" fmla="*/ 31 w 162"/>
                  <a:gd name="T43" fmla="*/ 65 h 134"/>
                  <a:gd name="T44" fmla="*/ 0 w 162"/>
                  <a:gd name="T45" fmla="*/ 65 h 134"/>
                  <a:gd name="T46" fmla="*/ 0 w 162"/>
                  <a:gd name="T47" fmla="*/ 65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34"/>
                  <a:gd name="T74" fmla="*/ 162 w 16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34">
                    <a:moveTo>
                      <a:pt x="0" y="65"/>
                    </a:moveTo>
                    <a:lnTo>
                      <a:pt x="0" y="65"/>
                    </a:lnTo>
                    <a:lnTo>
                      <a:pt x="0" y="116"/>
                    </a:lnTo>
                    <a:lnTo>
                      <a:pt x="17" y="129"/>
                    </a:lnTo>
                    <a:lnTo>
                      <a:pt x="43" y="132"/>
                    </a:lnTo>
                    <a:lnTo>
                      <a:pt x="67" y="133"/>
                    </a:lnTo>
                    <a:lnTo>
                      <a:pt x="91" y="115"/>
                    </a:lnTo>
                    <a:lnTo>
                      <a:pt x="92" y="107"/>
                    </a:lnTo>
                    <a:lnTo>
                      <a:pt x="113" y="102"/>
                    </a:lnTo>
                    <a:lnTo>
                      <a:pt x="109" y="95"/>
                    </a:lnTo>
                    <a:lnTo>
                      <a:pt x="153" y="81"/>
                    </a:lnTo>
                    <a:lnTo>
                      <a:pt x="147" y="75"/>
                    </a:lnTo>
                    <a:lnTo>
                      <a:pt x="161" y="34"/>
                    </a:lnTo>
                    <a:lnTo>
                      <a:pt x="150" y="17"/>
                    </a:lnTo>
                    <a:lnTo>
                      <a:pt x="125" y="5"/>
                    </a:lnTo>
                    <a:lnTo>
                      <a:pt x="118" y="0"/>
                    </a:lnTo>
                    <a:lnTo>
                      <a:pt x="93" y="12"/>
                    </a:lnTo>
                    <a:lnTo>
                      <a:pt x="90" y="48"/>
                    </a:lnTo>
                    <a:lnTo>
                      <a:pt x="106" y="55"/>
                    </a:lnTo>
                    <a:lnTo>
                      <a:pt x="106" y="69"/>
                    </a:lnTo>
                    <a:lnTo>
                      <a:pt x="28" y="37"/>
                    </a:lnTo>
                    <a:lnTo>
                      <a:pt x="31" y="65"/>
                    </a:lnTo>
                    <a:lnTo>
                      <a:pt x="0" y="6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1" name="Freeform 170"/>
              <p:cNvSpPr>
                <a:spLocks/>
              </p:cNvSpPr>
              <p:nvPr/>
            </p:nvSpPr>
            <p:spPr bwMode="auto">
              <a:xfrm>
                <a:off x="3305" y="3734"/>
                <a:ext cx="224" cy="180"/>
              </a:xfrm>
              <a:custGeom>
                <a:avLst/>
                <a:gdLst>
                  <a:gd name="T0" fmla="*/ 0 w 224"/>
                  <a:gd name="T1" fmla="*/ 94 h 180"/>
                  <a:gd name="T2" fmla="*/ 0 w 224"/>
                  <a:gd name="T3" fmla="*/ 94 h 180"/>
                  <a:gd name="T4" fmla="*/ 8 w 224"/>
                  <a:gd name="T5" fmla="*/ 88 h 180"/>
                  <a:gd name="T6" fmla="*/ 17 w 224"/>
                  <a:gd name="T7" fmla="*/ 100 h 180"/>
                  <a:gd name="T8" fmla="*/ 35 w 224"/>
                  <a:gd name="T9" fmla="*/ 100 h 180"/>
                  <a:gd name="T10" fmla="*/ 47 w 224"/>
                  <a:gd name="T11" fmla="*/ 91 h 180"/>
                  <a:gd name="T12" fmla="*/ 47 w 224"/>
                  <a:gd name="T13" fmla="*/ 36 h 180"/>
                  <a:gd name="T14" fmla="*/ 58 w 224"/>
                  <a:gd name="T15" fmla="*/ 50 h 180"/>
                  <a:gd name="T16" fmla="*/ 58 w 224"/>
                  <a:gd name="T17" fmla="*/ 65 h 180"/>
                  <a:gd name="T18" fmla="*/ 77 w 224"/>
                  <a:gd name="T19" fmla="*/ 64 h 180"/>
                  <a:gd name="T20" fmla="*/ 93 w 224"/>
                  <a:gd name="T21" fmla="*/ 47 h 180"/>
                  <a:gd name="T22" fmla="*/ 123 w 224"/>
                  <a:gd name="T23" fmla="*/ 47 h 180"/>
                  <a:gd name="T24" fmla="*/ 174 w 224"/>
                  <a:gd name="T25" fmla="*/ 0 h 180"/>
                  <a:gd name="T26" fmla="*/ 205 w 224"/>
                  <a:gd name="T27" fmla="*/ 6 h 180"/>
                  <a:gd name="T28" fmla="*/ 210 w 224"/>
                  <a:gd name="T29" fmla="*/ 51 h 180"/>
                  <a:gd name="T30" fmla="*/ 196 w 224"/>
                  <a:gd name="T31" fmla="*/ 63 h 180"/>
                  <a:gd name="T32" fmla="*/ 205 w 224"/>
                  <a:gd name="T33" fmla="*/ 73 h 180"/>
                  <a:gd name="T34" fmla="*/ 212 w 224"/>
                  <a:gd name="T35" fmla="*/ 65 h 180"/>
                  <a:gd name="T36" fmla="*/ 223 w 224"/>
                  <a:gd name="T37" fmla="*/ 65 h 180"/>
                  <a:gd name="T38" fmla="*/ 217 w 224"/>
                  <a:gd name="T39" fmla="*/ 91 h 180"/>
                  <a:gd name="T40" fmla="*/ 184 w 224"/>
                  <a:gd name="T41" fmla="*/ 132 h 180"/>
                  <a:gd name="T42" fmla="*/ 144 w 224"/>
                  <a:gd name="T43" fmla="*/ 167 h 180"/>
                  <a:gd name="T44" fmla="*/ 114 w 224"/>
                  <a:gd name="T45" fmla="*/ 178 h 180"/>
                  <a:gd name="T46" fmla="*/ 26 w 224"/>
                  <a:gd name="T47" fmla="*/ 179 h 180"/>
                  <a:gd name="T48" fmla="*/ 19 w 224"/>
                  <a:gd name="T49" fmla="*/ 159 h 180"/>
                  <a:gd name="T50" fmla="*/ 22 w 224"/>
                  <a:gd name="T51" fmla="*/ 143 h 180"/>
                  <a:gd name="T52" fmla="*/ 0 w 224"/>
                  <a:gd name="T53" fmla="*/ 94 h 180"/>
                  <a:gd name="T54" fmla="*/ 0 w 224"/>
                  <a:gd name="T55" fmla="*/ 94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80"/>
                  <a:gd name="T86" fmla="*/ 224 w 224"/>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80">
                    <a:moveTo>
                      <a:pt x="0" y="94"/>
                    </a:moveTo>
                    <a:lnTo>
                      <a:pt x="0" y="94"/>
                    </a:lnTo>
                    <a:lnTo>
                      <a:pt x="8" y="88"/>
                    </a:lnTo>
                    <a:lnTo>
                      <a:pt x="17" y="100"/>
                    </a:lnTo>
                    <a:lnTo>
                      <a:pt x="35" y="100"/>
                    </a:lnTo>
                    <a:lnTo>
                      <a:pt x="47" y="91"/>
                    </a:lnTo>
                    <a:lnTo>
                      <a:pt x="47" y="36"/>
                    </a:lnTo>
                    <a:lnTo>
                      <a:pt x="58" y="50"/>
                    </a:lnTo>
                    <a:lnTo>
                      <a:pt x="58" y="65"/>
                    </a:lnTo>
                    <a:lnTo>
                      <a:pt x="77" y="64"/>
                    </a:lnTo>
                    <a:lnTo>
                      <a:pt x="93" y="47"/>
                    </a:lnTo>
                    <a:lnTo>
                      <a:pt x="123" y="47"/>
                    </a:lnTo>
                    <a:lnTo>
                      <a:pt x="174" y="0"/>
                    </a:lnTo>
                    <a:lnTo>
                      <a:pt x="205" y="6"/>
                    </a:lnTo>
                    <a:lnTo>
                      <a:pt x="210" y="51"/>
                    </a:lnTo>
                    <a:lnTo>
                      <a:pt x="196" y="63"/>
                    </a:lnTo>
                    <a:lnTo>
                      <a:pt x="205" y="73"/>
                    </a:lnTo>
                    <a:lnTo>
                      <a:pt x="212" y="65"/>
                    </a:lnTo>
                    <a:lnTo>
                      <a:pt x="223" y="65"/>
                    </a:lnTo>
                    <a:lnTo>
                      <a:pt x="217" y="91"/>
                    </a:lnTo>
                    <a:lnTo>
                      <a:pt x="184" y="132"/>
                    </a:lnTo>
                    <a:lnTo>
                      <a:pt x="144" y="167"/>
                    </a:lnTo>
                    <a:lnTo>
                      <a:pt x="114" y="178"/>
                    </a:lnTo>
                    <a:lnTo>
                      <a:pt x="26" y="179"/>
                    </a:lnTo>
                    <a:lnTo>
                      <a:pt x="19" y="159"/>
                    </a:lnTo>
                    <a:lnTo>
                      <a:pt x="22" y="143"/>
                    </a:lnTo>
                    <a:lnTo>
                      <a:pt x="0" y="9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2" name="Freeform 171"/>
              <p:cNvSpPr>
                <a:spLocks/>
              </p:cNvSpPr>
              <p:nvPr/>
            </p:nvSpPr>
            <p:spPr bwMode="auto">
              <a:xfrm>
                <a:off x="3449" y="3830"/>
                <a:ext cx="32" cy="33"/>
              </a:xfrm>
              <a:custGeom>
                <a:avLst/>
                <a:gdLst>
                  <a:gd name="T0" fmla="*/ 0 w 32"/>
                  <a:gd name="T1" fmla="*/ 16 h 33"/>
                  <a:gd name="T2" fmla="*/ 0 w 32"/>
                  <a:gd name="T3" fmla="*/ 16 h 33"/>
                  <a:gd name="T4" fmla="*/ 11 w 32"/>
                  <a:gd name="T5" fmla="*/ 32 h 33"/>
                  <a:gd name="T6" fmla="*/ 31 w 32"/>
                  <a:gd name="T7" fmla="*/ 16 h 33"/>
                  <a:gd name="T8" fmla="*/ 22 w 32"/>
                  <a:gd name="T9" fmla="*/ 0 h 33"/>
                  <a:gd name="T10" fmla="*/ 0 w 32"/>
                  <a:gd name="T11" fmla="*/ 16 h 33"/>
                  <a:gd name="T12" fmla="*/ 0 w 32"/>
                  <a:gd name="T13" fmla="*/ 16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16"/>
                    </a:moveTo>
                    <a:lnTo>
                      <a:pt x="0" y="16"/>
                    </a:lnTo>
                    <a:lnTo>
                      <a:pt x="11" y="32"/>
                    </a:lnTo>
                    <a:lnTo>
                      <a:pt x="31" y="16"/>
                    </a:lnTo>
                    <a:lnTo>
                      <a:pt x="22" y="0"/>
                    </a:lnTo>
                    <a:lnTo>
                      <a:pt x="0" y="16"/>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3" name="Freeform 172"/>
              <p:cNvSpPr>
                <a:spLocks/>
              </p:cNvSpPr>
              <p:nvPr/>
            </p:nvSpPr>
            <p:spPr bwMode="auto">
              <a:xfrm>
                <a:off x="3201" y="2941"/>
                <a:ext cx="43" cy="27"/>
              </a:xfrm>
              <a:custGeom>
                <a:avLst/>
                <a:gdLst>
                  <a:gd name="T0" fmla="*/ 2 w 43"/>
                  <a:gd name="T1" fmla="*/ 25 h 27"/>
                  <a:gd name="T2" fmla="*/ 11 w 43"/>
                  <a:gd name="T3" fmla="*/ 26 h 27"/>
                  <a:gd name="T4" fmla="*/ 15 w 43"/>
                  <a:gd name="T5" fmla="*/ 25 h 27"/>
                  <a:gd name="T6" fmla="*/ 20 w 43"/>
                  <a:gd name="T7" fmla="*/ 22 h 27"/>
                  <a:gd name="T8" fmla="*/ 29 w 43"/>
                  <a:gd name="T9" fmla="*/ 20 h 27"/>
                  <a:gd name="T10" fmla="*/ 37 w 43"/>
                  <a:gd name="T11" fmla="*/ 18 h 27"/>
                  <a:gd name="T12" fmla="*/ 40 w 43"/>
                  <a:gd name="T13" fmla="*/ 11 h 27"/>
                  <a:gd name="T14" fmla="*/ 42 w 43"/>
                  <a:gd name="T15" fmla="*/ 7 h 27"/>
                  <a:gd name="T16" fmla="*/ 33 w 43"/>
                  <a:gd name="T17" fmla="*/ 0 h 27"/>
                  <a:gd name="T18" fmla="*/ 0 w 43"/>
                  <a:gd name="T19" fmla="*/ 7 h 27"/>
                  <a:gd name="T20" fmla="*/ 0 w 43"/>
                  <a:gd name="T21" fmla="*/ 25 h 27"/>
                  <a:gd name="T22" fmla="*/ 2 w 43"/>
                  <a:gd name="T23" fmla="*/ 25 h 27"/>
                  <a:gd name="T24" fmla="*/ 2 w 43"/>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2" y="25"/>
                    </a:moveTo>
                    <a:lnTo>
                      <a:pt x="11" y="26"/>
                    </a:lnTo>
                    <a:lnTo>
                      <a:pt x="15" y="25"/>
                    </a:lnTo>
                    <a:lnTo>
                      <a:pt x="20" y="22"/>
                    </a:lnTo>
                    <a:lnTo>
                      <a:pt x="29" y="20"/>
                    </a:lnTo>
                    <a:lnTo>
                      <a:pt x="37" y="18"/>
                    </a:lnTo>
                    <a:lnTo>
                      <a:pt x="40" y="11"/>
                    </a:lnTo>
                    <a:lnTo>
                      <a:pt x="42" y="7"/>
                    </a:lnTo>
                    <a:lnTo>
                      <a:pt x="33" y="0"/>
                    </a:lnTo>
                    <a:lnTo>
                      <a:pt x="0" y="7"/>
                    </a:lnTo>
                    <a:lnTo>
                      <a:pt x="0" y="25"/>
                    </a:lnTo>
                    <a:lnTo>
                      <a:pt x="2" y="2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74" name="Freeform 173"/>
              <p:cNvSpPr>
                <a:spLocks/>
              </p:cNvSpPr>
              <p:nvPr/>
            </p:nvSpPr>
            <p:spPr bwMode="auto">
              <a:xfrm>
                <a:off x="3181" y="2904"/>
                <a:ext cx="55" cy="103"/>
              </a:xfrm>
              <a:custGeom>
                <a:avLst/>
                <a:gdLst>
                  <a:gd name="T0" fmla="*/ 0 w 55"/>
                  <a:gd name="T1" fmla="*/ 47 h 103"/>
                  <a:gd name="T2" fmla="*/ 0 w 55"/>
                  <a:gd name="T3" fmla="*/ 47 h 103"/>
                  <a:gd name="T4" fmla="*/ 12 w 55"/>
                  <a:gd name="T5" fmla="*/ 38 h 103"/>
                  <a:gd name="T6" fmla="*/ 18 w 55"/>
                  <a:gd name="T7" fmla="*/ 1 h 103"/>
                  <a:gd name="T8" fmla="*/ 51 w 55"/>
                  <a:gd name="T9" fmla="*/ 0 h 103"/>
                  <a:gd name="T10" fmla="*/ 42 w 55"/>
                  <a:gd name="T11" fmla="*/ 12 h 103"/>
                  <a:gd name="T12" fmla="*/ 52 w 55"/>
                  <a:gd name="T13" fmla="*/ 28 h 103"/>
                  <a:gd name="T14" fmla="*/ 33 w 55"/>
                  <a:gd name="T15" fmla="*/ 47 h 103"/>
                  <a:gd name="T16" fmla="*/ 54 w 55"/>
                  <a:gd name="T17" fmla="*/ 60 h 103"/>
                  <a:gd name="T18" fmla="*/ 27 w 55"/>
                  <a:gd name="T19" fmla="*/ 102 h 103"/>
                  <a:gd name="T20" fmla="*/ 23 w 55"/>
                  <a:gd name="T21" fmla="*/ 75 h 103"/>
                  <a:gd name="T22" fmla="*/ 0 w 55"/>
                  <a:gd name="T23" fmla="*/ 47 h 103"/>
                  <a:gd name="T24" fmla="*/ 0 w 55"/>
                  <a:gd name="T25" fmla="*/ 47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3"/>
                  <a:gd name="T41" fmla="*/ 55 w 5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3">
                    <a:moveTo>
                      <a:pt x="0" y="47"/>
                    </a:moveTo>
                    <a:lnTo>
                      <a:pt x="0" y="47"/>
                    </a:lnTo>
                    <a:lnTo>
                      <a:pt x="12" y="38"/>
                    </a:lnTo>
                    <a:lnTo>
                      <a:pt x="18" y="1"/>
                    </a:lnTo>
                    <a:lnTo>
                      <a:pt x="51" y="0"/>
                    </a:lnTo>
                    <a:lnTo>
                      <a:pt x="42" y="12"/>
                    </a:lnTo>
                    <a:lnTo>
                      <a:pt x="52" y="28"/>
                    </a:lnTo>
                    <a:lnTo>
                      <a:pt x="33" y="47"/>
                    </a:lnTo>
                    <a:lnTo>
                      <a:pt x="54" y="60"/>
                    </a:lnTo>
                    <a:lnTo>
                      <a:pt x="27" y="102"/>
                    </a:lnTo>
                    <a:lnTo>
                      <a:pt x="23" y="75"/>
                    </a:lnTo>
                    <a:lnTo>
                      <a:pt x="0" y="4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grpSp>
        <p:sp>
          <p:nvSpPr>
            <p:cNvPr id="105" name="Freeform 104"/>
            <p:cNvSpPr>
              <a:spLocks/>
            </p:cNvSpPr>
            <p:nvPr/>
          </p:nvSpPr>
          <p:spPr bwMode="auto">
            <a:xfrm>
              <a:off x="4591185" y="2878750"/>
              <a:ext cx="161978" cy="78381"/>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6" name="Freeform 105"/>
            <p:cNvSpPr>
              <a:spLocks/>
            </p:cNvSpPr>
            <p:nvPr/>
          </p:nvSpPr>
          <p:spPr bwMode="auto">
            <a:xfrm>
              <a:off x="4816162" y="2682773"/>
              <a:ext cx="137232" cy="112962"/>
            </a:xfrm>
            <a:custGeom>
              <a:avLst/>
              <a:gdLst>
                <a:gd name="T0" fmla="*/ 0 w 78"/>
                <a:gd name="T1" fmla="*/ 12590929 h 58"/>
                <a:gd name="T2" fmla="*/ 33909086 w 78"/>
                <a:gd name="T3" fmla="*/ 8993902 h 58"/>
                <a:gd name="T4" fmla="*/ 60110943 w 78"/>
                <a:gd name="T5" fmla="*/ 0 h 58"/>
                <a:gd name="T6" fmla="*/ 95561981 w 78"/>
                <a:gd name="T7" fmla="*/ 7195391 h 58"/>
                <a:gd name="T8" fmla="*/ 118682426 w 78"/>
                <a:gd name="T9" fmla="*/ 21584828 h 58"/>
                <a:gd name="T10" fmla="*/ 104809911 w 78"/>
                <a:gd name="T11" fmla="*/ 34175757 h 58"/>
                <a:gd name="T12" fmla="*/ 87854752 w 78"/>
                <a:gd name="T13" fmla="*/ 35974269 h 58"/>
                <a:gd name="T14" fmla="*/ 67818172 w 78"/>
                <a:gd name="T15" fmla="*/ 55760591 h 58"/>
                <a:gd name="T16" fmla="*/ 53946898 w 78"/>
                <a:gd name="T17" fmla="*/ 102528622 h 58"/>
                <a:gd name="T18" fmla="*/ 44697726 w 78"/>
                <a:gd name="T19" fmla="*/ 82742290 h 58"/>
                <a:gd name="T20" fmla="*/ 18495865 w 78"/>
                <a:gd name="T21" fmla="*/ 80943778 h 58"/>
                <a:gd name="T22" fmla="*/ 35449787 w 78"/>
                <a:gd name="T23" fmla="*/ 43169657 h 58"/>
                <a:gd name="T24" fmla="*/ 0 w 78"/>
                <a:gd name="T25" fmla="*/ 30578733 h 58"/>
                <a:gd name="T26" fmla="*/ 0 w 78"/>
                <a:gd name="T27" fmla="*/ 12590929 h 58"/>
                <a:gd name="T28" fmla="*/ 0 w 78"/>
                <a:gd name="T29" fmla="*/ 125909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58"/>
                <a:gd name="T47" fmla="*/ 78 w 7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58">
                  <a:moveTo>
                    <a:pt x="0" y="7"/>
                  </a:moveTo>
                  <a:lnTo>
                    <a:pt x="22" y="5"/>
                  </a:lnTo>
                  <a:lnTo>
                    <a:pt x="39" y="0"/>
                  </a:lnTo>
                  <a:lnTo>
                    <a:pt x="62" y="4"/>
                  </a:lnTo>
                  <a:lnTo>
                    <a:pt x="77" y="12"/>
                  </a:lnTo>
                  <a:lnTo>
                    <a:pt x="68" y="19"/>
                  </a:lnTo>
                  <a:lnTo>
                    <a:pt x="57" y="20"/>
                  </a:lnTo>
                  <a:lnTo>
                    <a:pt x="44" y="31"/>
                  </a:lnTo>
                  <a:lnTo>
                    <a:pt x="35" y="57"/>
                  </a:lnTo>
                  <a:lnTo>
                    <a:pt x="29" y="46"/>
                  </a:lnTo>
                  <a:lnTo>
                    <a:pt x="12" y="45"/>
                  </a:lnTo>
                  <a:lnTo>
                    <a:pt x="23" y="24"/>
                  </a:lnTo>
                  <a:lnTo>
                    <a:pt x="0" y="17"/>
                  </a:lnTo>
                  <a:lnTo>
                    <a:pt x="0" y="7"/>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7" name="Freeform 106"/>
            <p:cNvSpPr>
              <a:spLocks/>
            </p:cNvSpPr>
            <p:nvPr/>
          </p:nvSpPr>
          <p:spPr bwMode="auto">
            <a:xfrm>
              <a:off x="4777934" y="2719658"/>
              <a:ext cx="78741" cy="55328"/>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8" name="Freeform 107"/>
            <p:cNvSpPr>
              <a:spLocks/>
            </p:cNvSpPr>
            <p:nvPr/>
          </p:nvSpPr>
          <p:spPr bwMode="auto">
            <a:xfrm>
              <a:off x="6434570" y="3601309"/>
              <a:ext cx="116985" cy="156764"/>
            </a:xfrm>
            <a:custGeom>
              <a:avLst/>
              <a:gdLst>
                <a:gd name="T0" fmla="*/ 0 w 66"/>
                <a:gd name="T1" fmla="*/ 43327448 h 82"/>
                <a:gd name="T2" fmla="*/ 0 w 66"/>
                <a:gd name="T3" fmla="*/ 43327448 h 82"/>
                <a:gd name="T4" fmla="*/ 14079776 w 66"/>
                <a:gd name="T5" fmla="*/ 57191119 h 82"/>
                <a:gd name="T6" fmla="*/ 21902016 w 66"/>
                <a:gd name="T7" fmla="*/ 123048514 h 82"/>
                <a:gd name="T8" fmla="*/ 46932174 w 66"/>
                <a:gd name="T9" fmla="*/ 117849802 h 82"/>
                <a:gd name="T10" fmla="*/ 62575392 w 66"/>
                <a:gd name="T11" fmla="*/ 90119827 h 82"/>
                <a:gd name="T12" fmla="*/ 79784558 w 66"/>
                <a:gd name="T13" fmla="*/ 97052321 h 82"/>
                <a:gd name="T14" fmla="*/ 92299652 w 66"/>
                <a:gd name="T15" fmla="*/ 140379749 h 82"/>
                <a:gd name="T16" fmla="*/ 101685332 w 66"/>
                <a:gd name="T17" fmla="*/ 116116020 h 82"/>
                <a:gd name="T18" fmla="*/ 90734955 w 66"/>
                <a:gd name="T19" fmla="*/ 69323642 h 82"/>
                <a:gd name="T20" fmla="*/ 79784558 w 66"/>
                <a:gd name="T21" fmla="*/ 86653580 h 82"/>
                <a:gd name="T22" fmla="*/ 67269483 w 66"/>
                <a:gd name="T23" fmla="*/ 65857395 h 82"/>
                <a:gd name="T24" fmla="*/ 92299652 w 66"/>
                <a:gd name="T25" fmla="*/ 36394944 h 82"/>
                <a:gd name="T26" fmla="*/ 43802780 w 66"/>
                <a:gd name="T27" fmla="*/ 32928697 h 82"/>
                <a:gd name="T28" fmla="*/ 12515079 w 66"/>
                <a:gd name="T29" fmla="*/ 0 h 82"/>
                <a:gd name="T30" fmla="*/ 3129395 w 66"/>
                <a:gd name="T31" fmla="*/ 19063705 h 82"/>
                <a:gd name="T32" fmla="*/ 14079776 w 66"/>
                <a:gd name="T33" fmla="*/ 32928697 h 82"/>
                <a:gd name="T34" fmla="*/ 0 w 66"/>
                <a:gd name="T35" fmla="*/ 43327448 h 82"/>
                <a:gd name="T36" fmla="*/ 0 w 66"/>
                <a:gd name="T37" fmla="*/ 43327448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09" name="Freeform 12"/>
            <p:cNvSpPr>
              <a:spLocks/>
            </p:cNvSpPr>
            <p:nvPr/>
          </p:nvSpPr>
          <p:spPr bwMode="auto">
            <a:xfrm>
              <a:off x="6449434" y="3552897"/>
              <a:ext cx="71989" cy="48413"/>
            </a:xfrm>
            <a:custGeom>
              <a:avLst/>
              <a:gdLst>
                <a:gd name="T0" fmla="*/ 0 w 42"/>
                <a:gd name="T1" fmla="*/ 27013506 h 24"/>
                <a:gd name="T2" fmla="*/ 0 w 42"/>
                <a:gd name="T3" fmla="*/ 27013506 h 24"/>
                <a:gd name="T4" fmla="*/ 7315200 w 42"/>
                <a:gd name="T5" fmla="*/ 44379820 h 24"/>
                <a:gd name="T6" fmla="*/ 59980283 w 42"/>
                <a:gd name="T7" fmla="*/ 36662076 h 24"/>
                <a:gd name="T8" fmla="*/ 57054446 w 42"/>
                <a:gd name="T9" fmla="*/ 13507447 h 24"/>
                <a:gd name="T10" fmla="*/ 19018550 w 42"/>
                <a:gd name="T11" fmla="*/ 0 h 24"/>
                <a:gd name="T12" fmla="*/ 0 w 42"/>
                <a:gd name="T13" fmla="*/ 27013506 h 24"/>
                <a:gd name="T14" fmla="*/ 0 w 42"/>
                <a:gd name="T15" fmla="*/ 27013506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0" name="Freeform 31"/>
            <p:cNvSpPr>
              <a:spLocks/>
            </p:cNvSpPr>
            <p:nvPr/>
          </p:nvSpPr>
          <p:spPr bwMode="auto">
            <a:xfrm>
              <a:off x="6235712" y="3507451"/>
              <a:ext cx="195725" cy="110656"/>
            </a:xfrm>
            <a:custGeom>
              <a:avLst/>
              <a:gdLst>
                <a:gd name="T0" fmla="*/ 0 w 111"/>
                <a:gd name="T1" fmla="*/ 39317863 h 57"/>
                <a:gd name="T2" fmla="*/ 0 w 111"/>
                <a:gd name="T3" fmla="*/ 39317863 h 57"/>
                <a:gd name="T4" fmla="*/ 21675035 w 111"/>
                <a:gd name="T5" fmla="*/ 0 h 57"/>
                <a:gd name="T6" fmla="*/ 88246756 w 111"/>
                <a:gd name="T7" fmla="*/ 25020341 h 57"/>
                <a:gd name="T8" fmla="*/ 123855015 w 111"/>
                <a:gd name="T9" fmla="*/ 62549509 h 57"/>
                <a:gd name="T10" fmla="*/ 170300826 w 111"/>
                <a:gd name="T11" fmla="*/ 62549509 h 57"/>
                <a:gd name="T12" fmla="*/ 167203860 w 111"/>
                <a:gd name="T13" fmla="*/ 100080026 h 57"/>
                <a:gd name="T14" fmla="*/ 57283304 w 111"/>
                <a:gd name="T15" fmla="*/ 76847032 h 57"/>
                <a:gd name="T16" fmla="*/ 0 w 111"/>
                <a:gd name="T17" fmla="*/ 39317863 h 57"/>
                <a:gd name="T18" fmla="*/ 0 w 111"/>
                <a:gd name="T19" fmla="*/ 393178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grpFill/>
            <a:ln w="6350">
              <a:solidFill>
                <a:schemeClr val="bg1"/>
              </a:solidFill>
              <a:round/>
              <a:headEnd/>
              <a:tailEnd/>
            </a:ln>
          </p:spPr>
          <p:txBody>
            <a:bodyPr lIns="0" tIns="0" rIns="0" bIns="0" anchor="ctr">
              <a:spAutoFit/>
            </a:bodyPr>
            <a:lstStyle/>
            <a:p>
              <a:pPr>
                <a:defRPr/>
              </a:pPr>
              <a:endParaRPr lang="en-GB" dirty="0">
                <a:latin typeface="Arial" charset="0"/>
                <a:ea typeface="MS PGothic" charset="0"/>
                <a:cs typeface="MS PGothic" charset="0"/>
              </a:endParaRPr>
            </a:p>
          </p:txBody>
        </p:sp>
        <p:sp>
          <p:nvSpPr>
            <p:cNvPr id="111" name="Freeform 14"/>
            <p:cNvSpPr>
              <a:spLocks noChangeAspect="1"/>
            </p:cNvSpPr>
            <p:nvPr/>
          </p:nvSpPr>
          <p:spPr bwMode="auto">
            <a:xfrm>
              <a:off x="5936224" y="3327868"/>
              <a:ext cx="721453" cy="780751"/>
            </a:xfrm>
            <a:custGeom>
              <a:avLst/>
              <a:gdLst>
                <a:gd name="T0" fmla="*/ 1777 w 1903"/>
                <a:gd name="T1" fmla="*/ 514 h 2101"/>
                <a:gd name="T2" fmla="*/ 1667 w 1903"/>
                <a:gd name="T3" fmla="*/ 557 h 2101"/>
                <a:gd name="T4" fmla="*/ 1563 w 1903"/>
                <a:gd name="T5" fmla="*/ 633 h 2101"/>
                <a:gd name="T6" fmla="*/ 1525 w 1903"/>
                <a:gd name="T7" fmla="*/ 700 h 2101"/>
                <a:gd name="T8" fmla="*/ 1441 w 1903"/>
                <a:gd name="T9" fmla="*/ 716 h 2101"/>
                <a:gd name="T10" fmla="*/ 1371 w 1903"/>
                <a:gd name="T11" fmla="*/ 628 h 2101"/>
                <a:gd name="T12" fmla="*/ 1316 w 1903"/>
                <a:gd name="T13" fmla="*/ 738 h 2101"/>
                <a:gd name="T14" fmla="*/ 1176 w 1903"/>
                <a:gd name="T15" fmla="*/ 729 h 2101"/>
                <a:gd name="T16" fmla="*/ 1110 w 1903"/>
                <a:gd name="T17" fmla="*/ 709 h 2101"/>
                <a:gd name="T18" fmla="*/ 985 w 1903"/>
                <a:gd name="T19" fmla="*/ 676 h 2101"/>
                <a:gd name="T20" fmla="*/ 899 w 1903"/>
                <a:gd name="T21" fmla="*/ 640 h 2101"/>
                <a:gd name="T22" fmla="*/ 837 w 1903"/>
                <a:gd name="T23" fmla="*/ 532 h 2101"/>
                <a:gd name="T24" fmla="*/ 799 w 1903"/>
                <a:gd name="T25" fmla="*/ 442 h 2101"/>
                <a:gd name="T26" fmla="*/ 706 w 1903"/>
                <a:gd name="T27" fmla="*/ 351 h 2101"/>
                <a:gd name="T28" fmla="*/ 757 w 1903"/>
                <a:gd name="T29" fmla="*/ 343 h 2101"/>
                <a:gd name="T30" fmla="*/ 742 w 1903"/>
                <a:gd name="T31" fmla="*/ 257 h 2101"/>
                <a:gd name="T32" fmla="*/ 792 w 1903"/>
                <a:gd name="T33" fmla="*/ 179 h 2101"/>
                <a:gd name="T34" fmla="*/ 710 w 1903"/>
                <a:gd name="T35" fmla="*/ 87 h 2101"/>
                <a:gd name="T36" fmla="*/ 615 w 1903"/>
                <a:gd name="T37" fmla="*/ 105 h 2101"/>
                <a:gd name="T38" fmla="*/ 546 w 1903"/>
                <a:gd name="T39" fmla="*/ 36 h 2101"/>
                <a:gd name="T40" fmla="*/ 457 w 1903"/>
                <a:gd name="T41" fmla="*/ 5 h 2101"/>
                <a:gd name="T42" fmla="*/ 362 w 1903"/>
                <a:gd name="T43" fmla="*/ 45 h 2101"/>
                <a:gd name="T44" fmla="*/ 419 w 1903"/>
                <a:gd name="T45" fmla="*/ 123 h 2101"/>
                <a:gd name="T46" fmla="*/ 412 w 1903"/>
                <a:gd name="T47" fmla="*/ 290 h 2101"/>
                <a:gd name="T48" fmla="*/ 469 w 1903"/>
                <a:gd name="T49" fmla="*/ 340 h 2101"/>
                <a:gd name="T50" fmla="*/ 437 w 1903"/>
                <a:gd name="T51" fmla="*/ 415 h 2101"/>
                <a:gd name="T52" fmla="*/ 332 w 1903"/>
                <a:gd name="T53" fmla="*/ 571 h 2101"/>
                <a:gd name="T54" fmla="*/ 201 w 1903"/>
                <a:gd name="T55" fmla="*/ 638 h 2101"/>
                <a:gd name="T56" fmla="*/ 109 w 1903"/>
                <a:gd name="T57" fmla="*/ 732 h 2101"/>
                <a:gd name="T58" fmla="*/ 176 w 1903"/>
                <a:gd name="T59" fmla="*/ 900 h 2101"/>
                <a:gd name="T60" fmla="*/ 40 w 1903"/>
                <a:gd name="T61" fmla="*/ 920 h 2101"/>
                <a:gd name="T62" fmla="*/ 37 w 1903"/>
                <a:gd name="T63" fmla="*/ 960 h 2101"/>
                <a:gd name="T64" fmla="*/ 121 w 1903"/>
                <a:gd name="T65" fmla="*/ 1019 h 2101"/>
                <a:gd name="T66" fmla="*/ 82 w 1903"/>
                <a:gd name="T67" fmla="*/ 1055 h 2101"/>
                <a:gd name="T68" fmla="*/ 146 w 1903"/>
                <a:gd name="T69" fmla="*/ 1165 h 2101"/>
                <a:gd name="T70" fmla="*/ 264 w 1903"/>
                <a:gd name="T71" fmla="*/ 1148 h 2101"/>
                <a:gd name="T72" fmla="*/ 313 w 1903"/>
                <a:gd name="T73" fmla="*/ 1193 h 2101"/>
                <a:gd name="T74" fmla="*/ 339 w 1903"/>
                <a:gd name="T75" fmla="*/ 1427 h 2101"/>
                <a:gd name="T76" fmla="*/ 402 w 1903"/>
                <a:gd name="T77" fmla="*/ 1638 h 2101"/>
                <a:gd name="T78" fmla="*/ 469 w 1903"/>
                <a:gd name="T79" fmla="*/ 1822 h 2101"/>
                <a:gd name="T80" fmla="*/ 571 w 1903"/>
                <a:gd name="T81" fmla="*/ 2052 h 2101"/>
                <a:gd name="T82" fmla="*/ 647 w 1903"/>
                <a:gd name="T83" fmla="*/ 2096 h 2101"/>
                <a:gd name="T84" fmla="*/ 725 w 1903"/>
                <a:gd name="T85" fmla="*/ 2018 h 2101"/>
                <a:gd name="T86" fmla="*/ 803 w 1903"/>
                <a:gd name="T87" fmla="*/ 1934 h 2101"/>
                <a:gd name="T88" fmla="*/ 817 w 1903"/>
                <a:gd name="T89" fmla="*/ 1661 h 2101"/>
                <a:gd name="T90" fmla="*/ 900 w 1903"/>
                <a:gd name="T91" fmla="*/ 1516 h 2101"/>
                <a:gd name="T92" fmla="*/ 966 w 1903"/>
                <a:gd name="T93" fmla="*/ 1458 h 2101"/>
                <a:gd name="T94" fmla="*/ 1104 w 1903"/>
                <a:gd name="T95" fmla="*/ 1342 h 2101"/>
                <a:gd name="T96" fmla="*/ 1230 w 1903"/>
                <a:gd name="T97" fmla="*/ 1240 h 2101"/>
                <a:gd name="T98" fmla="*/ 1297 w 1903"/>
                <a:gd name="T99" fmla="*/ 1109 h 2101"/>
                <a:gd name="T100" fmla="*/ 1395 w 1903"/>
                <a:gd name="T101" fmla="*/ 1098 h 2101"/>
                <a:gd name="T102" fmla="*/ 1385 w 1903"/>
                <a:gd name="T103" fmla="*/ 907 h 2101"/>
                <a:gd name="T104" fmla="*/ 1357 w 1903"/>
                <a:gd name="T105" fmla="*/ 855 h 2101"/>
                <a:gd name="T106" fmla="*/ 1350 w 1903"/>
                <a:gd name="T107" fmla="*/ 761 h 2101"/>
                <a:gd name="T108" fmla="*/ 1479 w 1903"/>
                <a:gd name="T109" fmla="*/ 848 h 2101"/>
                <a:gd name="T110" fmla="*/ 1568 w 1903"/>
                <a:gd name="T111" fmla="*/ 888 h 2101"/>
                <a:gd name="T112" fmla="*/ 1576 w 1903"/>
                <a:gd name="T113" fmla="*/ 1006 h 2101"/>
                <a:gd name="T114" fmla="*/ 1653 w 1903"/>
                <a:gd name="T115" fmla="*/ 1059 h 2101"/>
                <a:gd name="T116" fmla="*/ 1697 w 1903"/>
                <a:gd name="T117" fmla="*/ 933 h 2101"/>
                <a:gd name="T118" fmla="*/ 1767 w 1903"/>
                <a:gd name="T119" fmla="*/ 831 h 2101"/>
                <a:gd name="T120" fmla="*/ 1825 w 1903"/>
                <a:gd name="T121" fmla="*/ 671 h 2101"/>
                <a:gd name="T122" fmla="*/ 1902 w 1903"/>
                <a:gd name="T123" fmla="*/ 575 h 2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3"/>
                <a:gd name="T187" fmla="*/ 0 h 2101"/>
                <a:gd name="T188" fmla="*/ 1903 w 1903"/>
                <a:gd name="T189" fmla="*/ 2101 h 2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3" h="2101">
                  <a:moveTo>
                    <a:pt x="1856" y="553"/>
                  </a:moveTo>
                  <a:lnTo>
                    <a:pt x="1839" y="543"/>
                  </a:lnTo>
                  <a:lnTo>
                    <a:pt x="1840" y="542"/>
                  </a:lnTo>
                  <a:lnTo>
                    <a:pt x="1841" y="537"/>
                  </a:lnTo>
                  <a:lnTo>
                    <a:pt x="1839" y="532"/>
                  </a:lnTo>
                  <a:lnTo>
                    <a:pt x="1832" y="522"/>
                  </a:lnTo>
                  <a:lnTo>
                    <a:pt x="1824" y="513"/>
                  </a:lnTo>
                  <a:lnTo>
                    <a:pt x="1820" y="510"/>
                  </a:lnTo>
                  <a:lnTo>
                    <a:pt x="1818" y="507"/>
                  </a:lnTo>
                  <a:lnTo>
                    <a:pt x="1815" y="503"/>
                  </a:lnTo>
                  <a:lnTo>
                    <a:pt x="1811" y="496"/>
                  </a:lnTo>
                  <a:lnTo>
                    <a:pt x="1803" y="491"/>
                  </a:lnTo>
                  <a:lnTo>
                    <a:pt x="1792" y="497"/>
                  </a:lnTo>
                  <a:lnTo>
                    <a:pt x="1783" y="507"/>
                  </a:lnTo>
                  <a:lnTo>
                    <a:pt x="1777" y="514"/>
                  </a:lnTo>
                  <a:lnTo>
                    <a:pt x="1771" y="518"/>
                  </a:lnTo>
                  <a:lnTo>
                    <a:pt x="1764" y="519"/>
                  </a:lnTo>
                  <a:lnTo>
                    <a:pt x="1759" y="518"/>
                  </a:lnTo>
                  <a:lnTo>
                    <a:pt x="1752" y="517"/>
                  </a:lnTo>
                  <a:lnTo>
                    <a:pt x="1744" y="514"/>
                  </a:lnTo>
                  <a:lnTo>
                    <a:pt x="1736" y="513"/>
                  </a:lnTo>
                  <a:lnTo>
                    <a:pt x="1727" y="511"/>
                  </a:lnTo>
                  <a:lnTo>
                    <a:pt x="1719" y="511"/>
                  </a:lnTo>
                  <a:lnTo>
                    <a:pt x="1712" y="512"/>
                  </a:lnTo>
                  <a:lnTo>
                    <a:pt x="1707" y="514"/>
                  </a:lnTo>
                  <a:lnTo>
                    <a:pt x="1699" y="522"/>
                  </a:lnTo>
                  <a:lnTo>
                    <a:pt x="1690" y="529"/>
                  </a:lnTo>
                  <a:lnTo>
                    <a:pt x="1682" y="537"/>
                  </a:lnTo>
                  <a:lnTo>
                    <a:pt x="1675" y="547"/>
                  </a:lnTo>
                  <a:lnTo>
                    <a:pt x="1672" y="552"/>
                  </a:lnTo>
                  <a:lnTo>
                    <a:pt x="1667" y="557"/>
                  </a:lnTo>
                  <a:lnTo>
                    <a:pt x="1661" y="560"/>
                  </a:lnTo>
                  <a:lnTo>
                    <a:pt x="1655" y="565"/>
                  </a:lnTo>
                  <a:lnTo>
                    <a:pt x="1648" y="568"/>
                  </a:lnTo>
                  <a:lnTo>
                    <a:pt x="1643" y="573"/>
                  </a:lnTo>
                  <a:lnTo>
                    <a:pt x="1637" y="578"/>
                  </a:lnTo>
                  <a:lnTo>
                    <a:pt x="1632" y="582"/>
                  </a:lnTo>
                  <a:lnTo>
                    <a:pt x="1624" y="592"/>
                  </a:lnTo>
                  <a:lnTo>
                    <a:pt x="1616" y="600"/>
                  </a:lnTo>
                  <a:lnTo>
                    <a:pt x="1608" y="608"/>
                  </a:lnTo>
                  <a:lnTo>
                    <a:pt x="1600" y="615"/>
                  </a:lnTo>
                  <a:lnTo>
                    <a:pt x="1596" y="618"/>
                  </a:lnTo>
                  <a:lnTo>
                    <a:pt x="1589" y="623"/>
                  </a:lnTo>
                  <a:lnTo>
                    <a:pt x="1582" y="626"/>
                  </a:lnTo>
                  <a:lnTo>
                    <a:pt x="1575" y="628"/>
                  </a:lnTo>
                  <a:lnTo>
                    <a:pt x="1568" y="632"/>
                  </a:lnTo>
                  <a:lnTo>
                    <a:pt x="1563" y="633"/>
                  </a:lnTo>
                  <a:lnTo>
                    <a:pt x="1559" y="635"/>
                  </a:lnTo>
                  <a:lnTo>
                    <a:pt x="1558" y="635"/>
                  </a:lnTo>
                  <a:lnTo>
                    <a:pt x="1554" y="635"/>
                  </a:lnTo>
                  <a:lnTo>
                    <a:pt x="1547" y="638"/>
                  </a:lnTo>
                  <a:lnTo>
                    <a:pt x="1540" y="645"/>
                  </a:lnTo>
                  <a:lnTo>
                    <a:pt x="1537" y="657"/>
                  </a:lnTo>
                  <a:lnTo>
                    <a:pt x="1541" y="668"/>
                  </a:lnTo>
                  <a:lnTo>
                    <a:pt x="1553" y="672"/>
                  </a:lnTo>
                  <a:lnTo>
                    <a:pt x="1562" y="676"/>
                  </a:lnTo>
                  <a:lnTo>
                    <a:pt x="1566" y="685"/>
                  </a:lnTo>
                  <a:lnTo>
                    <a:pt x="1561" y="693"/>
                  </a:lnTo>
                  <a:lnTo>
                    <a:pt x="1552" y="695"/>
                  </a:lnTo>
                  <a:lnTo>
                    <a:pt x="1543" y="694"/>
                  </a:lnTo>
                  <a:lnTo>
                    <a:pt x="1533" y="696"/>
                  </a:lnTo>
                  <a:lnTo>
                    <a:pt x="1529" y="699"/>
                  </a:lnTo>
                  <a:lnTo>
                    <a:pt x="1525" y="700"/>
                  </a:lnTo>
                  <a:lnTo>
                    <a:pt x="1521" y="702"/>
                  </a:lnTo>
                  <a:lnTo>
                    <a:pt x="1516" y="702"/>
                  </a:lnTo>
                  <a:lnTo>
                    <a:pt x="1510" y="703"/>
                  </a:lnTo>
                  <a:lnTo>
                    <a:pt x="1506" y="703"/>
                  </a:lnTo>
                  <a:lnTo>
                    <a:pt x="1502" y="703"/>
                  </a:lnTo>
                  <a:lnTo>
                    <a:pt x="1498" y="703"/>
                  </a:lnTo>
                  <a:lnTo>
                    <a:pt x="1493" y="703"/>
                  </a:lnTo>
                  <a:lnTo>
                    <a:pt x="1488" y="701"/>
                  </a:lnTo>
                  <a:lnTo>
                    <a:pt x="1483" y="700"/>
                  </a:lnTo>
                  <a:lnTo>
                    <a:pt x="1476" y="699"/>
                  </a:lnTo>
                  <a:lnTo>
                    <a:pt x="1470" y="698"/>
                  </a:lnTo>
                  <a:lnTo>
                    <a:pt x="1463" y="699"/>
                  </a:lnTo>
                  <a:lnTo>
                    <a:pt x="1457" y="702"/>
                  </a:lnTo>
                  <a:lnTo>
                    <a:pt x="1452" y="707"/>
                  </a:lnTo>
                  <a:lnTo>
                    <a:pt x="1445" y="715"/>
                  </a:lnTo>
                  <a:lnTo>
                    <a:pt x="1441" y="716"/>
                  </a:lnTo>
                  <a:lnTo>
                    <a:pt x="1434" y="714"/>
                  </a:lnTo>
                  <a:lnTo>
                    <a:pt x="1419" y="710"/>
                  </a:lnTo>
                  <a:lnTo>
                    <a:pt x="1409" y="709"/>
                  </a:lnTo>
                  <a:lnTo>
                    <a:pt x="1401" y="708"/>
                  </a:lnTo>
                  <a:lnTo>
                    <a:pt x="1393" y="706"/>
                  </a:lnTo>
                  <a:lnTo>
                    <a:pt x="1386" y="704"/>
                  </a:lnTo>
                  <a:lnTo>
                    <a:pt x="1380" y="702"/>
                  </a:lnTo>
                  <a:lnTo>
                    <a:pt x="1377" y="700"/>
                  </a:lnTo>
                  <a:lnTo>
                    <a:pt x="1374" y="696"/>
                  </a:lnTo>
                  <a:lnTo>
                    <a:pt x="1373" y="693"/>
                  </a:lnTo>
                  <a:lnTo>
                    <a:pt x="1373" y="685"/>
                  </a:lnTo>
                  <a:lnTo>
                    <a:pt x="1373" y="676"/>
                  </a:lnTo>
                  <a:lnTo>
                    <a:pt x="1373" y="665"/>
                  </a:lnTo>
                  <a:lnTo>
                    <a:pt x="1373" y="654"/>
                  </a:lnTo>
                  <a:lnTo>
                    <a:pt x="1373" y="640"/>
                  </a:lnTo>
                  <a:lnTo>
                    <a:pt x="1371" y="628"/>
                  </a:lnTo>
                  <a:lnTo>
                    <a:pt x="1366" y="621"/>
                  </a:lnTo>
                  <a:lnTo>
                    <a:pt x="1356" y="618"/>
                  </a:lnTo>
                  <a:lnTo>
                    <a:pt x="1343" y="620"/>
                  </a:lnTo>
                  <a:lnTo>
                    <a:pt x="1335" y="626"/>
                  </a:lnTo>
                  <a:lnTo>
                    <a:pt x="1329" y="633"/>
                  </a:lnTo>
                  <a:lnTo>
                    <a:pt x="1327" y="635"/>
                  </a:lnTo>
                  <a:lnTo>
                    <a:pt x="1324" y="636"/>
                  </a:lnTo>
                  <a:lnTo>
                    <a:pt x="1317" y="640"/>
                  </a:lnTo>
                  <a:lnTo>
                    <a:pt x="1309" y="646"/>
                  </a:lnTo>
                  <a:lnTo>
                    <a:pt x="1305" y="654"/>
                  </a:lnTo>
                  <a:lnTo>
                    <a:pt x="1305" y="668"/>
                  </a:lnTo>
                  <a:lnTo>
                    <a:pt x="1306" y="687"/>
                  </a:lnTo>
                  <a:lnTo>
                    <a:pt x="1309" y="707"/>
                  </a:lnTo>
                  <a:lnTo>
                    <a:pt x="1313" y="721"/>
                  </a:lnTo>
                  <a:lnTo>
                    <a:pt x="1317" y="730"/>
                  </a:lnTo>
                  <a:lnTo>
                    <a:pt x="1316" y="738"/>
                  </a:lnTo>
                  <a:lnTo>
                    <a:pt x="1311" y="744"/>
                  </a:lnTo>
                  <a:lnTo>
                    <a:pt x="1302" y="746"/>
                  </a:lnTo>
                  <a:lnTo>
                    <a:pt x="1295" y="746"/>
                  </a:lnTo>
                  <a:lnTo>
                    <a:pt x="1285" y="746"/>
                  </a:lnTo>
                  <a:lnTo>
                    <a:pt x="1273" y="747"/>
                  </a:lnTo>
                  <a:lnTo>
                    <a:pt x="1260" y="747"/>
                  </a:lnTo>
                  <a:lnTo>
                    <a:pt x="1248" y="747"/>
                  </a:lnTo>
                  <a:lnTo>
                    <a:pt x="1236" y="746"/>
                  </a:lnTo>
                  <a:lnTo>
                    <a:pt x="1227" y="745"/>
                  </a:lnTo>
                  <a:lnTo>
                    <a:pt x="1221" y="742"/>
                  </a:lnTo>
                  <a:lnTo>
                    <a:pt x="1215" y="740"/>
                  </a:lnTo>
                  <a:lnTo>
                    <a:pt x="1209" y="737"/>
                  </a:lnTo>
                  <a:lnTo>
                    <a:pt x="1200" y="734"/>
                  </a:lnTo>
                  <a:lnTo>
                    <a:pt x="1191" y="732"/>
                  </a:lnTo>
                  <a:lnTo>
                    <a:pt x="1183" y="731"/>
                  </a:lnTo>
                  <a:lnTo>
                    <a:pt x="1176" y="729"/>
                  </a:lnTo>
                  <a:lnTo>
                    <a:pt x="1172" y="727"/>
                  </a:lnTo>
                  <a:lnTo>
                    <a:pt x="1171" y="727"/>
                  </a:lnTo>
                  <a:lnTo>
                    <a:pt x="1169" y="725"/>
                  </a:lnTo>
                  <a:lnTo>
                    <a:pt x="1166" y="719"/>
                  </a:lnTo>
                  <a:lnTo>
                    <a:pt x="1159" y="716"/>
                  </a:lnTo>
                  <a:lnTo>
                    <a:pt x="1150" y="717"/>
                  </a:lnTo>
                  <a:lnTo>
                    <a:pt x="1144" y="719"/>
                  </a:lnTo>
                  <a:lnTo>
                    <a:pt x="1137" y="719"/>
                  </a:lnTo>
                  <a:lnTo>
                    <a:pt x="1131" y="719"/>
                  </a:lnTo>
                  <a:lnTo>
                    <a:pt x="1124" y="718"/>
                  </a:lnTo>
                  <a:lnTo>
                    <a:pt x="1119" y="717"/>
                  </a:lnTo>
                  <a:lnTo>
                    <a:pt x="1114" y="715"/>
                  </a:lnTo>
                  <a:lnTo>
                    <a:pt x="1112" y="714"/>
                  </a:lnTo>
                  <a:lnTo>
                    <a:pt x="1111" y="714"/>
                  </a:lnTo>
                  <a:lnTo>
                    <a:pt x="1111" y="712"/>
                  </a:lnTo>
                  <a:lnTo>
                    <a:pt x="1110" y="709"/>
                  </a:lnTo>
                  <a:lnTo>
                    <a:pt x="1107" y="703"/>
                  </a:lnTo>
                  <a:lnTo>
                    <a:pt x="1104" y="698"/>
                  </a:lnTo>
                  <a:lnTo>
                    <a:pt x="1098" y="692"/>
                  </a:lnTo>
                  <a:lnTo>
                    <a:pt x="1091" y="686"/>
                  </a:lnTo>
                  <a:lnTo>
                    <a:pt x="1083" y="683"/>
                  </a:lnTo>
                  <a:lnTo>
                    <a:pt x="1072" y="681"/>
                  </a:lnTo>
                  <a:lnTo>
                    <a:pt x="1059" y="681"/>
                  </a:lnTo>
                  <a:lnTo>
                    <a:pt x="1045" y="681"/>
                  </a:lnTo>
                  <a:lnTo>
                    <a:pt x="1030" y="680"/>
                  </a:lnTo>
                  <a:lnTo>
                    <a:pt x="1017" y="679"/>
                  </a:lnTo>
                  <a:lnTo>
                    <a:pt x="1005" y="679"/>
                  </a:lnTo>
                  <a:lnTo>
                    <a:pt x="995" y="678"/>
                  </a:lnTo>
                  <a:lnTo>
                    <a:pt x="989" y="678"/>
                  </a:lnTo>
                  <a:lnTo>
                    <a:pt x="986" y="678"/>
                  </a:lnTo>
                  <a:lnTo>
                    <a:pt x="986" y="677"/>
                  </a:lnTo>
                  <a:lnTo>
                    <a:pt x="985" y="676"/>
                  </a:lnTo>
                  <a:lnTo>
                    <a:pt x="983" y="672"/>
                  </a:lnTo>
                  <a:lnTo>
                    <a:pt x="979" y="669"/>
                  </a:lnTo>
                  <a:lnTo>
                    <a:pt x="974" y="666"/>
                  </a:lnTo>
                  <a:lnTo>
                    <a:pt x="967" y="663"/>
                  </a:lnTo>
                  <a:lnTo>
                    <a:pt x="959" y="662"/>
                  </a:lnTo>
                  <a:lnTo>
                    <a:pt x="947" y="661"/>
                  </a:lnTo>
                  <a:lnTo>
                    <a:pt x="946" y="659"/>
                  </a:lnTo>
                  <a:lnTo>
                    <a:pt x="944" y="658"/>
                  </a:lnTo>
                  <a:lnTo>
                    <a:pt x="940" y="655"/>
                  </a:lnTo>
                  <a:lnTo>
                    <a:pt x="936" y="651"/>
                  </a:lnTo>
                  <a:lnTo>
                    <a:pt x="930" y="649"/>
                  </a:lnTo>
                  <a:lnTo>
                    <a:pt x="923" y="647"/>
                  </a:lnTo>
                  <a:lnTo>
                    <a:pt x="916" y="646"/>
                  </a:lnTo>
                  <a:lnTo>
                    <a:pt x="908" y="647"/>
                  </a:lnTo>
                  <a:lnTo>
                    <a:pt x="906" y="645"/>
                  </a:lnTo>
                  <a:lnTo>
                    <a:pt x="899" y="640"/>
                  </a:lnTo>
                  <a:lnTo>
                    <a:pt x="888" y="632"/>
                  </a:lnTo>
                  <a:lnTo>
                    <a:pt x="877" y="623"/>
                  </a:lnTo>
                  <a:lnTo>
                    <a:pt x="864" y="615"/>
                  </a:lnTo>
                  <a:lnTo>
                    <a:pt x="852" y="606"/>
                  </a:lnTo>
                  <a:lnTo>
                    <a:pt x="841" y="602"/>
                  </a:lnTo>
                  <a:lnTo>
                    <a:pt x="834" y="600"/>
                  </a:lnTo>
                  <a:lnTo>
                    <a:pt x="826" y="597"/>
                  </a:lnTo>
                  <a:lnTo>
                    <a:pt x="820" y="593"/>
                  </a:lnTo>
                  <a:lnTo>
                    <a:pt x="818" y="588"/>
                  </a:lnTo>
                  <a:lnTo>
                    <a:pt x="817" y="586"/>
                  </a:lnTo>
                  <a:lnTo>
                    <a:pt x="818" y="583"/>
                  </a:lnTo>
                  <a:lnTo>
                    <a:pt x="823" y="578"/>
                  </a:lnTo>
                  <a:lnTo>
                    <a:pt x="827" y="570"/>
                  </a:lnTo>
                  <a:lnTo>
                    <a:pt x="831" y="557"/>
                  </a:lnTo>
                  <a:lnTo>
                    <a:pt x="833" y="544"/>
                  </a:lnTo>
                  <a:lnTo>
                    <a:pt x="837" y="532"/>
                  </a:lnTo>
                  <a:lnTo>
                    <a:pt x="842" y="522"/>
                  </a:lnTo>
                  <a:lnTo>
                    <a:pt x="849" y="514"/>
                  </a:lnTo>
                  <a:lnTo>
                    <a:pt x="857" y="509"/>
                  </a:lnTo>
                  <a:lnTo>
                    <a:pt x="863" y="502"/>
                  </a:lnTo>
                  <a:lnTo>
                    <a:pt x="863" y="492"/>
                  </a:lnTo>
                  <a:lnTo>
                    <a:pt x="856" y="483"/>
                  </a:lnTo>
                  <a:lnTo>
                    <a:pt x="849" y="477"/>
                  </a:lnTo>
                  <a:lnTo>
                    <a:pt x="841" y="473"/>
                  </a:lnTo>
                  <a:lnTo>
                    <a:pt x="832" y="467"/>
                  </a:lnTo>
                  <a:lnTo>
                    <a:pt x="825" y="464"/>
                  </a:lnTo>
                  <a:lnTo>
                    <a:pt x="817" y="459"/>
                  </a:lnTo>
                  <a:lnTo>
                    <a:pt x="811" y="457"/>
                  </a:lnTo>
                  <a:lnTo>
                    <a:pt x="808" y="456"/>
                  </a:lnTo>
                  <a:lnTo>
                    <a:pt x="807" y="454"/>
                  </a:lnTo>
                  <a:lnTo>
                    <a:pt x="804" y="451"/>
                  </a:lnTo>
                  <a:lnTo>
                    <a:pt x="799" y="442"/>
                  </a:lnTo>
                  <a:lnTo>
                    <a:pt x="789" y="431"/>
                  </a:lnTo>
                  <a:lnTo>
                    <a:pt x="778" y="426"/>
                  </a:lnTo>
                  <a:lnTo>
                    <a:pt x="765" y="422"/>
                  </a:lnTo>
                  <a:lnTo>
                    <a:pt x="755" y="419"/>
                  </a:lnTo>
                  <a:lnTo>
                    <a:pt x="748" y="416"/>
                  </a:lnTo>
                  <a:lnTo>
                    <a:pt x="746" y="415"/>
                  </a:lnTo>
                  <a:lnTo>
                    <a:pt x="743" y="413"/>
                  </a:lnTo>
                  <a:lnTo>
                    <a:pt x="739" y="407"/>
                  </a:lnTo>
                  <a:lnTo>
                    <a:pt x="733" y="397"/>
                  </a:lnTo>
                  <a:lnTo>
                    <a:pt x="725" y="383"/>
                  </a:lnTo>
                  <a:lnTo>
                    <a:pt x="720" y="374"/>
                  </a:lnTo>
                  <a:lnTo>
                    <a:pt x="721" y="373"/>
                  </a:lnTo>
                  <a:lnTo>
                    <a:pt x="720" y="371"/>
                  </a:lnTo>
                  <a:lnTo>
                    <a:pt x="714" y="362"/>
                  </a:lnTo>
                  <a:lnTo>
                    <a:pt x="710" y="356"/>
                  </a:lnTo>
                  <a:lnTo>
                    <a:pt x="706" y="351"/>
                  </a:lnTo>
                  <a:lnTo>
                    <a:pt x="704" y="346"/>
                  </a:lnTo>
                  <a:lnTo>
                    <a:pt x="702" y="343"/>
                  </a:lnTo>
                  <a:lnTo>
                    <a:pt x="702" y="340"/>
                  </a:lnTo>
                  <a:lnTo>
                    <a:pt x="703" y="338"/>
                  </a:lnTo>
                  <a:lnTo>
                    <a:pt x="704" y="336"/>
                  </a:lnTo>
                  <a:lnTo>
                    <a:pt x="705" y="333"/>
                  </a:lnTo>
                  <a:lnTo>
                    <a:pt x="710" y="330"/>
                  </a:lnTo>
                  <a:lnTo>
                    <a:pt x="716" y="332"/>
                  </a:lnTo>
                  <a:lnTo>
                    <a:pt x="723" y="339"/>
                  </a:lnTo>
                  <a:lnTo>
                    <a:pt x="731" y="348"/>
                  </a:lnTo>
                  <a:lnTo>
                    <a:pt x="735" y="351"/>
                  </a:lnTo>
                  <a:lnTo>
                    <a:pt x="739" y="352"/>
                  </a:lnTo>
                  <a:lnTo>
                    <a:pt x="743" y="351"/>
                  </a:lnTo>
                  <a:lnTo>
                    <a:pt x="748" y="348"/>
                  </a:lnTo>
                  <a:lnTo>
                    <a:pt x="752" y="346"/>
                  </a:lnTo>
                  <a:lnTo>
                    <a:pt x="757" y="343"/>
                  </a:lnTo>
                  <a:lnTo>
                    <a:pt x="762" y="339"/>
                  </a:lnTo>
                  <a:lnTo>
                    <a:pt x="766" y="336"/>
                  </a:lnTo>
                  <a:lnTo>
                    <a:pt x="771" y="327"/>
                  </a:lnTo>
                  <a:lnTo>
                    <a:pt x="770" y="314"/>
                  </a:lnTo>
                  <a:lnTo>
                    <a:pt x="764" y="302"/>
                  </a:lnTo>
                  <a:lnTo>
                    <a:pt x="757" y="293"/>
                  </a:lnTo>
                  <a:lnTo>
                    <a:pt x="754" y="290"/>
                  </a:lnTo>
                  <a:lnTo>
                    <a:pt x="751" y="285"/>
                  </a:lnTo>
                  <a:lnTo>
                    <a:pt x="750" y="279"/>
                  </a:lnTo>
                  <a:lnTo>
                    <a:pt x="748" y="274"/>
                  </a:lnTo>
                  <a:lnTo>
                    <a:pt x="748" y="271"/>
                  </a:lnTo>
                  <a:lnTo>
                    <a:pt x="748" y="269"/>
                  </a:lnTo>
                  <a:lnTo>
                    <a:pt x="747" y="267"/>
                  </a:lnTo>
                  <a:lnTo>
                    <a:pt x="746" y="264"/>
                  </a:lnTo>
                  <a:lnTo>
                    <a:pt x="744" y="261"/>
                  </a:lnTo>
                  <a:lnTo>
                    <a:pt x="742" y="257"/>
                  </a:lnTo>
                  <a:lnTo>
                    <a:pt x="741" y="254"/>
                  </a:lnTo>
                  <a:lnTo>
                    <a:pt x="739" y="250"/>
                  </a:lnTo>
                  <a:lnTo>
                    <a:pt x="735" y="244"/>
                  </a:lnTo>
                  <a:lnTo>
                    <a:pt x="738" y="238"/>
                  </a:lnTo>
                  <a:lnTo>
                    <a:pt x="744" y="234"/>
                  </a:lnTo>
                  <a:lnTo>
                    <a:pt x="754" y="233"/>
                  </a:lnTo>
                  <a:lnTo>
                    <a:pt x="761" y="231"/>
                  </a:lnTo>
                  <a:lnTo>
                    <a:pt x="765" y="227"/>
                  </a:lnTo>
                  <a:lnTo>
                    <a:pt x="766" y="223"/>
                  </a:lnTo>
                  <a:lnTo>
                    <a:pt x="767" y="216"/>
                  </a:lnTo>
                  <a:lnTo>
                    <a:pt x="769" y="211"/>
                  </a:lnTo>
                  <a:lnTo>
                    <a:pt x="772" y="206"/>
                  </a:lnTo>
                  <a:lnTo>
                    <a:pt x="776" y="200"/>
                  </a:lnTo>
                  <a:lnTo>
                    <a:pt x="780" y="193"/>
                  </a:lnTo>
                  <a:lnTo>
                    <a:pt x="786" y="186"/>
                  </a:lnTo>
                  <a:lnTo>
                    <a:pt x="792" y="179"/>
                  </a:lnTo>
                  <a:lnTo>
                    <a:pt x="797" y="172"/>
                  </a:lnTo>
                  <a:lnTo>
                    <a:pt x="803" y="165"/>
                  </a:lnTo>
                  <a:lnTo>
                    <a:pt x="810" y="150"/>
                  </a:lnTo>
                  <a:lnTo>
                    <a:pt x="811" y="134"/>
                  </a:lnTo>
                  <a:lnTo>
                    <a:pt x="807" y="120"/>
                  </a:lnTo>
                  <a:lnTo>
                    <a:pt x="800" y="112"/>
                  </a:lnTo>
                  <a:lnTo>
                    <a:pt x="792" y="108"/>
                  </a:lnTo>
                  <a:lnTo>
                    <a:pt x="784" y="101"/>
                  </a:lnTo>
                  <a:lnTo>
                    <a:pt x="776" y="93"/>
                  </a:lnTo>
                  <a:lnTo>
                    <a:pt x="766" y="82"/>
                  </a:lnTo>
                  <a:lnTo>
                    <a:pt x="761" y="78"/>
                  </a:lnTo>
                  <a:lnTo>
                    <a:pt x="752" y="76"/>
                  </a:lnTo>
                  <a:lnTo>
                    <a:pt x="743" y="76"/>
                  </a:lnTo>
                  <a:lnTo>
                    <a:pt x="733" y="79"/>
                  </a:lnTo>
                  <a:lnTo>
                    <a:pt x="721" y="82"/>
                  </a:lnTo>
                  <a:lnTo>
                    <a:pt x="710" y="87"/>
                  </a:lnTo>
                  <a:lnTo>
                    <a:pt x="698" y="93"/>
                  </a:lnTo>
                  <a:lnTo>
                    <a:pt x="688" y="98"/>
                  </a:lnTo>
                  <a:lnTo>
                    <a:pt x="680" y="104"/>
                  </a:lnTo>
                  <a:lnTo>
                    <a:pt x="674" y="109"/>
                  </a:lnTo>
                  <a:lnTo>
                    <a:pt x="668" y="115"/>
                  </a:lnTo>
                  <a:lnTo>
                    <a:pt x="665" y="119"/>
                  </a:lnTo>
                  <a:lnTo>
                    <a:pt x="660" y="116"/>
                  </a:lnTo>
                  <a:lnTo>
                    <a:pt x="656" y="113"/>
                  </a:lnTo>
                  <a:lnTo>
                    <a:pt x="649" y="112"/>
                  </a:lnTo>
                  <a:lnTo>
                    <a:pt x="643" y="112"/>
                  </a:lnTo>
                  <a:lnTo>
                    <a:pt x="636" y="112"/>
                  </a:lnTo>
                  <a:lnTo>
                    <a:pt x="630" y="111"/>
                  </a:lnTo>
                  <a:lnTo>
                    <a:pt x="626" y="111"/>
                  </a:lnTo>
                  <a:lnTo>
                    <a:pt x="622" y="109"/>
                  </a:lnTo>
                  <a:lnTo>
                    <a:pt x="619" y="106"/>
                  </a:lnTo>
                  <a:lnTo>
                    <a:pt x="615" y="105"/>
                  </a:lnTo>
                  <a:lnTo>
                    <a:pt x="610" y="104"/>
                  </a:lnTo>
                  <a:lnTo>
                    <a:pt x="605" y="103"/>
                  </a:lnTo>
                  <a:lnTo>
                    <a:pt x="599" y="103"/>
                  </a:lnTo>
                  <a:lnTo>
                    <a:pt x="595" y="101"/>
                  </a:lnTo>
                  <a:lnTo>
                    <a:pt x="590" y="98"/>
                  </a:lnTo>
                  <a:lnTo>
                    <a:pt x="587" y="95"/>
                  </a:lnTo>
                  <a:lnTo>
                    <a:pt x="581" y="89"/>
                  </a:lnTo>
                  <a:lnTo>
                    <a:pt x="576" y="86"/>
                  </a:lnTo>
                  <a:lnTo>
                    <a:pt x="571" y="83"/>
                  </a:lnTo>
                  <a:lnTo>
                    <a:pt x="564" y="80"/>
                  </a:lnTo>
                  <a:lnTo>
                    <a:pt x="557" y="74"/>
                  </a:lnTo>
                  <a:lnTo>
                    <a:pt x="551" y="68"/>
                  </a:lnTo>
                  <a:lnTo>
                    <a:pt x="549" y="62"/>
                  </a:lnTo>
                  <a:lnTo>
                    <a:pt x="549" y="53"/>
                  </a:lnTo>
                  <a:lnTo>
                    <a:pt x="550" y="44"/>
                  </a:lnTo>
                  <a:lnTo>
                    <a:pt x="546" y="36"/>
                  </a:lnTo>
                  <a:lnTo>
                    <a:pt x="541" y="30"/>
                  </a:lnTo>
                  <a:lnTo>
                    <a:pt x="534" y="28"/>
                  </a:lnTo>
                  <a:lnTo>
                    <a:pt x="528" y="27"/>
                  </a:lnTo>
                  <a:lnTo>
                    <a:pt x="523" y="23"/>
                  </a:lnTo>
                  <a:lnTo>
                    <a:pt x="519" y="18"/>
                  </a:lnTo>
                  <a:lnTo>
                    <a:pt x="515" y="10"/>
                  </a:lnTo>
                  <a:lnTo>
                    <a:pt x="509" y="4"/>
                  </a:lnTo>
                  <a:lnTo>
                    <a:pt x="501" y="2"/>
                  </a:lnTo>
                  <a:lnTo>
                    <a:pt x="491" y="3"/>
                  </a:lnTo>
                  <a:lnTo>
                    <a:pt x="483" y="2"/>
                  </a:lnTo>
                  <a:lnTo>
                    <a:pt x="480" y="0"/>
                  </a:lnTo>
                  <a:lnTo>
                    <a:pt x="475" y="0"/>
                  </a:lnTo>
                  <a:lnTo>
                    <a:pt x="470" y="0"/>
                  </a:lnTo>
                  <a:lnTo>
                    <a:pt x="466" y="2"/>
                  </a:lnTo>
                  <a:lnTo>
                    <a:pt x="461" y="3"/>
                  </a:lnTo>
                  <a:lnTo>
                    <a:pt x="457" y="5"/>
                  </a:lnTo>
                  <a:lnTo>
                    <a:pt x="452" y="7"/>
                  </a:lnTo>
                  <a:lnTo>
                    <a:pt x="448" y="10"/>
                  </a:lnTo>
                  <a:lnTo>
                    <a:pt x="445" y="13"/>
                  </a:lnTo>
                  <a:lnTo>
                    <a:pt x="440" y="15"/>
                  </a:lnTo>
                  <a:lnTo>
                    <a:pt x="435" y="18"/>
                  </a:lnTo>
                  <a:lnTo>
                    <a:pt x="430" y="19"/>
                  </a:lnTo>
                  <a:lnTo>
                    <a:pt x="424" y="20"/>
                  </a:lnTo>
                  <a:lnTo>
                    <a:pt x="419" y="21"/>
                  </a:lnTo>
                  <a:lnTo>
                    <a:pt x="414" y="21"/>
                  </a:lnTo>
                  <a:lnTo>
                    <a:pt x="410" y="21"/>
                  </a:lnTo>
                  <a:lnTo>
                    <a:pt x="404" y="21"/>
                  </a:lnTo>
                  <a:lnTo>
                    <a:pt x="395" y="23"/>
                  </a:lnTo>
                  <a:lnTo>
                    <a:pt x="386" y="26"/>
                  </a:lnTo>
                  <a:lnTo>
                    <a:pt x="379" y="29"/>
                  </a:lnTo>
                  <a:lnTo>
                    <a:pt x="372" y="36"/>
                  </a:lnTo>
                  <a:lnTo>
                    <a:pt x="362" y="45"/>
                  </a:lnTo>
                  <a:lnTo>
                    <a:pt x="353" y="56"/>
                  </a:lnTo>
                  <a:lnTo>
                    <a:pt x="347" y="63"/>
                  </a:lnTo>
                  <a:lnTo>
                    <a:pt x="346" y="67"/>
                  </a:lnTo>
                  <a:lnTo>
                    <a:pt x="348" y="72"/>
                  </a:lnTo>
                  <a:lnTo>
                    <a:pt x="353" y="75"/>
                  </a:lnTo>
                  <a:lnTo>
                    <a:pt x="360" y="78"/>
                  </a:lnTo>
                  <a:lnTo>
                    <a:pt x="363" y="79"/>
                  </a:lnTo>
                  <a:lnTo>
                    <a:pt x="367" y="81"/>
                  </a:lnTo>
                  <a:lnTo>
                    <a:pt x="370" y="83"/>
                  </a:lnTo>
                  <a:lnTo>
                    <a:pt x="374" y="87"/>
                  </a:lnTo>
                  <a:lnTo>
                    <a:pt x="378" y="90"/>
                  </a:lnTo>
                  <a:lnTo>
                    <a:pt x="384" y="94"/>
                  </a:lnTo>
                  <a:lnTo>
                    <a:pt x="390" y="98"/>
                  </a:lnTo>
                  <a:lnTo>
                    <a:pt x="397" y="102"/>
                  </a:lnTo>
                  <a:lnTo>
                    <a:pt x="409" y="111"/>
                  </a:lnTo>
                  <a:lnTo>
                    <a:pt x="419" y="123"/>
                  </a:lnTo>
                  <a:lnTo>
                    <a:pt x="424" y="134"/>
                  </a:lnTo>
                  <a:lnTo>
                    <a:pt x="427" y="142"/>
                  </a:lnTo>
                  <a:lnTo>
                    <a:pt x="423" y="150"/>
                  </a:lnTo>
                  <a:lnTo>
                    <a:pt x="415" y="161"/>
                  </a:lnTo>
                  <a:lnTo>
                    <a:pt x="406" y="172"/>
                  </a:lnTo>
                  <a:lnTo>
                    <a:pt x="398" y="179"/>
                  </a:lnTo>
                  <a:lnTo>
                    <a:pt x="394" y="185"/>
                  </a:lnTo>
                  <a:lnTo>
                    <a:pt x="393" y="193"/>
                  </a:lnTo>
                  <a:lnTo>
                    <a:pt x="394" y="203"/>
                  </a:lnTo>
                  <a:lnTo>
                    <a:pt x="397" y="215"/>
                  </a:lnTo>
                  <a:lnTo>
                    <a:pt x="398" y="231"/>
                  </a:lnTo>
                  <a:lnTo>
                    <a:pt x="399" y="249"/>
                  </a:lnTo>
                  <a:lnTo>
                    <a:pt x="400" y="268"/>
                  </a:lnTo>
                  <a:lnTo>
                    <a:pt x="404" y="280"/>
                  </a:lnTo>
                  <a:lnTo>
                    <a:pt x="407" y="285"/>
                  </a:lnTo>
                  <a:lnTo>
                    <a:pt x="412" y="290"/>
                  </a:lnTo>
                  <a:lnTo>
                    <a:pt x="417" y="293"/>
                  </a:lnTo>
                  <a:lnTo>
                    <a:pt x="424" y="298"/>
                  </a:lnTo>
                  <a:lnTo>
                    <a:pt x="430" y="301"/>
                  </a:lnTo>
                  <a:lnTo>
                    <a:pt x="436" y="303"/>
                  </a:lnTo>
                  <a:lnTo>
                    <a:pt x="442" y="306"/>
                  </a:lnTo>
                  <a:lnTo>
                    <a:pt x="447" y="308"/>
                  </a:lnTo>
                  <a:lnTo>
                    <a:pt x="447" y="309"/>
                  </a:lnTo>
                  <a:lnTo>
                    <a:pt x="447" y="317"/>
                  </a:lnTo>
                  <a:lnTo>
                    <a:pt x="448" y="324"/>
                  </a:lnTo>
                  <a:lnTo>
                    <a:pt x="453" y="330"/>
                  </a:lnTo>
                  <a:lnTo>
                    <a:pt x="458" y="335"/>
                  </a:lnTo>
                  <a:lnTo>
                    <a:pt x="463" y="338"/>
                  </a:lnTo>
                  <a:lnTo>
                    <a:pt x="469" y="340"/>
                  </a:lnTo>
                  <a:lnTo>
                    <a:pt x="476" y="343"/>
                  </a:lnTo>
                  <a:lnTo>
                    <a:pt x="483" y="344"/>
                  </a:lnTo>
                  <a:lnTo>
                    <a:pt x="488" y="345"/>
                  </a:lnTo>
                  <a:lnTo>
                    <a:pt x="490" y="347"/>
                  </a:lnTo>
                  <a:lnTo>
                    <a:pt x="489" y="350"/>
                  </a:lnTo>
                  <a:lnTo>
                    <a:pt x="485" y="351"/>
                  </a:lnTo>
                  <a:lnTo>
                    <a:pt x="481" y="353"/>
                  </a:lnTo>
                  <a:lnTo>
                    <a:pt x="475" y="355"/>
                  </a:lnTo>
                  <a:lnTo>
                    <a:pt x="470" y="358"/>
                  </a:lnTo>
                  <a:lnTo>
                    <a:pt x="466" y="359"/>
                  </a:lnTo>
                  <a:lnTo>
                    <a:pt x="457" y="362"/>
                  </a:lnTo>
                  <a:lnTo>
                    <a:pt x="448" y="367"/>
                  </a:lnTo>
                  <a:lnTo>
                    <a:pt x="443" y="375"/>
                  </a:lnTo>
                  <a:lnTo>
                    <a:pt x="440" y="386"/>
                  </a:lnTo>
                  <a:lnTo>
                    <a:pt x="439" y="400"/>
                  </a:lnTo>
                  <a:lnTo>
                    <a:pt x="437" y="415"/>
                  </a:lnTo>
                  <a:lnTo>
                    <a:pt x="433" y="428"/>
                  </a:lnTo>
                  <a:lnTo>
                    <a:pt x="427" y="441"/>
                  </a:lnTo>
                  <a:lnTo>
                    <a:pt x="416" y="452"/>
                  </a:lnTo>
                  <a:lnTo>
                    <a:pt x="406" y="465"/>
                  </a:lnTo>
                  <a:lnTo>
                    <a:pt x="398" y="479"/>
                  </a:lnTo>
                  <a:lnTo>
                    <a:pt x="394" y="490"/>
                  </a:lnTo>
                  <a:lnTo>
                    <a:pt x="391" y="497"/>
                  </a:lnTo>
                  <a:lnTo>
                    <a:pt x="382" y="502"/>
                  </a:lnTo>
                  <a:lnTo>
                    <a:pt x="371" y="507"/>
                  </a:lnTo>
                  <a:lnTo>
                    <a:pt x="362" y="519"/>
                  </a:lnTo>
                  <a:lnTo>
                    <a:pt x="354" y="532"/>
                  </a:lnTo>
                  <a:lnTo>
                    <a:pt x="346" y="541"/>
                  </a:lnTo>
                  <a:lnTo>
                    <a:pt x="340" y="550"/>
                  </a:lnTo>
                  <a:lnTo>
                    <a:pt x="338" y="562"/>
                  </a:lnTo>
                  <a:lnTo>
                    <a:pt x="337" y="567"/>
                  </a:lnTo>
                  <a:lnTo>
                    <a:pt x="332" y="571"/>
                  </a:lnTo>
                  <a:lnTo>
                    <a:pt x="326" y="572"/>
                  </a:lnTo>
                  <a:lnTo>
                    <a:pt x="319" y="574"/>
                  </a:lnTo>
                  <a:lnTo>
                    <a:pt x="311" y="575"/>
                  </a:lnTo>
                  <a:lnTo>
                    <a:pt x="305" y="579"/>
                  </a:lnTo>
                  <a:lnTo>
                    <a:pt x="299" y="582"/>
                  </a:lnTo>
                  <a:lnTo>
                    <a:pt x="295" y="589"/>
                  </a:lnTo>
                  <a:lnTo>
                    <a:pt x="288" y="604"/>
                  </a:lnTo>
                  <a:lnTo>
                    <a:pt x="279" y="617"/>
                  </a:lnTo>
                  <a:lnTo>
                    <a:pt x="271" y="628"/>
                  </a:lnTo>
                  <a:lnTo>
                    <a:pt x="266" y="639"/>
                  </a:lnTo>
                  <a:lnTo>
                    <a:pt x="224" y="650"/>
                  </a:lnTo>
                  <a:lnTo>
                    <a:pt x="223" y="651"/>
                  </a:lnTo>
                  <a:lnTo>
                    <a:pt x="218" y="653"/>
                  </a:lnTo>
                  <a:lnTo>
                    <a:pt x="212" y="651"/>
                  </a:lnTo>
                  <a:lnTo>
                    <a:pt x="207" y="647"/>
                  </a:lnTo>
                  <a:lnTo>
                    <a:pt x="201" y="638"/>
                  </a:lnTo>
                  <a:lnTo>
                    <a:pt x="194" y="631"/>
                  </a:lnTo>
                  <a:lnTo>
                    <a:pt x="186" y="627"/>
                  </a:lnTo>
                  <a:lnTo>
                    <a:pt x="174" y="628"/>
                  </a:lnTo>
                  <a:lnTo>
                    <a:pt x="167" y="632"/>
                  </a:lnTo>
                  <a:lnTo>
                    <a:pt x="161" y="638"/>
                  </a:lnTo>
                  <a:lnTo>
                    <a:pt x="155" y="643"/>
                  </a:lnTo>
                  <a:lnTo>
                    <a:pt x="150" y="650"/>
                  </a:lnTo>
                  <a:lnTo>
                    <a:pt x="146" y="657"/>
                  </a:lnTo>
                  <a:lnTo>
                    <a:pt x="142" y="663"/>
                  </a:lnTo>
                  <a:lnTo>
                    <a:pt x="140" y="666"/>
                  </a:lnTo>
                  <a:lnTo>
                    <a:pt x="139" y="668"/>
                  </a:lnTo>
                  <a:lnTo>
                    <a:pt x="134" y="670"/>
                  </a:lnTo>
                  <a:lnTo>
                    <a:pt x="123" y="677"/>
                  </a:lnTo>
                  <a:lnTo>
                    <a:pt x="111" y="689"/>
                  </a:lnTo>
                  <a:lnTo>
                    <a:pt x="106" y="710"/>
                  </a:lnTo>
                  <a:lnTo>
                    <a:pt x="109" y="732"/>
                  </a:lnTo>
                  <a:lnTo>
                    <a:pt x="116" y="747"/>
                  </a:lnTo>
                  <a:lnTo>
                    <a:pt x="125" y="757"/>
                  </a:lnTo>
                  <a:lnTo>
                    <a:pt x="135" y="763"/>
                  </a:lnTo>
                  <a:lnTo>
                    <a:pt x="136" y="770"/>
                  </a:lnTo>
                  <a:lnTo>
                    <a:pt x="139" y="787"/>
                  </a:lnTo>
                  <a:lnTo>
                    <a:pt x="144" y="806"/>
                  </a:lnTo>
                  <a:lnTo>
                    <a:pt x="152" y="817"/>
                  </a:lnTo>
                  <a:lnTo>
                    <a:pt x="164" y="827"/>
                  </a:lnTo>
                  <a:lnTo>
                    <a:pt x="174" y="842"/>
                  </a:lnTo>
                  <a:lnTo>
                    <a:pt x="181" y="854"/>
                  </a:lnTo>
                  <a:lnTo>
                    <a:pt x="185" y="860"/>
                  </a:lnTo>
                  <a:lnTo>
                    <a:pt x="188" y="913"/>
                  </a:lnTo>
                  <a:lnTo>
                    <a:pt x="187" y="912"/>
                  </a:lnTo>
                  <a:lnTo>
                    <a:pt x="185" y="908"/>
                  </a:lnTo>
                  <a:lnTo>
                    <a:pt x="181" y="905"/>
                  </a:lnTo>
                  <a:lnTo>
                    <a:pt x="176" y="900"/>
                  </a:lnTo>
                  <a:lnTo>
                    <a:pt x="167" y="898"/>
                  </a:lnTo>
                  <a:lnTo>
                    <a:pt x="158" y="897"/>
                  </a:lnTo>
                  <a:lnTo>
                    <a:pt x="148" y="898"/>
                  </a:lnTo>
                  <a:lnTo>
                    <a:pt x="135" y="903"/>
                  </a:lnTo>
                  <a:lnTo>
                    <a:pt x="133" y="903"/>
                  </a:lnTo>
                  <a:lnTo>
                    <a:pt x="126" y="900"/>
                  </a:lnTo>
                  <a:lnTo>
                    <a:pt x="116" y="899"/>
                  </a:lnTo>
                  <a:lnTo>
                    <a:pt x="103" y="897"/>
                  </a:lnTo>
                  <a:lnTo>
                    <a:pt x="90" y="895"/>
                  </a:lnTo>
                  <a:lnTo>
                    <a:pt x="78" y="893"/>
                  </a:lnTo>
                  <a:lnTo>
                    <a:pt x="67" y="891"/>
                  </a:lnTo>
                  <a:lnTo>
                    <a:pt x="60" y="891"/>
                  </a:lnTo>
                  <a:lnTo>
                    <a:pt x="51" y="896"/>
                  </a:lnTo>
                  <a:lnTo>
                    <a:pt x="45" y="905"/>
                  </a:lnTo>
                  <a:lnTo>
                    <a:pt x="41" y="915"/>
                  </a:lnTo>
                  <a:lnTo>
                    <a:pt x="40" y="920"/>
                  </a:lnTo>
                  <a:lnTo>
                    <a:pt x="38" y="920"/>
                  </a:lnTo>
                  <a:lnTo>
                    <a:pt x="35" y="920"/>
                  </a:lnTo>
                  <a:lnTo>
                    <a:pt x="29" y="921"/>
                  </a:lnTo>
                  <a:lnTo>
                    <a:pt x="22" y="922"/>
                  </a:lnTo>
                  <a:lnTo>
                    <a:pt x="15" y="924"/>
                  </a:lnTo>
                  <a:lnTo>
                    <a:pt x="10" y="927"/>
                  </a:lnTo>
                  <a:lnTo>
                    <a:pt x="4" y="931"/>
                  </a:lnTo>
                  <a:lnTo>
                    <a:pt x="0" y="937"/>
                  </a:lnTo>
                  <a:lnTo>
                    <a:pt x="3" y="937"/>
                  </a:lnTo>
                  <a:lnTo>
                    <a:pt x="9" y="939"/>
                  </a:lnTo>
                  <a:lnTo>
                    <a:pt x="15" y="943"/>
                  </a:lnTo>
                  <a:lnTo>
                    <a:pt x="21" y="952"/>
                  </a:lnTo>
                  <a:lnTo>
                    <a:pt x="50" y="941"/>
                  </a:lnTo>
                  <a:lnTo>
                    <a:pt x="49" y="944"/>
                  </a:lnTo>
                  <a:lnTo>
                    <a:pt x="44" y="952"/>
                  </a:lnTo>
                  <a:lnTo>
                    <a:pt x="37" y="960"/>
                  </a:lnTo>
                  <a:lnTo>
                    <a:pt x="28" y="966"/>
                  </a:lnTo>
                  <a:lnTo>
                    <a:pt x="32" y="969"/>
                  </a:lnTo>
                  <a:lnTo>
                    <a:pt x="38" y="979"/>
                  </a:lnTo>
                  <a:lnTo>
                    <a:pt x="48" y="990"/>
                  </a:lnTo>
                  <a:lnTo>
                    <a:pt x="57" y="1002"/>
                  </a:lnTo>
                  <a:lnTo>
                    <a:pt x="62" y="1006"/>
                  </a:lnTo>
                  <a:lnTo>
                    <a:pt x="65" y="1011"/>
                  </a:lnTo>
                  <a:lnTo>
                    <a:pt x="71" y="1014"/>
                  </a:lnTo>
                  <a:lnTo>
                    <a:pt x="75" y="1017"/>
                  </a:lnTo>
                  <a:lnTo>
                    <a:pt x="81" y="1019"/>
                  </a:lnTo>
                  <a:lnTo>
                    <a:pt x="87" y="1021"/>
                  </a:lnTo>
                  <a:lnTo>
                    <a:pt x="93" y="1022"/>
                  </a:lnTo>
                  <a:lnTo>
                    <a:pt x="100" y="1022"/>
                  </a:lnTo>
                  <a:lnTo>
                    <a:pt x="106" y="1022"/>
                  </a:lnTo>
                  <a:lnTo>
                    <a:pt x="114" y="1021"/>
                  </a:lnTo>
                  <a:lnTo>
                    <a:pt x="121" y="1019"/>
                  </a:lnTo>
                  <a:lnTo>
                    <a:pt x="129" y="1017"/>
                  </a:lnTo>
                  <a:lnTo>
                    <a:pt x="135" y="1016"/>
                  </a:lnTo>
                  <a:lnTo>
                    <a:pt x="141" y="1013"/>
                  </a:lnTo>
                  <a:lnTo>
                    <a:pt x="144" y="1012"/>
                  </a:lnTo>
                  <a:lnTo>
                    <a:pt x="146" y="1012"/>
                  </a:lnTo>
                  <a:lnTo>
                    <a:pt x="147" y="1016"/>
                  </a:lnTo>
                  <a:lnTo>
                    <a:pt x="149" y="1024"/>
                  </a:lnTo>
                  <a:lnTo>
                    <a:pt x="149" y="1034"/>
                  </a:lnTo>
                  <a:lnTo>
                    <a:pt x="142" y="1041"/>
                  </a:lnTo>
                  <a:lnTo>
                    <a:pt x="133" y="1044"/>
                  </a:lnTo>
                  <a:lnTo>
                    <a:pt x="125" y="1045"/>
                  </a:lnTo>
                  <a:lnTo>
                    <a:pt x="118" y="1048"/>
                  </a:lnTo>
                  <a:lnTo>
                    <a:pt x="110" y="1051"/>
                  </a:lnTo>
                  <a:lnTo>
                    <a:pt x="101" y="1055"/>
                  </a:lnTo>
                  <a:lnTo>
                    <a:pt x="90" y="1056"/>
                  </a:lnTo>
                  <a:lnTo>
                    <a:pt x="82" y="1055"/>
                  </a:lnTo>
                  <a:lnTo>
                    <a:pt x="79" y="1055"/>
                  </a:lnTo>
                  <a:lnTo>
                    <a:pt x="60" y="1048"/>
                  </a:lnTo>
                  <a:lnTo>
                    <a:pt x="64" y="1065"/>
                  </a:lnTo>
                  <a:lnTo>
                    <a:pt x="67" y="1069"/>
                  </a:lnTo>
                  <a:lnTo>
                    <a:pt x="75" y="1075"/>
                  </a:lnTo>
                  <a:lnTo>
                    <a:pt x="86" y="1087"/>
                  </a:lnTo>
                  <a:lnTo>
                    <a:pt x="93" y="1097"/>
                  </a:lnTo>
                  <a:lnTo>
                    <a:pt x="96" y="1103"/>
                  </a:lnTo>
                  <a:lnTo>
                    <a:pt x="100" y="1111"/>
                  </a:lnTo>
                  <a:lnTo>
                    <a:pt x="104" y="1119"/>
                  </a:lnTo>
                  <a:lnTo>
                    <a:pt x="110" y="1128"/>
                  </a:lnTo>
                  <a:lnTo>
                    <a:pt x="117" y="1138"/>
                  </a:lnTo>
                  <a:lnTo>
                    <a:pt x="124" y="1147"/>
                  </a:lnTo>
                  <a:lnTo>
                    <a:pt x="131" y="1154"/>
                  </a:lnTo>
                  <a:lnTo>
                    <a:pt x="139" y="1161"/>
                  </a:lnTo>
                  <a:lnTo>
                    <a:pt x="146" y="1165"/>
                  </a:lnTo>
                  <a:lnTo>
                    <a:pt x="151" y="1169"/>
                  </a:lnTo>
                  <a:lnTo>
                    <a:pt x="156" y="1172"/>
                  </a:lnTo>
                  <a:lnTo>
                    <a:pt x="161" y="1174"/>
                  </a:lnTo>
                  <a:lnTo>
                    <a:pt x="164" y="1176"/>
                  </a:lnTo>
                  <a:lnTo>
                    <a:pt x="170" y="1177"/>
                  </a:lnTo>
                  <a:lnTo>
                    <a:pt x="177" y="1178"/>
                  </a:lnTo>
                  <a:lnTo>
                    <a:pt x="185" y="1178"/>
                  </a:lnTo>
                  <a:lnTo>
                    <a:pt x="195" y="1177"/>
                  </a:lnTo>
                  <a:lnTo>
                    <a:pt x="205" y="1174"/>
                  </a:lnTo>
                  <a:lnTo>
                    <a:pt x="216" y="1171"/>
                  </a:lnTo>
                  <a:lnTo>
                    <a:pt x="226" y="1168"/>
                  </a:lnTo>
                  <a:lnTo>
                    <a:pt x="235" y="1163"/>
                  </a:lnTo>
                  <a:lnTo>
                    <a:pt x="243" y="1160"/>
                  </a:lnTo>
                  <a:lnTo>
                    <a:pt x="250" y="1156"/>
                  </a:lnTo>
                  <a:lnTo>
                    <a:pt x="256" y="1154"/>
                  </a:lnTo>
                  <a:lnTo>
                    <a:pt x="264" y="1148"/>
                  </a:lnTo>
                  <a:lnTo>
                    <a:pt x="270" y="1140"/>
                  </a:lnTo>
                  <a:lnTo>
                    <a:pt x="275" y="1128"/>
                  </a:lnTo>
                  <a:lnTo>
                    <a:pt x="277" y="1116"/>
                  </a:lnTo>
                  <a:lnTo>
                    <a:pt x="278" y="1102"/>
                  </a:lnTo>
                  <a:lnTo>
                    <a:pt x="281" y="1090"/>
                  </a:lnTo>
                  <a:lnTo>
                    <a:pt x="287" y="1083"/>
                  </a:lnTo>
                  <a:lnTo>
                    <a:pt x="295" y="1083"/>
                  </a:lnTo>
                  <a:lnTo>
                    <a:pt x="301" y="1090"/>
                  </a:lnTo>
                  <a:lnTo>
                    <a:pt x="302" y="1098"/>
                  </a:lnTo>
                  <a:lnTo>
                    <a:pt x="302" y="1110"/>
                  </a:lnTo>
                  <a:lnTo>
                    <a:pt x="302" y="1123"/>
                  </a:lnTo>
                  <a:lnTo>
                    <a:pt x="305" y="1135"/>
                  </a:lnTo>
                  <a:lnTo>
                    <a:pt x="310" y="1149"/>
                  </a:lnTo>
                  <a:lnTo>
                    <a:pt x="315" y="1163"/>
                  </a:lnTo>
                  <a:lnTo>
                    <a:pt x="316" y="1178"/>
                  </a:lnTo>
                  <a:lnTo>
                    <a:pt x="313" y="1193"/>
                  </a:lnTo>
                  <a:lnTo>
                    <a:pt x="309" y="1208"/>
                  </a:lnTo>
                  <a:lnTo>
                    <a:pt x="306" y="1225"/>
                  </a:lnTo>
                  <a:lnTo>
                    <a:pt x="302" y="1246"/>
                  </a:lnTo>
                  <a:lnTo>
                    <a:pt x="303" y="1267"/>
                  </a:lnTo>
                  <a:lnTo>
                    <a:pt x="309" y="1283"/>
                  </a:lnTo>
                  <a:lnTo>
                    <a:pt x="315" y="1297"/>
                  </a:lnTo>
                  <a:lnTo>
                    <a:pt x="316" y="1309"/>
                  </a:lnTo>
                  <a:lnTo>
                    <a:pt x="313" y="1323"/>
                  </a:lnTo>
                  <a:lnTo>
                    <a:pt x="309" y="1338"/>
                  </a:lnTo>
                  <a:lnTo>
                    <a:pt x="308" y="1353"/>
                  </a:lnTo>
                  <a:lnTo>
                    <a:pt x="313" y="1367"/>
                  </a:lnTo>
                  <a:lnTo>
                    <a:pt x="317" y="1375"/>
                  </a:lnTo>
                  <a:lnTo>
                    <a:pt x="323" y="1386"/>
                  </a:lnTo>
                  <a:lnTo>
                    <a:pt x="329" y="1399"/>
                  </a:lnTo>
                  <a:lnTo>
                    <a:pt x="334" y="1413"/>
                  </a:lnTo>
                  <a:lnTo>
                    <a:pt x="339" y="1427"/>
                  </a:lnTo>
                  <a:lnTo>
                    <a:pt x="343" y="1441"/>
                  </a:lnTo>
                  <a:lnTo>
                    <a:pt x="345" y="1453"/>
                  </a:lnTo>
                  <a:lnTo>
                    <a:pt x="345" y="1463"/>
                  </a:lnTo>
                  <a:lnTo>
                    <a:pt x="343" y="1478"/>
                  </a:lnTo>
                  <a:lnTo>
                    <a:pt x="344" y="1492"/>
                  </a:lnTo>
                  <a:lnTo>
                    <a:pt x="347" y="1510"/>
                  </a:lnTo>
                  <a:lnTo>
                    <a:pt x="355" y="1533"/>
                  </a:lnTo>
                  <a:lnTo>
                    <a:pt x="361" y="1545"/>
                  </a:lnTo>
                  <a:lnTo>
                    <a:pt x="367" y="1558"/>
                  </a:lnTo>
                  <a:lnTo>
                    <a:pt x="372" y="1570"/>
                  </a:lnTo>
                  <a:lnTo>
                    <a:pt x="378" y="1580"/>
                  </a:lnTo>
                  <a:lnTo>
                    <a:pt x="384" y="1592"/>
                  </a:lnTo>
                  <a:lnTo>
                    <a:pt x="389" y="1602"/>
                  </a:lnTo>
                  <a:lnTo>
                    <a:pt x="393" y="1612"/>
                  </a:lnTo>
                  <a:lnTo>
                    <a:pt x="398" y="1623"/>
                  </a:lnTo>
                  <a:lnTo>
                    <a:pt x="402" y="1638"/>
                  </a:lnTo>
                  <a:lnTo>
                    <a:pt x="404" y="1647"/>
                  </a:lnTo>
                  <a:lnTo>
                    <a:pt x="405" y="1660"/>
                  </a:lnTo>
                  <a:lnTo>
                    <a:pt x="412" y="1683"/>
                  </a:lnTo>
                  <a:lnTo>
                    <a:pt x="417" y="1699"/>
                  </a:lnTo>
                  <a:lnTo>
                    <a:pt x="423" y="1714"/>
                  </a:lnTo>
                  <a:lnTo>
                    <a:pt x="430" y="1729"/>
                  </a:lnTo>
                  <a:lnTo>
                    <a:pt x="435" y="1743"/>
                  </a:lnTo>
                  <a:lnTo>
                    <a:pt x="440" y="1755"/>
                  </a:lnTo>
                  <a:lnTo>
                    <a:pt x="444" y="1767"/>
                  </a:lnTo>
                  <a:lnTo>
                    <a:pt x="446" y="1775"/>
                  </a:lnTo>
                  <a:lnTo>
                    <a:pt x="447" y="1782"/>
                  </a:lnTo>
                  <a:lnTo>
                    <a:pt x="448" y="1789"/>
                  </a:lnTo>
                  <a:lnTo>
                    <a:pt x="452" y="1796"/>
                  </a:lnTo>
                  <a:lnTo>
                    <a:pt x="457" y="1805"/>
                  </a:lnTo>
                  <a:lnTo>
                    <a:pt x="462" y="1813"/>
                  </a:lnTo>
                  <a:lnTo>
                    <a:pt x="469" y="1822"/>
                  </a:lnTo>
                  <a:lnTo>
                    <a:pt x="476" y="1829"/>
                  </a:lnTo>
                  <a:lnTo>
                    <a:pt x="483" y="1835"/>
                  </a:lnTo>
                  <a:lnTo>
                    <a:pt x="490" y="1839"/>
                  </a:lnTo>
                  <a:lnTo>
                    <a:pt x="493" y="1849"/>
                  </a:lnTo>
                  <a:lnTo>
                    <a:pt x="503" y="1869"/>
                  </a:lnTo>
                  <a:lnTo>
                    <a:pt x="513" y="1896"/>
                  </a:lnTo>
                  <a:lnTo>
                    <a:pt x="519" y="1921"/>
                  </a:lnTo>
                  <a:lnTo>
                    <a:pt x="523" y="1938"/>
                  </a:lnTo>
                  <a:lnTo>
                    <a:pt x="530" y="1951"/>
                  </a:lnTo>
                  <a:lnTo>
                    <a:pt x="537" y="1964"/>
                  </a:lnTo>
                  <a:lnTo>
                    <a:pt x="539" y="1978"/>
                  </a:lnTo>
                  <a:lnTo>
                    <a:pt x="542" y="1995"/>
                  </a:lnTo>
                  <a:lnTo>
                    <a:pt x="548" y="2012"/>
                  </a:lnTo>
                  <a:lnTo>
                    <a:pt x="556" y="2031"/>
                  </a:lnTo>
                  <a:lnTo>
                    <a:pt x="565" y="2046"/>
                  </a:lnTo>
                  <a:lnTo>
                    <a:pt x="571" y="2052"/>
                  </a:lnTo>
                  <a:lnTo>
                    <a:pt x="577" y="2062"/>
                  </a:lnTo>
                  <a:lnTo>
                    <a:pt x="586" y="2070"/>
                  </a:lnTo>
                  <a:lnTo>
                    <a:pt x="594" y="2079"/>
                  </a:lnTo>
                  <a:lnTo>
                    <a:pt x="600" y="2086"/>
                  </a:lnTo>
                  <a:lnTo>
                    <a:pt x="605" y="2093"/>
                  </a:lnTo>
                  <a:lnTo>
                    <a:pt x="610" y="2097"/>
                  </a:lnTo>
                  <a:lnTo>
                    <a:pt x="611" y="2099"/>
                  </a:lnTo>
                  <a:lnTo>
                    <a:pt x="612" y="2099"/>
                  </a:lnTo>
                  <a:lnTo>
                    <a:pt x="615" y="2100"/>
                  </a:lnTo>
                  <a:lnTo>
                    <a:pt x="620" y="2101"/>
                  </a:lnTo>
                  <a:lnTo>
                    <a:pt x="626" y="2101"/>
                  </a:lnTo>
                  <a:lnTo>
                    <a:pt x="629" y="2101"/>
                  </a:lnTo>
                  <a:lnTo>
                    <a:pt x="634" y="2101"/>
                  </a:lnTo>
                  <a:lnTo>
                    <a:pt x="637" y="2100"/>
                  </a:lnTo>
                  <a:lnTo>
                    <a:pt x="642" y="2099"/>
                  </a:lnTo>
                  <a:lnTo>
                    <a:pt x="647" y="2096"/>
                  </a:lnTo>
                  <a:lnTo>
                    <a:pt x="651" y="2095"/>
                  </a:lnTo>
                  <a:lnTo>
                    <a:pt x="656" y="2092"/>
                  </a:lnTo>
                  <a:lnTo>
                    <a:pt x="660" y="2088"/>
                  </a:lnTo>
                  <a:lnTo>
                    <a:pt x="673" y="2072"/>
                  </a:lnTo>
                  <a:lnTo>
                    <a:pt x="678" y="2057"/>
                  </a:lnTo>
                  <a:lnTo>
                    <a:pt x="680" y="2046"/>
                  </a:lnTo>
                  <a:lnTo>
                    <a:pt x="686" y="2037"/>
                  </a:lnTo>
                  <a:lnTo>
                    <a:pt x="691" y="2035"/>
                  </a:lnTo>
                  <a:lnTo>
                    <a:pt x="697" y="2032"/>
                  </a:lnTo>
                  <a:lnTo>
                    <a:pt x="704" y="2029"/>
                  </a:lnTo>
                  <a:lnTo>
                    <a:pt x="711" y="2026"/>
                  </a:lnTo>
                  <a:lnTo>
                    <a:pt x="716" y="2024"/>
                  </a:lnTo>
                  <a:lnTo>
                    <a:pt x="720" y="2021"/>
                  </a:lnTo>
                  <a:lnTo>
                    <a:pt x="724" y="2020"/>
                  </a:lnTo>
                  <a:lnTo>
                    <a:pt x="725" y="2020"/>
                  </a:lnTo>
                  <a:lnTo>
                    <a:pt x="725" y="2018"/>
                  </a:lnTo>
                  <a:lnTo>
                    <a:pt x="726" y="2012"/>
                  </a:lnTo>
                  <a:lnTo>
                    <a:pt x="728" y="2004"/>
                  </a:lnTo>
                  <a:lnTo>
                    <a:pt x="732" y="1995"/>
                  </a:lnTo>
                  <a:lnTo>
                    <a:pt x="738" y="1987"/>
                  </a:lnTo>
                  <a:lnTo>
                    <a:pt x="746" y="1978"/>
                  </a:lnTo>
                  <a:lnTo>
                    <a:pt x="752" y="1968"/>
                  </a:lnTo>
                  <a:lnTo>
                    <a:pt x="757" y="1959"/>
                  </a:lnTo>
                  <a:lnTo>
                    <a:pt x="761" y="1953"/>
                  </a:lnTo>
                  <a:lnTo>
                    <a:pt x="766" y="1950"/>
                  </a:lnTo>
                  <a:lnTo>
                    <a:pt x="773" y="1949"/>
                  </a:lnTo>
                  <a:lnTo>
                    <a:pt x="781" y="1949"/>
                  </a:lnTo>
                  <a:lnTo>
                    <a:pt x="789" y="1948"/>
                  </a:lnTo>
                  <a:lnTo>
                    <a:pt x="796" y="1943"/>
                  </a:lnTo>
                  <a:lnTo>
                    <a:pt x="801" y="1940"/>
                  </a:lnTo>
                  <a:lnTo>
                    <a:pt x="803" y="1938"/>
                  </a:lnTo>
                  <a:lnTo>
                    <a:pt x="803" y="1934"/>
                  </a:lnTo>
                  <a:lnTo>
                    <a:pt x="802" y="1922"/>
                  </a:lnTo>
                  <a:lnTo>
                    <a:pt x="802" y="1908"/>
                  </a:lnTo>
                  <a:lnTo>
                    <a:pt x="803" y="1896"/>
                  </a:lnTo>
                  <a:lnTo>
                    <a:pt x="802" y="1884"/>
                  </a:lnTo>
                  <a:lnTo>
                    <a:pt x="797" y="1872"/>
                  </a:lnTo>
                  <a:lnTo>
                    <a:pt x="791" y="1859"/>
                  </a:lnTo>
                  <a:lnTo>
                    <a:pt x="788" y="1850"/>
                  </a:lnTo>
                  <a:lnTo>
                    <a:pt x="789" y="1842"/>
                  </a:lnTo>
                  <a:lnTo>
                    <a:pt x="794" y="1834"/>
                  </a:lnTo>
                  <a:lnTo>
                    <a:pt x="801" y="1824"/>
                  </a:lnTo>
                  <a:lnTo>
                    <a:pt x="810" y="1810"/>
                  </a:lnTo>
                  <a:lnTo>
                    <a:pt x="820" y="1792"/>
                  </a:lnTo>
                  <a:lnTo>
                    <a:pt x="829" y="1764"/>
                  </a:lnTo>
                  <a:lnTo>
                    <a:pt x="829" y="1725"/>
                  </a:lnTo>
                  <a:lnTo>
                    <a:pt x="817" y="1669"/>
                  </a:lnTo>
                  <a:lnTo>
                    <a:pt x="817" y="1661"/>
                  </a:lnTo>
                  <a:lnTo>
                    <a:pt x="817" y="1640"/>
                  </a:lnTo>
                  <a:lnTo>
                    <a:pt x="816" y="1616"/>
                  </a:lnTo>
                  <a:lnTo>
                    <a:pt x="814" y="1594"/>
                  </a:lnTo>
                  <a:lnTo>
                    <a:pt x="814" y="1577"/>
                  </a:lnTo>
                  <a:lnTo>
                    <a:pt x="819" y="1563"/>
                  </a:lnTo>
                  <a:lnTo>
                    <a:pt x="830" y="1552"/>
                  </a:lnTo>
                  <a:lnTo>
                    <a:pt x="842" y="1548"/>
                  </a:lnTo>
                  <a:lnTo>
                    <a:pt x="853" y="1547"/>
                  </a:lnTo>
                  <a:lnTo>
                    <a:pt x="858" y="1548"/>
                  </a:lnTo>
                  <a:lnTo>
                    <a:pt x="861" y="1550"/>
                  </a:lnTo>
                  <a:lnTo>
                    <a:pt x="862" y="1551"/>
                  </a:lnTo>
                  <a:lnTo>
                    <a:pt x="867" y="1550"/>
                  </a:lnTo>
                  <a:lnTo>
                    <a:pt x="877" y="1545"/>
                  </a:lnTo>
                  <a:lnTo>
                    <a:pt x="887" y="1537"/>
                  </a:lnTo>
                  <a:lnTo>
                    <a:pt x="894" y="1526"/>
                  </a:lnTo>
                  <a:lnTo>
                    <a:pt x="900" y="1516"/>
                  </a:lnTo>
                  <a:lnTo>
                    <a:pt x="908" y="1509"/>
                  </a:lnTo>
                  <a:lnTo>
                    <a:pt x="915" y="1506"/>
                  </a:lnTo>
                  <a:lnTo>
                    <a:pt x="918" y="1505"/>
                  </a:lnTo>
                  <a:lnTo>
                    <a:pt x="921" y="1505"/>
                  </a:lnTo>
                  <a:lnTo>
                    <a:pt x="925" y="1505"/>
                  </a:lnTo>
                  <a:lnTo>
                    <a:pt x="933" y="1504"/>
                  </a:lnTo>
                  <a:lnTo>
                    <a:pt x="943" y="1503"/>
                  </a:lnTo>
                  <a:lnTo>
                    <a:pt x="952" y="1502"/>
                  </a:lnTo>
                  <a:lnTo>
                    <a:pt x="961" y="1499"/>
                  </a:lnTo>
                  <a:lnTo>
                    <a:pt x="968" y="1495"/>
                  </a:lnTo>
                  <a:lnTo>
                    <a:pt x="972" y="1490"/>
                  </a:lnTo>
                  <a:lnTo>
                    <a:pt x="974" y="1484"/>
                  </a:lnTo>
                  <a:lnTo>
                    <a:pt x="972" y="1479"/>
                  </a:lnTo>
                  <a:lnTo>
                    <a:pt x="969" y="1472"/>
                  </a:lnTo>
                  <a:lnTo>
                    <a:pt x="967" y="1465"/>
                  </a:lnTo>
                  <a:lnTo>
                    <a:pt x="966" y="1458"/>
                  </a:lnTo>
                  <a:lnTo>
                    <a:pt x="967" y="1451"/>
                  </a:lnTo>
                  <a:lnTo>
                    <a:pt x="972" y="1445"/>
                  </a:lnTo>
                  <a:lnTo>
                    <a:pt x="983" y="1441"/>
                  </a:lnTo>
                  <a:lnTo>
                    <a:pt x="995" y="1436"/>
                  </a:lnTo>
                  <a:lnTo>
                    <a:pt x="1005" y="1430"/>
                  </a:lnTo>
                  <a:lnTo>
                    <a:pt x="1013" y="1423"/>
                  </a:lnTo>
                  <a:lnTo>
                    <a:pt x="1021" y="1416"/>
                  </a:lnTo>
                  <a:lnTo>
                    <a:pt x="1028" y="1408"/>
                  </a:lnTo>
                  <a:lnTo>
                    <a:pt x="1033" y="1400"/>
                  </a:lnTo>
                  <a:lnTo>
                    <a:pt x="1042" y="1392"/>
                  </a:lnTo>
                  <a:lnTo>
                    <a:pt x="1050" y="1384"/>
                  </a:lnTo>
                  <a:lnTo>
                    <a:pt x="1060" y="1376"/>
                  </a:lnTo>
                  <a:lnTo>
                    <a:pt x="1070" y="1368"/>
                  </a:lnTo>
                  <a:lnTo>
                    <a:pt x="1082" y="1359"/>
                  </a:lnTo>
                  <a:lnTo>
                    <a:pt x="1093" y="1351"/>
                  </a:lnTo>
                  <a:lnTo>
                    <a:pt x="1104" y="1342"/>
                  </a:lnTo>
                  <a:lnTo>
                    <a:pt x="1113" y="1331"/>
                  </a:lnTo>
                  <a:lnTo>
                    <a:pt x="1122" y="1321"/>
                  </a:lnTo>
                  <a:lnTo>
                    <a:pt x="1128" y="1309"/>
                  </a:lnTo>
                  <a:lnTo>
                    <a:pt x="1135" y="1298"/>
                  </a:lnTo>
                  <a:lnTo>
                    <a:pt x="1142" y="1287"/>
                  </a:lnTo>
                  <a:lnTo>
                    <a:pt x="1151" y="1279"/>
                  </a:lnTo>
                  <a:lnTo>
                    <a:pt x="1160" y="1271"/>
                  </a:lnTo>
                  <a:lnTo>
                    <a:pt x="1169" y="1264"/>
                  </a:lnTo>
                  <a:lnTo>
                    <a:pt x="1179" y="1259"/>
                  </a:lnTo>
                  <a:lnTo>
                    <a:pt x="1186" y="1254"/>
                  </a:lnTo>
                  <a:lnTo>
                    <a:pt x="1192" y="1249"/>
                  </a:lnTo>
                  <a:lnTo>
                    <a:pt x="1198" y="1246"/>
                  </a:lnTo>
                  <a:lnTo>
                    <a:pt x="1206" y="1244"/>
                  </a:lnTo>
                  <a:lnTo>
                    <a:pt x="1214" y="1242"/>
                  </a:lnTo>
                  <a:lnTo>
                    <a:pt x="1222" y="1241"/>
                  </a:lnTo>
                  <a:lnTo>
                    <a:pt x="1230" y="1240"/>
                  </a:lnTo>
                  <a:lnTo>
                    <a:pt x="1237" y="1239"/>
                  </a:lnTo>
                  <a:lnTo>
                    <a:pt x="1243" y="1236"/>
                  </a:lnTo>
                  <a:lnTo>
                    <a:pt x="1245" y="1231"/>
                  </a:lnTo>
                  <a:lnTo>
                    <a:pt x="1250" y="1218"/>
                  </a:lnTo>
                  <a:lnTo>
                    <a:pt x="1259" y="1204"/>
                  </a:lnTo>
                  <a:lnTo>
                    <a:pt x="1268" y="1192"/>
                  </a:lnTo>
                  <a:lnTo>
                    <a:pt x="1278" y="1181"/>
                  </a:lnTo>
                  <a:lnTo>
                    <a:pt x="1281" y="1172"/>
                  </a:lnTo>
                  <a:lnTo>
                    <a:pt x="1278" y="1162"/>
                  </a:lnTo>
                  <a:lnTo>
                    <a:pt x="1273" y="1153"/>
                  </a:lnTo>
                  <a:lnTo>
                    <a:pt x="1271" y="1149"/>
                  </a:lnTo>
                  <a:lnTo>
                    <a:pt x="1270" y="1147"/>
                  </a:lnTo>
                  <a:lnTo>
                    <a:pt x="1270" y="1140"/>
                  </a:lnTo>
                  <a:lnTo>
                    <a:pt x="1274" y="1130"/>
                  </a:lnTo>
                  <a:lnTo>
                    <a:pt x="1288" y="1116"/>
                  </a:lnTo>
                  <a:lnTo>
                    <a:pt x="1297" y="1109"/>
                  </a:lnTo>
                  <a:lnTo>
                    <a:pt x="1306" y="1103"/>
                  </a:lnTo>
                  <a:lnTo>
                    <a:pt x="1315" y="1098"/>
                  </a:lnTo>
                  <a:lnTo>
                    <a:pt x="1321" y="1096"/>
                  </a:lnTo>
                  <a:lnTo>
                    <a:pt x="1328" y="1094"/>
                  </a:lnTo>
                  <a:lnTo>
                    <a:pt x="1335" y="1094"/>
                  </a:lnTo>
                  <a:lnTo>
                    <a:pt x="1340" y="1095"/>
                  </a:lnTo>
                  <a:lnTo>
                    <a:pt x="1344" y="1097"/>
                  </a:lnTo>
                  <a:lnTo>
                    <a:pt x="1349" y="1100"/>
                  </a:lnTo>
                  <a:lnTo>
                    <a:pt x="1354" y="1101"/>
                  </a:lnTo>
                  <a:lnTo>
                    <a:pt x="1358" y="1102"/>
                  </a:lnTo>
                  <a:lnTo>
                    <a:pt x="1363" y="1103"/>
                  </a:lnTo>
                  <a:lnTo>
                    <a:pt x="1369" y="1103"/>
                  </a:lnTo>
                  <a:lnTo>
                    <a:pt x="1373" y="1103"/>
                  </a:lnTo>
                  <a:lnTo>
                    <a:pt x="1379" y="1102"/>
                  </a:lnTo>
                  <a:lnTo>
                    <a:pt x="1384" y="1101"/>
                  </a:lnTo>
                  <a:lnTo>
                    <a:pt x="1395" y="1098"/>
                  </a:lnTo>
                  <a:lnTo>
                    <a:pt x="1405" y="1096"/>
                  </a:lnTo>
                  <a:lnTo>
                    <a:pt x="1412" y="1095"/>
                  </a:lnTo>
                  <a:lnTo>
                    <a:pt x="1416" y="1094"/>
                  </a:lnTo>
                  <a:lnTo>
                    <a:pt x="1415" y="1086"/>
                  </a:lnTo>
                  <a:lnTo>
                    <a:pt x="1414" y="1069"/>
                  </a:lnTo>
                  <a:lnTo>
                    <a:pt x="1411" y="1045"/>
                  </a:lnTo>
                  <a:lnTo>
                    <a:pt x="1409" y="1026"/>
                  </a:lnTo>
                  <a:lnTo>
                    <a:pt x="1404" y="1005"/>
                  </a:lnTo>
                  <a:lnTo>
                    <a:pt x="1397" y="981"/>
                  </a:lnTo>
                  <a:lnTo>
                    <a:pt x="1387" y="959"/>
                  </a:lnTo>
                  <a:lnTo>
                    <a:pt x="1377" y="949"/>
                  </a:lnTo>
                  <a:lnTo>
                    <a:pt x="1379" y="945"/>
                  </a:lnTo>
                  <a:lnTo>
                    <a:pt x="1384" y="937"/>
                  </a:lnTo>
                  <a:lnTo>
                    <a:pt x="1387" y="927"/>
                  </a:lnTo>
                  <a:lnTo>
                    <a:pt x="1387" y="916"/>
                  </a:lnTo>
                  <a:lnTo>
                    <a:pt x="1385" y="907"/>
                  </a:lnTo>
                  <a:lnTo>
                    <a:pt x="1381" y="901"/>
                  </a:lnTo>
                  <a:lnTo>
                    <a:pt x="1377" y="898"/>
                  </a:lnTo>
                  <a:lnTo>
                    <a:pt x="1370" y="895"/>
                  </a:lnTo>
                  <a:lnTo>
                    <a:pt x="1365" y="892"/>
                  </a:lnTo>
                  <a:lnTo>
                    <a:pt x="1359" y="890"/>
                  </a:lnTo>
                  <a:lnTo>
                    <a:pt x="1354" y="888"/>
                  </a:lnTo>
                  <a:lnTo>
                    <a:pt x="1348" y="884"/>
                  </a:lnTo>
                  <a:lnTo>
                    <a:pt x="1342" y="882"/>
                  </a:lnTo>
                  <a:lnTo>
                    <a:pt x="1339" y="880"/>
                  </a:lnTo>
                  <a:lnTo>
                    <a:pt x="1335" y="878"/>
                  </a:lnTo>
                  <a:lnTo>
                    <a:pt x="1334" y="877"/>
                  </a:lnTo>
                  <a:lnTo>
                    <a:pt x="1335" y="876"/>
                  </a:lnTo>
                  <a:lnTo>
                    <a:pt x="1339" y="873"/>
                  </a:lnTo>
                  <a:lnTo>
                    <a:pt x="1344" y="867"/>
                  </a:lnTo>
                  <a:lnTo>
                    <a:pt x="1350" y="861"/>
                  </a:lnTo>
                  <a:lnTo>
                    <a:pt x="1357" y="855"/>
                  </a:lnTo>
                  <a:lnTo>
                    <a:pt x="1364" y="850"/>
                  </a:lnTo>
                  <a:lnTo>
                    <a:pt x="1371" y="846"/>
                  </a:lnTo>
                  <a:lnTo>
                    <a:pt x="1377" y="845"/>
                  </a:lnTo>
                  <a:lnTo>
                    <a:pt x="1385" y="840"/>
                  </a:lnTo>
                  <a:lnTo>
                    <a:pt x="1387" y="829"/>
                  </a:lnTo>
                  <a:lnTo>
                    <a:pt x="1384" y="817"/>
                  </a:lnTo>
                  <a:lnTo>
                    <a:pt x="1373" y="813"/>
                  </a:lnTo>
                  <a:lnTo>
                    <a:pt x="1366" y="813"/>
                  </a:lnTo>
                  <a:lnTo>
                    <a:pt x="1361" y="810"/>
                  </a:lnTo>
                  <a:lnTo>
                    <a:pt x="1354" y="807"/>
                  </a:lnTo>
                  <a:lnTo>
                    <a:pt x="1349" y="802"/>
                  </a:lnTo>
                  <a:lnTo>
                    <a:pt x="1346" y="795"/>
                  </a:lnTo>
                  <a:lnTo>
                    <a:pt x="1343" y="786"/>
                  </a:lnTo>
                  <a:lnTo>
                    <a:pt x="1344" y="775"/>
                  </a:lnTo>
                  <a:lnTo>
                    <a:pt x="1348" y="760"/>
                  </a:lnTo>
                  <a:lnTo>
                    <a:pt x="1350" y="761"/>
                  </a:lnTo>
                  <a:lnTo>
                    <a:pt x="1356" y="763"/>
                  </a:lnTo>
                  <a:lnTo>
                    <a:pt x="1365" y="767"/>
                  </a:lnTo>
                  <a:lnTo>
                    <a:pt x="1376" y="772"/>
                  </a:lnTo>
                  <a:lnTo>
                    <a:pt x="1387" y="777"/>
                  </a:lnTo>
                  <a:lnTo>
                    <a:pt x="1397" y="783"/>
                  </a:lnTo>
                  <a:lnTo>
                    <a:pt x="1408" y="787"/>
                  </a:lnTo>
                  <a:lnTo>
                    <a:pt x="1416" y="792"/>
                  </a:lnTo>
                  <a:lnTo>
                    <a:pt x="1425" y="801"/>
                  </a:lnTo>
                  <a:lnTo>
                    <a:pt x="1430" y="814"/>
                  </a:lnTo>
                  <a:lnTo>
                    <a:pt x="1433" y="827"/>
                  </a:lnTo>
                  <a:lnTo>
                    <a:pt x="1441" y="838"/>
                  </a:lnTo>
                  <a:lnTo>
                    <a:pt x="1447" y="843"/>
                  </a:lnTo>
                  <a:lnTo>
                    <a:pt x="1454" y="845"/>
                  </a:lnTo>
                  <a:lnTo>
                    <a:pt x="1462" y="847"/>
                  </a:lnTo>
                  <a:lnTo>
                    <a:pt x="1470" y="848"/>
                  </a:lnTo>
                  <a:lnTo>
                    <a:pt x="1479" y="848"/>
                  </a:lnTo>
                  <a:lnTo>
                    <a:pt x="1488" y="847"/>
                  </a:lnTo>
                  <a:lnTo>
                    <a:pt x="1496" y="846"/>
                  </a:lnTo>
                  <a:lnTo>
                    <a:pt x="1505" y="845"/>
                  </a:lnTo>
                  <a:lnTo>
                    <a:pt x="1515" y="844"/>
                  </a:lnTo>
                  <a:lnTo>
                    <a:pt x="1528" y="844"/>
                  </a:lnTo>
                  <a:lnTo>
                    <a:pt x="1543" y="844"/>
                  </a:lnTo>
                  <a:lnTo>
                    <a:pt x="1558" y="844"/>
                  </a:lnTo>
                  <a:lnTo>
                    <a:pt x="1571" y="844"/>
                  </a:lnTo>
                  <a:lnTo>
                    <a:pt x="1583" y="845"/>
                  </a:lnTo>
                  <a:lnTo>
                    <a:pt x="1590" y="845"/>
                  </a:lnTo>
                  <a:lnTo>
                    <a:pt x="1593" y="845"/>
                  </a:lnTo>
                  <a:lnTo>
                    <a:pt x="1591" y="850"/>
                  </a:lnTo>
                  <a:lnTo>
                    <a:pt x="1586" y="862"/>
                  </a:lnTo>
                  <a:lnTo>
                    <a:pt x="1581" y="875"/>
                  </a:lnTo>
                  <a:lnTo>
                    <a:pt x="1572" y="884"/>
                  </a:lnTo>
                  <a:lnTo>
                    <a:pt x="1568" y="888"/>
                  </a:lnTo>
                  <a:lnTo>
                    <a:pt x="1561" y="892"/>
                  </a:lnTo>
                  <a:lnTo>
                    <a:pt x="1553" y="898"/>
                  </a:lnTo>
                  <a:lnTo>
                    <a:pt x="1545" y="905"/>
                  </a:lnTo>
                  <a:lnTo>
                    <a:pt x="1538" y="912"/>
                  </a:lnTo>
                  <a:lnTo>
                    <a:pt x="1531" y="919"/>
                  </a:lnTo>
                  <a:lnTo>
                    <a:pt x="1525" y="924"/>
                  </a:lnTo>
                  <a:lnTo>
                    <a:pt x="1523" y="930"/>
                  </a:lnTo>
                  <a:lnTo>
                    <a:pt x="1524" y="941"/>
                  </a:lnTo>
                  <a:lnTo>
                    <a:pt x="1530" y="951"/>
                  </a:lnTo>
                  <a:lnTo>
                    <a:pt x="1537" y="961"/>
                  </a:lnTo>
                  <a:lnTo>
                    <a:pt x="1544" y="973"/>
                  </a:lnTo>
                  <a:lnTo>
                    <a:pt x="1551" y="987"/>
                  </a:lnTo>
                  <a:lnTo>
                    <a:pt x="1561" y="997"/>
                  </a:lnTo>
                  <a:lnTo>
                    <a:pt x="1569" y="1005"/>
                  </a:lnTo>
                  <a:lnTo>
                    <a:pt x="1572" y="1009"/>
                  </a:lnTo>
                  <a:lnTo>
                    <a:pt x="1576" y="1006"/>
                  </a:lnTo>
                  <a:lnTo>
                    <a:pt x="1585" y="999"/>
                  </a:lnTo>
                  <a:lnTo>
                    <a:pt x="1593" y="989"/>
                  </a:lnTo>
                  <a:lnTo>
                    <a:pt x="1597" y="976"/>
                  </a:lnTo>
                  <a:lnTo>
                    <a:pt x="1598" y="963"/>
                  </a:lnTo>
                  <a:lnTo>
                    <a:pt x="1601" y="951"/>
                  </a:lnTo>
                  <a:lnTo>
                    <a:pt x="1606" y="949"/>
                  </a:lnTo>
                  <a:lnTo>
                    <a:pt x="1612" y="963"/>
                  </a:lnTo>
                  <a:lnTo>
                    <a:pt x="1619" y="987"/>
                  </a:lnTo>
                  <a:lnTo>
                    <a:pt x="1627" y="1010"/>
                  </a:lnTo>
                  <a:lnTo>
                    <a:pt x="1634" y="1029"/>
                  </a:lnTo>
                  <a:lnTo>
                    <a:pt x="1636" y="1041"/>
                  </a:lnTo>
                  <a:lnTo>
                    <a:pt x="1637" y="1044"/>
                  </a:lnTo>
                  <a:lnTo>
                    <a:pt x="1639" y="1049"/>
                  </a:lnTo>
                  <a:lnTo>
                    <a:pt x="1643" y="1052"/>
                  </a:lnTo>
                  <a:lnTo>
                    <a:pt x="1647" y="1056"/>
                  </a:lnTo>
                  <a:lnTo>
                    <a:pt x="1653" y="1059"/>
                  </a:lnTo>
                  <a:lnTo>
                    <a:pt x="1659" y="1062"/>
                  </a:lnTo>
                  <a:lnTo>
                    <a:pt x="1665" y="1062"/>
                  </a:lnTo>
                  <a:lnTo>
                    <a:pt x="1672" y="1062"/>
                  </a:lnTo>
                  <a:lnTo>
                    <a:pt x="1682" y="1057"/>
                  </a:lnTo>
                  <a:lnTo>
                    <a:pt x="1688" y="1049"/>
                  </a:lnTo>
                  <a:lnTo>
                    <a:pt x="1690" y="1040"/>
                  </a:lnTo>
                  <a:lnTo>
                    <a:pt x="1690" y="1030"/>
                  </a:lnTo>
                  <a:lnTo>
                    <a:pt x="1689" y="1020"/>
                  </a:lnTo>
                  <a:lnTo>
                    <a:pt x="1686" y="1006"/>
                  </a:lnTo>
                  <a:lnTo>
                    <a:pt x="1686" y="994"/>
                  </a:lnTo>
                  <a:lnTo>
                    <a:pt x="1690" y="983"/>
                  </a:lnTo>
                  <a:lnTo>
                    <a:pt x="1693" y="976"/>
                  </a:lnTo>
                  <a:lnTo>
                    <a:pt x="1696" y="971"/>
                  </a:lnTo>
                  <a:lnTo>
                    <a:pt x="1697" y="963"/>
                  </a:lnTo>
                  <a:lnTo>
                    <a:pt x="1697" y="949"/>
                  </a:lnTo>
                  <a:lnTo>
                    <a:pt x="1697" y="933"/>
                  </a:lnTo>
                  <a:lnTo>
                    <a:pt x="1697" y="922"/>
                  </a:lnTo>
                  <a:lnTo>
                    <a:pt x="1700" y="916"/>
                  </a:lnTo>
                  <a:lnTo>
                    <a:pt x="1707" y="916"/>
                  </a:lnTo>
                  <a:lnTo>
                    <a:pt x="1713" y="918"/>
                  </a:lnTo>
                  <a:lnTo>
                    <a:pt x="1718" y="919"/>
                  </a:lnTo>
                  <a:lnTo>
                    <a:pt x="1723" y="921"/>
                  </a:lnTo>
                  <a:lnTo>
                    <a:pt x="1729" y="921"/>
                  </a:lnTo>
                  <a:lnTo>
                    <a:pt x="1734" y="921"/>
                  </a:lnTo>
                  <a:lnTo>
                    <a:pt x="1738" y="920"/>
                  </a:lnTo>
                  <a:lnTo>
                    <a:pt x="1741" y="918"/>
                  </a:lnTo>
                  <a:lnTo>
                    <a:pt x="1743" y="913"/>
                  </a:lnTo>
                  <a:lnTo>
                    <a:pt x="1749" y="900"/>
                  </a:lnTo>
                  <a:lnTo>
                    <a:pt x="1757" y="884"/>
                  </a:lnTo>
                  <a:lnTo>
                    <a:pt x="1764" y="867"/>
                  </a:lnTo>
                  <a:lnTo>
                    <a:pt x="1767" y="848"/>
                  </a:lnTo>
                  <a:lnTo>
                    <a:pt x="1767" y="831"/>
                  </a:lnTo>
                  <a:lnTo>
                    <a:pt x="1767" y="816"/>
                  </a:lnTo>
                  <a:lnTo>
                    <a:pt x="1767" y="806"/>
                  </a:lnTo>
                  <a:lnTo>
                    <a:pt x="1767" y="802"/>
                  </a:lnTo>
                  <a:lnTo>
                    <a:pt x="1782" y="775"/>
                  </a:lnTo>
                  <a:lnTo>
                    <a:pt x="1783" y="771"/>
                  </a:lnTo>
                  <a:lnTo>
                    <a:pt x="1786" y="761"/>
                  </a:lnTo>
                  <a:lnTo>
                    <a:pt x="1787" y="746"/>
                  </a:lnTo>
                  <a:lnTo>
                    <a:pt x="1786" y="727"/>
                  </a:lnTo>
                  <a:lnTo>
                    <a:pt x="1786" y="712"/>
                  </a:lnTo>
                  <a:lnTo>
                    <a:pt x="1789" y="702"/>
                  </a:lnTo>
                  <a:lnTo>
                    <a:pt x="1795" y="696"/>
                  </a:lnTo>
                  <a:lnTo>
                    <a:pt x="1803" y="693"/>
                  </a:lnTo>
                  <a:lnTo>
                    <a:pt x="1810" y="689"/>
                  </a:lnTo>
                  <a:lnTo>
                    <a:pt x="1817" y="686"/>
                  </a:lnTo>
                  <a:lnTo>
                    <a:pt x="1821" y="680"/>
                  </a:lnTo>
                  <a:lnTo>
                    <a:pt x="1825" y="671"/>
                  </a:lnTo>
                  <a:lnTo>
                    <a:pt x="1826" y="666"/>
                  </a:lnTo>
                  <a:lnTo>
                    <a:pt x="1828" y="662"/>
                  </a:lnTo>
                  <a:lnTo>
                    <a:pt x="1832" y="658"/>
                  </a:lnTo>
                  <a:lnTo>
                    <a:pt x="1836" y="655"/>
                  </a:lnTo>
                  <a:lnTo>
                    <a:pt x="1842" y="653"/>
                  </a:lnTo>
                  <a:lnTo>
                    <a:pt x="1850" y="650"/>
                  </a:lnTo>
                  <a:lnTo>
                    <a:pt x="1862" y="648"/>
                  </a:lnTo>
                  <a:lnTo>
                    <a:pt x="1874" y="647"/>
                  </a:lnTo>
                  <a:lnTo>
                    <a:pt x="1885" y="632"/>
                  </a:lnTo>
                  <a:lnTo>
                    <a:pt x="1883" y="630"/>
                  </a:lnTo>
                  <a:lnTo>
                    <a:pt x="1882" y="625"/>
                  </a:lnTo>
                  <a:lnTo>
                    <a:pt x="1883" y="619"/>
                  </a:lnTo>
                  <a:lnTo>
                    <a:pt x="1888" y="615"/>
                  </a:lnTo>
                  <a:lnTo>
                    <a:pt x="1895" y="605"/>
                  </a:lnTo>
                  <a:lnTo>
                    <a:pt x="1900" y="590"/>
                  </a:lnTo>
                  <a:lnTo>
                    <a:pt x="1902" y="575"/>
                  </a:lnTo>
                  <a:lnTo>
                    <a:pt x="1903" y="568"/>
                  </a:lnTo>
                  <a:lnTo>
                    <a:pt x="1856" y="553"/>
                  </a:lnTo>
                  <a:close/>
                </a:path>
              </a:pathLst>
            </a:custGeom>
            <a:solidFill>
              <a:srgbClr val="4B0FA5"/>
            </a:solidFill>
            <a:ln w="6350">
              <a:solidFill>
                <a:srgbClr val="FFFFFF"/>
              </a:solidFill>
              <a:round/>
              <a:headEnd/>
              <a:tailEnd/>
            </a:ln>
          </p:spPr>
          <p:txBody>
            <a:bodyPr/>
            <a:lstStyle/>
            <a:p>
              <a:pPr>
                <a:defRPr/>
              </a:pPr>
              <a:endParaRPr lang="nl-NL">
                <a:latin typeface="Arial" charset="0"/>
                <a:ea typeface="MS PGothic" charset="0"/>
                <a:cs typeface="MS PGothic" charset="0"/>
              </a:endParaRPr>
            </a:p>
          </p:txBody>
        </p:sp>
      </p:grpSp>
      <p:sp>
        <p:nvSpPr>
          <p:cNvPr id="2" name="Блок-схема: узел 1"/>
          <p:cNvSpPr/>
          <p:nvPr/>
        </p:nvSpPr>
        <p:spPr>
          <a:xfrm>
            <a:off x="7502785" y="105849"/>
            <a:ext cx="2160000" cy="2160000"/>
          </a:xfrm>
          <a:prstGeom prst="flowChartConnector">
            <a:avLst/>
          </a:prstGeom>
          <a:solidFill>
            <a:srgbClr val="522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25+ стран</a:t>
            </a:r>
          </a:p>
          <a:p>
            <a:pPr algn="ctr"/>
            <a:endParaRPr lang="ru-RU" dirty="0" smtClean="0"/>
          </a:p>
          <a:p>
            <a:pPr algn="ctr"/>
            <a:r>
              <a:rPr lang="ru-RU" dirty="0" smtClean="0"/>
              <a:t>20000+ сотрудников</a:t>
            </a:r>
            <a:endParaRPr lang="en-US" dirty="0"/>
          </a:p>
        </p:txBody>
      </p:sp>
    </p:spTree>
    <p:extLst>
      <p:ext uri="{BB962C8B-B14F-4D97-AF65-F5344CB8AC3E}">
        <p14:creationId xmlns:p14="http://schemas.microsoft.com/office/powerpoint/2010/main" xmlns="" val="2999989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96875" y="365127"/>
            <a:ext cx="9157941" cy="681795"/>
          </a:xfrm>
        </p:spPr>
        <p:txBody>
          <a:bodyPr/>
          <a:lstStyle/>
          <a:p>
            <a:r>
              <a:rPr lang="en-US" dirty="0" smtClean="0"/>
              <a:t>Dr. Reddy’s </a:t>
            </a:r>
            <a:r>
              <a:rPr lang="ru-RU" dirty="0" smtClean="0"/>
              <a:t>в России</a:t>
            </a:r>
            <a:endParaRPr lang="en-IN" dirty="0"/>
          </a:p>
        </p:txBody>
      </p:sp>
      <p:grpSp>
        <p:nvGrpSpPr>
          <p:cNvPr id="11" name="Group 2"/>
          <p:cNvGrpSpPr/>
          <p:nvPr/>
        </p:nvGrpSpPr>
        <p:grpSpPr>
          <a:xfrm>
            <a:off x="396875" y="1615587"/>
            <a:ext cx="9157940" cy="4776437"/>
            <a:chOff x="668687" y="1748171"/>
            <a:chExt cx="7850437" cy="4053874"/>
          </a:xfrm>
        </p:grpSpPr>
        <p:sp>
          <p:nvSpPr>
            <p:cNvPr id="12" name="Text Placeholder 5"/>
            <p:cNvSpPr txBox="1">
              <a:spLocks/>
            </p:cNvSpPr>
            <p:nvPr/>
          </p:nvSpPr>
          <p:spPr>
            <a:xfrm>
              <a:off x="668687" y="2292045"/>
              <a:ext cx="3115346" cy="2954558"/>
            </a:xfrm>
            <a:prstGeom prst="rect">
              <a:avLst/>
            </a:prstGeom>
            <a:solidFill>
              <a:schemeClr val="bg1"/>
            </a:solidFill>
            <a:ln w="12700">
              <a:solidFill>
                <a:srgbClr val="5225B5"/>
              </a:solidFill>
            </a:ln>
          </p:spPr>
          <p:txBody>
            <a:bodyPr wrap="square" lIns="3600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lvl="1" indent="0">
                <a:buClr>
                  <a:srgbClr val="5225B5"/>
                </a:buClr>
                <a:buNone/>
              </a:pPr>
              <a:endParaRPr lang="en-US"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ext Placeholder 5"/>
            <p:cNvSpPr txBox="1">
              <a:spLocks/>
            </p:cNvSpPr>
            <p:nvPr/>
          </p:nvSpPr>
          <p:spPr>
            <a:xfrm>
              <a:off x="4358027" y="1759739"/>
              <a:ext cx="4161097" cy="4042306"/>
            </a:xfrm>
            <a:prstGeom prst="rect">
              <a:avLst/>
            </a:prstGeom>
            <a:solidFill>
              <a:schemeClr val="bg1"/>
            </a:solidFill>
            <a:ln w="12700">
              <a:solidFill>
                <a:srgbClr val="5225B5"/>
              </a:solidFill>
            </a:ln>
          </p:spPr>
          <p:txBody>
            <a:bodyPr wrap="square" lIns="3600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Trapezoid 17"/>
            <p:cNvSpPr/>
            <p:nvPr/>
          </p:nvSpPr>
          <p:spPr>
            <a:xfrm rot="16200000">
              <a:off x="2049877" y="3482327"/>
              <a:ext cx="4042305" cy="573993"/>
            </a:xfrm>
            <a:prstGeom prst="trapezoid">
              <a:avLst>
                <a:gd name="adj" fmla="val 98866"/>
              </a:avLst>
            </a:prstGeom>
            <a:solidFill>
              <a:srgbClr val="5225B5"/>
            </a:solidFill>
            <a:ln w="12700">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smtClean="0">
                <a:latin typeface="Arial" panose="020B0604020202020204" pitchFamily="34" charset="0"/>
                <a:cs typeface="Arial" panose="020B0604020202020204" pitchFamily="34" charset="0"/>
              </a:endParaRPr>
            </a:p>
          </p:txBody>
        </p:sp>
      </p:grpSp>
      <p:sp>
        <p:nvSpPr>
          <p:cNvPr id="15" name="Прямоугольник 14"/>
          <p:cNvSpPr/>
          <p:nvPr/>
        </p:nvSpPr>
        <p:spPr>
          <a:xfrm>
            <a:off x="4700681" y="1836931"/>
            <a:ext cx="4854134" cy="4508927"/>
          </a:xfrm>
          <a:prstGeom prst="rect">
            <a:avLst/>
          </a:prstGeom>
        </p:spPr>
        <p:txBody>
          <a:bodyPr wrap="square">
            <a:spAutoFit/>
          </a:bodyPr>
          <a:lstStyle/>
          <a:p>
            <a:pPr marL="522900" lvl="1" indent="-342900">
              <a:spcAft>
                <a:spcPts val="600"/>
              </a:spcAft>
              <a:buClr>
                <a:srgbClr val="5225B5"/>
              </a:buClr>
              <a:buFont typeface="Wingdings" panose="05000000000000000000" pitchFamily="2" charset="2"/>
              <a:buChar char="v"/>
            </a:pPr>
            <a:r>
              <a:rPr lang="ru-RU" sz="2000" b="1" dirty="0" smtClean="0">
                <a:solidFill>
                  <a:schemeClr val="tx1">
                    <a:lumMod val="75000"/>
                    <a:lumOff val="25000"/>
                  </a:schemeClr>
                </a:solidFill>
                <a:latin typeface="Arial" panose="020B0604020202020204" pitchFamily="34" charset="0"/>
                <a:cs typeface="Arial" panose="020B0604020202020204" pitchFamily="34" charset="0"/>
              </a:rPr>
              <a:t>Основные </a:t>
            </a:r>
            <a:r>
              <a:rPr lang="ru-RU" sz="2000" b="1" dirty="0">
                <a:solidFill>
                  <a:schemeClr val="tx1">
                    <a:lumMod val="75000"/>
                    <a:lumOff val="25000"/>
                  </a:schemeClr>
                </a:solidFill>
                <a:latin typeface="Arial" panose="020B0604020202020204" pitchFamily="34" charset="0"/>
                <a:cs typeface="Arial" panose="020B0604020202020204" pitchFamily="34" charset="0"/>
              </a:rPr>
              <a:t>направления деятельности:</a:t>
            </a:r>
          </a:p>
          <a:p>
            <a:pPr marL="882900" lvl="3" indent="-342900">
              <a:spcAft>
                <a:spcPts val="600"/>
              </a:spcAft>
              <a:buClr>
                <a:srgbClr val="5225B5"/>
              </a:buClr>
              <a:buFont typeface="Arial" panose="020B0604020202020204" pitchFamily="34" charset="0"/>
              <a:buChar char="•"/>
            </a:pPr>
            <a:r>
              <a:rPr lang="ru-RU" dirty="0">
                <a:solidFill>
                  <a:schemeClr val="tx1">
                    <a:lumMod val="75000"/>
                    <a:lumOff val="25000"/>
                  </a:schemeClr>
                </a:solidFill>
                <a:latin typeface="Arial" panose="020B0604020202020204" pitchFamily="34" charset="0"/>
                <a:cs typeface="Arial" panose="020B0604020202020204" pitchFamily="34" charset="0"/>
              </a:rPr>
              <a:t>Дженерики</a:t>
            </a:r>
          </a:p>
          <a:p>
            <a:pPr marL="882900" lvl="3" indent="-342900">
              <a:buClr>
                <a:srgbClr val="5225B5"/>
              </a:buClr>
              <a:buFont typeface="Arial" panose="020B0604020202020204" pitchFamily="34" charset="0"/>
              <a:buChar char="•"/>
            </a:pPr>
            <a:r>
              <a:rPr lang="ru-RU" dirty="0">
                <a:solidFill>
                  <a:schemeClr val="tx1">
                    <a:lumMod val="75000"/>
                    <a:lumOff val="25000"/>
                  </a:schemeClr>
                </a:solidFill>
                <a:latin typeface="Arial" panose="020B0604020202020204" pitchFamily="34" charset="0"/>
                <a:cs typeface="Arial" panose="020B0604020202020204" pitchFamily="34" charset="0"/>
              </a:rPr>
              <a:t>Оригинальные </a:t>
            </a:r>
            <a:r>
              <a:rPr lang="ru-RU" dirty="0" smtClean="0">
                <a:solidFill>
                  <a:schemeClr val="tx1">
                    <a:lumMod val="75000"/>
                    <a:lumOff val="25000"/>
                  </a:schemeClr>
                </a:solidFill>
                <a:latin typeface="Arial" panose="020B0604020202020204" pitchFamily="34" charset="0"/>
                <a:cs typeface="Arial" panose="020B0604020202020204" pitchFamily="34" charset="0"/>
              </a:rPr>
              <a:t>препараты</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522900" lvl="1" indent="-342900">
              <a:buClr>
                <a:srgbClr val="5225B5"/>
              </a:buClr>
              <a:buFont typeface="Wingdings" panose="05000000000000000000" pitchFamily="2" charset="2"/>
              <a:buChar char="v"/>
            </a:pPr>
            <a:endParaRPr lang="ru-RU" sz="2000" dirty="0" smtClean="0">
              <a:solidFill>
                <a:schemeClr val="tx1">
                  <a:lumMod val="75000"/>
                  <a:lumOff val="25000"/>
                </a:schemeClr>
              </a:solidFill>
              <a:latin typeface="Arial" panose="020B0604020202020204" pitchFamily="34" charset="0"/>
              <a:cs typeface="Arial" panose="020B0604020202020204" pitchFamily="34" charset="0"/>
            </a:endParaRPr>
          </a:p>
          <a:p>
            <a:pPr marL="522900" lvl="1" indent="-342900">
              <a:spcAft>
                <a:spcPts val="600"/>
              </a:spcAft>
              <a:buClr>
                <a:srgbClr val="5225B5"/>
              </a:buClr>
              <a:buFont typeface="Wingdings" panose="05000000000000000000" pitchFamily="2" charset="2"/>
              <a:buChar char="v"/>
            </a:pPr>
            <a:r>
              <a:rPr lang="ru-RU" sz="2000" b="1" dirty="0" smtClean="0">
                <a:solidFill>
                  <a:schemeClr val="tx1">
                    <a:lumMod val="75000"/>
                    <a:lumOff val="25000"/>
                  </a:schemeClr>
                </a:solidFill>
                <a:latin typeface="Arial" panose="020B0604020202020204" pitchFamily="34" charset="0"/>
                <a:cs typeface="Arial" panose="020B0604020202020204" pitchFamily="34" charset="0"/>
              </a:rPr>
              <a:t>Основные </a:t>
            </a:r>
            <a:r>
              <a:rPr lang="ru-RU" sz="2000" b="1" dirty="0">
                <a:solidFill>
                  <a:schemeClr val="tx1">
                    <a:lumMod val="75000"/>
                    <a:lumOff val="25000"/>
                  </a:schemeClr>
                </a:solidFill>
                <a:latin typeface="Arial" panose="020B0604020202020204" pitchFamily="34" charset="0"/>
                <a:cs typeface="Arial" panose="020B0604020202020204" pitchFamily="34" charset="0"/>
              </a:rPr>
              <a:t>области применения</a:t>
            </a:r>
            <a:r>
              <a:rPr lang="ru-RU" sz="2000" b="1" dirty="0" smtClean="0">
                <a:solidFill>
                  <a:schemeClr val="tx1">
                    <a:lumMod val="75000"/>
                    <a:lumOff val="25000"/>
                  </a:schemeClr>
                </a:solidFill>
                <a:latin typeface="Arial" panose="020B0604020202020204" pitchFamily="34" charset="0"/>
                <a:cs typeface="Arial" panose="020B0604020202020204" pitchFamily="34" charset="0"/>
              </a:rPr>
              <a:t>:</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Гастроэнтерология</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Кардиология</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Онкология</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Дерматология</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Неврология</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Гинекология</a:t>
            </a:r>
          </a:p>
          <a:p>
            <a:pPr marL="980100" lvl="2" indent="-342900">
              <a:spcAft>
                <a:spcPts val="600"/>
              </a:spcAft>
              <a:buClr>
                <a:srgbClr val="5225B5"/>
              </a:buClr>
              <a:buFont typeface="Arial" panose="020B0604020202020204" pitchFamily="34" charset="0"/>
              <a:buChar char="•"/>
            </a:pPr>
            <a:r>
              <a:rPr lang="ru-RU" dirty="0" smtClean="0">
                <a:solidFill>
                  <a:schemeClr val="tx1">
                    <a:lumMod val="75000"/>
                    <a:lumOff val="25000"/>
                  </a:schemeClr>
                </a:solidFill>
                <a:latin typeface="Arial" panose="020B0604020202020204" pitchFamily="34" charset="0"/>
                <a:cs typeface="Arial" panose="020B0604020202020204" pitchFamily="34" charset="0"/>
              </a:rPr>
              <a:t>Боль </a:t>
            </a:r>
            <a:r>
              <a:rPr lang="ru-RU" dirty="0">
                <a:solidFill>
                  <a:schemeClr val="tx1">
                    <a:lumMod val="75000"/>
                    <a:lumOff val="25000"/>
                  </a:schemeClr>
                </a:solidFill>
                <a:latin typeface="Arial" panose="020B0604020202020204" pitchFamily="34" charset="0"/>
                <a:cs typeface="Arial" panose="020B0604020202020204" pitchFamily="34" charset="0"/>
              </a:rPr>
              <a:t>и воспалительные </a:t>
            </a:r>
            <a:r>
              <a:rPr lang="ru-RU" dirty="0" smtClean="0">
                <a:solidFill>
                  <a:schemeClr val="tx1">
                    <a:lumMod val="75000"/>
                    <a:lumOff val="25000"/>
                  </a:schemeClr>
                </a:solidFill>
                <a:latin typeface="Arial" panose="020B0604020202020204" pitchFamily="34" charset="0"/>
                <a:cs typeface="Arial" panose="020B0604020202020204" pitchFamily="34" charset="0"/>
              </a:rPr>
              <a:t>процессы</a:t>
            </a:r>
            <a:endParaRPr lang="ru-RU"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Прямоугольник 16"/>
          <p:cNvSpPr/>
          <p:nvPr/>
        </p:nvSpPr>
        <p:spPr>
          <a:xfrm>
            <a:off x="396875" y="2304664"/>
            <a:ext cx="3634213" cy="3477875"/>
          </a:xfrm>
          <a:prstGeom prst="rect">
            <a:avLst/>
          </a:prstGeom>
        </p:spPr>
        <p:txBody>
          <a:bodyPr wrap="square">
            <a:spAutoFit/>
          </a:bodyPr>
          <a:lstStyle/>
          <a:p>
            <a:pPr marL="522900" lvl="1" indent="-342900">
              <a:spcAft>
                <a:spcPts val="600"/>
              </a:spcAft>
              <a:buClr>
                <a:srgbClr val="5225B5"/>
              </a:buClr>
              <a:buFont typeface="Wingdings" panose="05000000000000000000" pitchFamily="2" charset="2"/>
              <a:buChar char="v"/>
            </a:pPr>
            <a:r>
              <a:rPr lang="ru-RU" sz="2000" dirty="0">
                <a:solidFill>
                  <a:schemeClr val="tx1">
                    <a:lumMod val="75000"/>
                    <a:lumOff val="25000"/>
                  </a:schemeClr>
                </a:solidFill>
                <a:latin typeface="Arial" panose="020B0604020202020204" pitchFamily="34" charset="0"/>
                <a:cs typeface="Arial" panose="020B0604020202020204" pitchFamily="34" charset="0"/>
              </a:rPr>
              <a:t>Около </a:t>
            </a:r>
            <a:r>
              <a:rPr lang="ru-RU" sz="2000" b="1" dirty="0">
                <a:solidFill>
                  <a:schemeClr val="tx1">
                    <a:lumMod val="75000"/>
                    <a:lumOff val="25000"/>
                  </a:schemeClr>
                </a:solidFill>
                <a:latin typeface="Arial" panose="020B0604020202020204" pitchFamily="34" charset="0"/>
                <a:cs typeface="Arial" panose="020B0604020202020204" pitchFamily="34" charset="0"/>
              </a:rPr>
              <a:t>1000</a:t>
            </a:r>
            <a:r>
              <a:rPr lang="ru-RU" sz="2000" dirty="0">
                <a:solidFill>
                  <a:schemeClr val="tx1">
                    <a:lumMod val="75000"/>
                    <a:lumOff val="25000"/>
                  </a:schemeClr>
                </a:solidFill>
                <a:latin typeface="Arial" panose="020B0604020202020204" pitchFamily="34" charset="0"/>
                <a:cs typeface="Arial" panose="020B0604020202020204" pitchFamily="34" charset="0"/>
              </a:rPr>
              <a:t> </a:t>
            </a:r>
            <a:r>
              <a:rPr lang="ru-RU" sz="2000" dirty="0" smtClean="0">
                <a:solidFill>
                  <a:schemeClr val="tx1">
                    <a:lumMod val="75000"/>
                    <a:lumOff val="25000"/>
                  </a:schemeClr>
                </a:solidFill>
                <a:latin typeface="Arial" panose="020B0604020202020204" pitchFamily="34" charset="0"/>
                <a:cs typeface="Arial" panose="020B0604020202020204" pitchFamily="34" charset="0"/>
              </a:rPr>
              <a:t>сотрудников</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pPr marL="522900" lvl="1" indent="-342900">
              <a:spcAft>
                <a:spcPts val="600"/>
              </a:spcAft>
              <a:buClr>
                <a:srgbClr val="5225B5"/>
              </a:buClr>
              <a:buFont typeface="Wingdings" panose="05000000000000000000" pitchFamily="2" charset="2"/>
              <a:buChar char="v"/>
            </a:pPr>
            <a:r>
              <a:rPr lang="ru-RU" sz="2000" dirty="0">
                <a:solidFill>
                  <a:schemeClr val="tx1">
                    <a:lumMod val="75000"/>
                    <a:lumOff val="25000"/>
                  </a:schemeClr>
                </a:solidFill>
                <a:latin typeface="Arial" panose="020B0604020202020204" pitchFamily="34" charset="0"/>
                <a:cs typeface="Arial" panose="020B0604020202020204" pitchFamily="34" charset="0"/>
              </a:rPr>
              <a:t>Более </a:t>
            </a:r>
            <a:r>
              <a:rPr lang="ru-RU" sz="2000" b="1" dirty="0">
                <a:solidFill>
                  <a:schemeClr val="tx1">
                    <a:lumMod val="75000"/>
                    <a:lumOff val="25000"/>
                  </a:schemeClr>
                </a:solidFill>
                <a:latin typeface="Arial" panose="020B0604020202020204" pitchFamily="34" charset="0"/>
                <a:cs typeface="Arial" panose="020B0604020202020204" pitchFamily="34" charset="0"/>
              </a:rPr>
              <a:t>20</a:t>
            </a:r>
            <a:r>
              <a:rPr lang="ru-RU" sz="2000" dirty="0">
                <a:solidFill>
                  <a:schemeClr val="tx1">
                    <a:lumMod val="75000"/>
                    <a:lumOff val="25000"/>
                  </a:schemeClr>
                </a:solidFill>
                <a:latin typeface="Arial" panose="020B0604020202020204" pitchFamily="34" charset="0"/>
                <a:cs typeface="Arial" panose="020B0604020202020204" pitchFamily="34" charset="0"/>
              </a:rPr>
              <a:t> </a:t>
            </a:r>
            <a:r>
              <a:rPr lang="ru-RU" sz="2000" dirty="0" smtClean="0">
                <a:solidFill>
                  <a:schemeClr val="tx1">
                    <a:lumMod val="75000"/>
                    <a:lumOff val="25000"/>
                  </a:schemeClr>
                </a:solidFill>
                <a:latin typeface="Arial" panose="020B0604020202020204" pitchFamily="34" charset="0"/>
                <a:cs typeface="Arial" panose="020B0604020202020204" pitchFamily="34" charset="0"/>
              </a:rPr>
              <a:t>продуктов</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pPr marL="522900" lvl="1" indent="-342900">
              <a:spcAft>
                <a:spcPts val="600"/>
              </a:spcAft>
              <a:buClr>
                <a:srgbClr val="5225B5"/>
              </a:buClr>
              <a:buFont typeface="Wingdings" panose="05000000000000000000" pitchFamily="2" charset="2"/>
              <a:buChar char="v"/>
            </a:pPr>
            <a:r>
              <a:rPr lang="ru-RU" sz="2000" b="1" dirty="0">
                <a:solidFill>
                  <a:schemeClr val="tx1">
                    <a:lumMod val="75000"/>
                    <a:lumOff val="25000"/>
                  </a:schemeClr>
                </a:solidFill>
                <a:latin typeface="Arial" panose="020B0604020202020204" pitchFamily="34" charset="0"/>
                <a:cs typeface="Arial" panose="020B0604020202020204" pitchFamily="34" charset="0"/>
              </a:rPr>
              <a:t>6</a:t>
            </a:r>
            <a:r>
              <a:rPr lang="ru-RU" sz="2000" dirty="0">
                <a:solidFill>
                  <a:schemeClr val="tx1">
                    <a:lumMod val="75000"/>
                    <a:lumOff val="25000"/>
                  </a:schemeClr>
                </a:solidFill>
                <a:latin typeface="Arial" panose="020B0604020202020204" pitchFamily="34" charset="0"/>
                <a:cs typeface="Arial" panose="020B0604020202020204" pitchFamily="34" charset="0"/>
              </a:rPr>
              <a:t> мега-брендов</a:t>
            </a:r>
          </a:p>
          <a:p>
            <a:pPr marL="980100" lvl="2" indent="-342900">
              <a:spcAft>
                <a:spcPts val="600"/>
              </a:spcAft>
              <a:buClr>
                <a:srgbClr val="5225B5"/>
              </a:buClr>
              <a:buFont typeface="Arial" panose="020B0604020202020204" pitchFamily="34" charset="0"/>
              <a:buChar char="•"/>
            </a:pPr>
            <a:r>
              <a:rPr lang="ru-RU" sz="2000" dirty="0" err="1">
                <a:solidFill>
                  <a:srgbClr val="5225B5"/>
                </a:solidFill>
                <a:latin typeface="Arial" panose="020B0604020202020204" pitchFamily="34" charset="0"/>
                <a:cs typeface="Arial" panose="020B0604020202020204" pitchFamily="34" charset="0"/>
              </a:rPr>
              <a:t>Найз</a:t>
            </a:r>
            <a:r>
              <a:rPr lang="ru-RU" sz="2000" dirty="0">
                <a:solidFill>
                  <a:srgbClr val="5225B5"/>
                </a:solidFill>
                <a:latin typeface="Arial" panose="020B0604020202020204" pitchFamily="34" charset="0"/>
                <a:cs typeface="Arial" panose="020B0604020202020204" pitchFamily="34" charset="0"/>
              </a:rPr>
              <a:t>®</a:t>
            </a:r>
          </a:p>
          <a:p>
            <a:pPr marL="980100" lvl="2" indent="-342900">
              <a:spcAft>
                <a:spcPts val="600"/>
              </a:spcAft>
              <a:buClr>
                <a:srgbClr val="5225B5"/>
              </a:buClr>
              <a:buFont typeface="Arial" panose="020B0604020202020204" pitchFamily="34" charset="0"/>
              <a:buChar char="•"/>
            </a:pPr>
            <a:r>
              <a:rPr lang="ru-RU" sz="2000" dirty="0" err="1">
                <a:solidFill>
                  <a:srgbClr val="5225B5"/>
                </a:solidFill>
                <a:latin typeface="Arial" panose="020B0604020202020204" pitchFamily="34" charset="0"/>
                <a:cs typeface="Arial" panose="020B0604020202020204" pitchFamily="34" charset="0"/>
              </a:rPr>
              <a:t>Омез</a:t>
            </a:r>
            <a:r>
              <a:rPr lang="ru-RU" sz="2000" dirty="0">
                <a:solidFill>
                  <a:srgbClr val="5225B5"/>
                </a:solidFill>
                <a:latin typeface="Arial" panose="020B0604020202020204" pitchFamily="34" charset="0"/>
                <a:cs typeface="Arial" panose="020B0604020202020204" pitchFamily="34" charset="0"/>
              </a:rPr>
              <a:t>®</a:t>
            </a:r>
          </a:p>
          <a:p>
            <a:pPr marL="980100" lvl="2" indent="-342900">
              <a:spcAft>
                <a:spcPts val="600"/>
              </a:spcAft>
              <a:buClr>
                <a:srgbClr val="5225B5"/>
              </a:buClr>
              <a:buFont typeface="Arial" panose="020B0604020202020204" pitchFamily="34" charset="0"/>
              <a:buChar char="•"/>
            </a:pPr>
            <a:r>
              <a:rPr lang="ru-RU" sz="2000" dirty="0" err="1">
                <a:solidFill>
                  <a:srgbClr val="5225B5"/>
                </a:solidFill>
                <a:latin typeface="Arial" panose="020B0604020202020204" pitchFamily="34" charset="0"/>
                <a:cs typeface="Arial" panose="020B0604020202020204" pitchFamily="34" charset="0"/>
              </a:rPr>
              <a:t>Кеторол</a:t>
            </a:r>
            <a:r>
              <a:rPr lang="ru-RU" sz="2000" dirty="0">
                <a:solidFill>
                  <a:srgbClr val="5225B5"/>
                </a:solidFill>
                <a:latin typeface="Arial" panose="020B0604020202020204" pitchFamily="34" charset="0"/>
                <a:cs typeface="Arial" panose="020B0604020202020204" pitchFamily="34" charset="0"/>
              </a:rPr>
              <a:t>®</a:t>
            </a:r>
          </a:p>
          <a:p>
            <a:pPr marL="980100" lvl="2" indent="-342900">
              <a:spcAft>
                <a:spcPts val="600"/>
              </a:spcAft>
              <a:buClr>
                <a:srgbClr val="5225B5"/>
              </a:buClr>
              <a:buFont typeface="Arial" panose="020B0604020202020204" pitchFamily="34" charset="0"/>
              <a:buChar char="•"/>
            </a:pPr>
            <a:r>
              <a:rPr lang="ru-RU" sz="2000" dirty="0" err="1">
                <a:solidFill>
                  <a:srgbClr val="5225B5"/>
                </a:solidFill>
                <a:latin typeface="Arial" panose="020B0604020202020204" pitchFamily="34" charset="0"/>
                <a:cs typeface="Arial" panose="020B0604020202020204" pitchFamily="34" charset="0"/>
              </a:rPr>
              <a:t>Цетрин</a:t>
            </a:r>
            <a:r>
              <a:rPr lang="ru-RU" sz="2000" dirty="0">
                <a:solidFill>
                  <a:srgbClr val="5225B5"/>
                </a:solidFill>
                <a:latin typeface="Arial" panose="020B0604020202020204" pitchFamily="34" charset="0"/>
                <a:cs typeface="Arial" panose="020B0604020202020204" pitchFamily="34" charset="0"/>
              </a:rPr>
              <a:t>®</a:t>
            </a:r>
          </a:p>
          <a:p>
            <a:pPr marL="980100" lvl="2" indent="-342900">
              <a:spcAft>
                <a:spcPts val="600"/>
              </a:spcAft>
              <a:buClr>
                <a:srgbClr val="5225B5"/>
              </a:buClr>
              <a:buFont typeface="Arial" panose="020B0604020202020204" pitchFamily="34" charset="0"/>
              <a:buChar char="•"/>
            </a:pPr>
            <a:r>
              <a:rPr lang="ru-RU" sz="2000" dirty="0" err="1">
                <a:solidFill>
                  <a:srgbClr val="5225B5"/>
                </a:solidFill>
                <a:latin typeface="Arial" panose="020B0604020202020204" pitchFamily="34" charset="0"/>
                <a:cs typeface="Arial" panose="020B0604020202020204" pitchFamily="34" charset="0"/>
              </a:rPr>
              <a:t>Сенаде</a:t>
            </a:r>
            <a:r>
              <a:rPr lang="ru-RU" sz="2000" dirty="0">
                <a:solidFill>
                  <a:srgbClr val="5225B5"/>
                </a:solidFill>
                <a:latin typeface="Arial" panose="020B0604020202020204" pitchFamily="34" charset="0"/>
                <a:cs typeface="Arial" panose="020B0604020202020204" pitchFamily="34" charset="0"/>
              </a:rPr>
              <a:t>®</a:t>
            </a:r>
          </a:p>
          <a:p>
            <a:pPr marL="980100" lvl="2" indent="-342900">
              <a:buClr>
                <a:srgbClr val="5225B5"/>
              </a:buClr>
              <a:buFont typeface="Arial" panose="020B0604020202020204" pitchFamily="34" charset="0"/>
              <a:buChar char="•"/>
            </a:pPr>
            <a:r>
              <a:rPr lang="ru-RU" sz="2000" dirty="0" err="1">
                <a:solidFill>
                  <a:srgbClr val="5225B5"/>
                </a:solidFill>
                <a:latin typeface="Arial" panose="020B0604020202020204" pitchFamily="34" charset="0"/>
                <a:cs typeface="Arial" panose="020B0604020202020204" pitchFamily="34" charset="0"/>
              </a:rPr>
              <a:t>Ципролет</a:t>
            </a:r>
            <a:r>
              <a:rPr lang="ru-RU" sz="2000" dirty="0">
                <a:solidFill>
                  <a:srgbClr val="5225B5"/>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xmlns="" val="370305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9456" y="3129220"/>
            <a:ext cx="4437089" cy="628377"/>
          </a:xfrm>
        </p:spPr>
        <p:txBody>
          <a:bodyPr/>
          <a:lstStyle/>
          <a:p>
            <a:r>
              <a:rPr lang="ru-RU" dirty="0" smtClean="0"/>
              <a:t>О внедрении </a:t>
            </a:r>
            <a:endParaRPr lang="en-IN" dirty="0"/>
          </a:p>
        </p:txBody>
      </p:sp>
    </p:spTree>
    <p:extLst>
      <p:ext uri="{BB962C8B-B14F-4D97-AF65-F5344CB8AC3E}">
        <p14:creationId xmlns:p14="http://schemas.microsoft.com/office/powerpoint/2010/main" xmlns="" val="2847687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Внедрение</a:t>
            </a:r>
            <a:r>
              <a:rPr lang="en-US" dirty="0" smtClean="0"/>
              <a:t> CLM</a:t>
            </a:r>
            <a:r>
              <a:rPr lang="ru-RU" dirty="0" smtClean="0"/>
              <a:t>: предыстория</a:t>
            </a:r>
            <a:endParaRPr lang="en-IN" dirty="0"/>
          </a:p>
        </p:txBody>
      </p:sp>
      <p:graphicFrame>
        <p:nvGraphicFramePr>
          <p:cNvPr id="27" name="Group 3"/>
          <p:cNvGraphicFramePr>
            <a:graphicFrameLocks/>
          </p:cNvGraphicFramePr>
          <p:nvPr>
            <p:custDataLst>
              <p:tags r:id="rId1"/>
            </p:custDataLst>
            <p:extLst>
              <p:ext uri="{D42A27DB-BD31-4B8C-83A1-F6EECF244321}">
                <p14:modId xmlns:p14="http://schemas.microsoft.com/office/powerpoint/2010/main" xmlns="" val="3129328556"/>
              </p:ext>
            </p:extLst>
          </p:nvPr>
        </p:nvGraphicFramePr>
        <p:xfrm>
          <a:off x="306723" y="1407524"/>
          <a:ext cx="9354489" cy="3324705"/>
        </p:xfrm>
        <a:graphic>
          <a:graphicData uri="http://schemas.openxmlformats.org/drawingml/2006/table">
            <a:tbl>
              <a:tblPr firstRow="1">
                <a:tableStyleId>{E8B1032C-EA38-4F05-BA0D-38AFFFC7BED3}</a:tableStyleId>
              </a:tblPr>
              <a:tblGrid>
                <a:gridCol w="1210991"/>
                <a:gridCol w="2103633"/>
                <a:gridCol w="2067471"/>
                <a:gridCol w="1937497"/>
                <a:gridCol w="1937497"/>
                <a:gridCol w="97400"/>
              </a:tblGrid>
              <a:tr h="330513">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1" i="0" u="none" strike="noStrike" kern="1200" cap="none" normalizeH="0" baseline="0" dirty="0" smtClean="0">
                        <a:ln>
                          <a:noFill/>
                        </a:ln>
                        <a:solidFill>
                          <a:srgbClr val="5225B5"/>
                        </a:solidFill>
                        <a:effectLst/>
                        <a:latin typeface="Arial" panose="020B0604020202020204" pitchFamily="34" charset="0"/>
                        <a:ea typeface="+mn-ea"/>
                        <a:cs typeface="Arial" panose="020B0604020202020204" pitchFamily="34" charset="0"/>
                      </a:endParaRPr>
                    </a:p>
                  </a:txBody>
                  <a:tcPr marL="36000" marR="36000" marT="36000" marB="36000" anchor="ctr" horzOverflow="overflow">
                    <a:lnL w="12700" cmpd="sng">
                      <a:noFill/>
                    </a:lnL>
                    <a:lnR w="12700" cmpd="sng">
                      <a:noFill/>
                    </a:lnR>
                    <a:lnT w="12700" cmpd="sng">
                      <a:noFill/>
                    </a:lnT>
                    <a:lnB w="254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u="none" strike="noStrike" cap="none" normalizeH="0" baseline="0" dirty="0" smtClean="0">
                          <a:ln>
                            <a:noFill/>
                          </a:ln>
                          <a:solidFill>
                            <a:srgbClr val="5225B5"/>
                          </a:solidFill>
                          <a:effectLst/>
                        </a:rPr>
                        <a:t>2009</a:t>
                      </a:r>
                      <a:endParaRPr kumimoji="0" lang="en-US" sz="16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25400" cmpd="sng">
                      <a:noFill/>
                    </a:lnB>
                    <a:lnTlToBr w="12700" cmpd="sng">
                      <a:noFill/>
                      <a:prstDash val="solid"/>
                    </a:lnTlToBr>
                    <a:lnBlToTr w="12700" cmpd="sng">
                      <a:noFill/>
                      <a:prstDash val="solid"/>
                    </a:lnBlToTr>
                    <a:cell3D prstMaterial="dkEdge">
                      <a:bevel prst="coolSlant"/>
                      <a:lightRig rig="flood" dir="t"/>
                    </a:cell3D>
                    <a:solidFill>
                      <a:srgbClr val="00F0A0"/>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u="none" strike="noStrike" cap="none" normalizeH="0" baseline="0" dirty="0" smtClean="0">
                          <a:ln>
                            <a:noFill/>
                          </a:ln>
                          <a:solidFill>
                            <a:srgbClr val="5225B5"/>
                          </a:solidFill>
                          <a:effectLst/>
                        </a:rPr>
                        <a:t>2010</a:t>
                      </a:r>
                      <a:endParaRPr kumimoji="0" lang="en-US" sz="16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25400" cmpd="sng">
                      <a:noFill/>
                    </a:lnB>
                    <a:lnTlToBr w="12700" cmpd="sng">
                      <a:noFill/>
                      <a:prstDash val="solid"/>
                    </a:lnTlToBr>
                    <a:lnBlToTr w="12700" cmpd="sng">
                      <a:noFill/>
                      <a:prstDash val="solid"/>
                    </a:lnBlToTr>
                    <a:cell3D prstMaterial="dkEdge">
                      <a:bevel prst="coolSlant"/>
                      <a:lightRig rig="flood" dir="t"/>
                    </a:cell3D>
                    <a:solidFill>
                      <a:srgbClr val="FFC8B9"/>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u="none" strike="noStrike" cap="none" normalizeH="0" baseline="0" dirty="0" smtClean="0">
                          <a:ln>
                            <a:noFill/>
                          </a:ln>
                          <a:solidFill>
                            <a:srgbClr val="5225B5"/>
                          </a:solidFill>
                          <a:effectLst/>
                        </a:rPr>
                        <a:t>2011</a:t>
                      </a:r>
                      <a:endParaRPr kumimoji="0" lang="en-US" sz="16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25400" cmpd="sng">
                      <a:noFill/>
                    </a:lnB>
                    <a:lnTlToBr w="12700" cmpd="sng">
                      <a:noFill/>
                      <a:prstDash val="solid"/>
                    </a:lnTlToBr>
                    <a:lnBlToTr w="12700" cmpd="sng">
                      <a:noFill/>
                      <a:prstDash val="solid"/>
                    </a:lnBlToTr>
                    <a:cell3D prstMaterial="dkEdge">
                      <a:bevel prst="coolSlant"/>
                      <a:lightRig rig="flood" dir="t"/>
                    </a:cell3D>
                    <a:solidFill>
                      <a:srgbClr val="FFD200"/>
                    </a:solidFill>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600" u="none" strike="noStrike" cap="none" normalizeH="0" baseline="0" dirty="0" smtClean="0">
                          <a:ln>
                            <a:noFill/>
                          </a:ln>
                          <a:solidFill>
                            <a:srgbClr val="5225B5"/>
                          </a:solidFill>
                          <a:effectLst/>
                        </a:rPr>
                        <a:t>2014</a:t>
                      </a:r>
                      <a:endParaRPr kumimoji="0" lang="en-US" sz="16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25400" cmpd="sng">
                      <a:noFill/>
                    </a:lnB>
                    <a:lnTlToBr w="12700" cmpd="sng">
                      <a:noFill/>
                      <a:prstDash val="solid"/>
                    </a:lnTlToBr>
                    <a:lnBlToTr w="12700" cmpd="sng">
                      <a:noFill/>
                      <a:prstDash val="solid"/>
                    </a:lnBlToTr>
                    <a:cell3D prstMaterial="dkEdge">
                      <a:bevel prst="coolSlant"/>
                      <a:lightRig rig="flood" dir="t"/>
                    </a:cell3D>
                    <a:solidFill>
                      <a:srgbClr val="FF5046"/>
                    </a:solidFill>
                  </a:tcPr>
                </a:tc>
                <a:tc rowSpan="7">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25400" cmpd="sng">
                      <a:noFill/>
                    </a:lnB>
                    <a:lnTlToBr w="12700" cmpd="sng">
                      <a:noFill/>
                      <a:prstDash val="solid"/>
                    </a:lnTlToBr>
                    <a:lnBlToTr w="12700" cmpd="sng">
                      <a:noFill/>
                      <a:prstDash val="solid"/>
                    </a:lnBlToTr>
                    <a:cell3D prstMaterial="dkEdge">
                      <a:bevel/>
                      <a:lightRig rig="flood" dir="t"/>
                    </a:cell3D>
                  </a:tcPr>
                </a:tc>
              </a:tr>
              <a:tr h="49652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200" u="none" strike="noStrike" cap="none" normalizeH="0" baseline="0" dirty="0" smtClean="0">
                          <a:ln>
                            <a:noFill/>
                          </a:ln>
                          <a:solidFill>
                            <a:srgbClr val="5225B5"/>
                          </a:solidFill>
                          <a:effectLst/>
                        </a:rPr>
                        <a:t>Пользователи</a:t>
                      </a:r>
                      <a:endParaRPr kumimoji="0" lang="en-US" sz="1200" b="1"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254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35</a:t>
                      </a:r>
                      <a:r>
                        <a:rPr kumimoji="0" lang="ru-RU" sz="1400" u="none" strike="noStrike" cap="none" normalizeH="0" baseline="0" dirty="0" smtClean="0">
                          <a:ln>
                            <a:noFill/>
                          </a:ln>
                          <a:solidFill>
                            <a:srgbClr val="5225B5"/>
                          </a:solidFill>
                          <a:effectLst/>
                        </a:rPr>
                        <a:t>0</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254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40</a:t>
                      </a:r>
                      <a:r>
                        <a:rPr kumimoji="0" lang="ru-RU" sz="1400" u="none" strike="noStrike" cap="none" normalizeH="0" baseline="0" dirty="0" smtClean="0">
                          <a:ln>
                            <a:noFill/>
                          </a:ln>
                          <a:solidFill>
                            <a:srgbClr val="5225B5"/>
                          </a:solidFill>
                          <a:effectLst/>
                        </a:rPr>
                        <a:t>0</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254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smtClean="0">
                          <a:ln>
                            <a:noFill/>
                          </a:ln>
                          <a:solidFill>
                            <a:srgbClr val="5225B5"/>
                          </a:solidFill>
                          <a:effectLst/>
                        </a:rPr>
                        <a:t>45</a:t>
                      </a:r>
                      <a:r>
                        <a:rPr kumimoji="0" lang="ru-RU" sz="1400" u="none" strike="noStrike" cap="none" normalizeH="0" baseline="0" smtClean="0">
                          <a:ln>
                            <a:noFill/>
                          </a:ln>
                          <a:solidFill>
                            <a:srgbClr val="5225B5"/>
                          </a:solidFill>
                          <a:effectLst/>
                        </a:rPr>
                        <a:t>0</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254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700</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25400" cmpd="sng">
                      <a:noFill/>
                    </a:lnR>
                    <a:lnT w="25400" cmpd="sng">
                      <a:noFill/>
                    </a:lnT>
                    <a:lnB w="12700" cmpd="sng">
                      <a:noFill/>
                    </a:lnB>
                    <a:lnTlToBr w="12700" cmpd="sng">
                      <a:noFill/>
                      <a:prstDash val="solid"/>
                    </a:lnTlToBr>
                    <a:lnBlToTr w="12700" cmpd="sng">
                      <a:noFill/>
                      <a:prstDash val="solid"/>
                    </a:lnBlToTr>
                    <a:cell3D prstMaterial="dkEdge">
                      <a:bevel prst="coolSlant"/>
                      <a:lightRig rig="flood" dir="t"/>
                    </a:cell3D>
                  </a:tcPr>
                </a:tc>
                <a:tc v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chemeClr val="tx2"/>
                        </a:solidFill>
                        <a:effectLst/>
                        <a:latin typeface="Arial" charset="0"/>
                      </a:endParaRPr>
                    </a:p>
                  </a:txBody>
                  <a:tcPr marL="36000" marR="36000" marT="36000" marB="36000" anchor="ctr" horzOverflow="overflow">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49652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200" u="none" strike="noStrike" cap="none" normalizeH="0" baseline="0" dirty="0" smtClean="0">
                          <a:ln>
                            <a:noFill/>
                          </a:ln>
                          <a:solidFill>
                            <a:srgbClr val="5225B5"/>
                          </a:solidFill>
                          <a:effectLst/>
                        </a:rPr>
                        <a:t>Приложение</a:t>
                      </a:r>
                      <a:endParaRPr kumimoji="0" lang="en-US" sz="12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CRM</a:t>
                      </a:r>
                      <a:endParaRPr kumimoji="0" lang="ru-RU"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Data Warehouse</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KPI</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Office 365</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254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v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chemeClr val="tx2"/>
                        </a:solidFill>
                        <a:effectLst/>
                        <a:latin typeface="Arial" charset="0"/>
                      </a:endParaRPr>
                    </a:p>
                  </a:txBody>
                  <a:tcPr marL="36000" marR="36000" marT="36000" marB="36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49652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200" u="none" strike="noStrike" cap="none" normalizeH="0" baseline="0" dirty="0" smtClean="0">
                          <a:ln>
                            <a:noFill/>
                          </a:ln>
                          <a:solidFill>
                            <a:srgbClr val="5225B5"/>
                          </a:solidFill>
                          <a:effectLst/>
                        </a:rPr>
                        <a:t>Технология</a:t>
                      </a:r>
                      <a:endParaRPr kumimoji="0" lang="en-US" sz="12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gridSpan="3">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Клиент-сервер</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h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Cloud</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254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v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chemeClr val="tx2"/>
                        </a:solidFill>
                        <a:effectLst/>
                        <a:latin typeface="Arial" charset="0"/>
                      </a:endParaRPr>
                    </a:p>
                  </a:txBody>
                  <a:tcPr marL="36000" marR="36000" marT="36000" marB="36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49652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200" u="none" strike="noStrike" cap="none" normalizeH="0" baseline="0" dirty="0" smtClean="0">
                          <a:ln>
                            <a:noFill/>
                          </a:ln>
                          <a:solidFill>
                            <a:srgbClr val="5225B5"/>
                          </a:solidFill>
                          <a:effectLst/>
                        </a:rPr>
                        <a:t>Онлайн</a:t>
                      </a:r>
                      <a:endParaRPr kumimoji="0" lang="en-US" sz="12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x</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х</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x</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254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v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chemeClr val="tx2"/>
                        </a:solidFill>
                        <a:effectLst/>
                        <a:latin typeface="Arial" charset="0"/>
                      </a:endParaRPr>
                    </a:p>
                  </a:txBody>
                  <a:tcPr marL="36000" marR="36000" marT="36000" marB="36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49652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200" u="none" strike="noStrike" cap="none" normalizeH="0" baseline="0" dirty="0" smtClean="0">
                          <a:ln>
                            <a:noFill/>
                          </a:ln>
                          <a:solidFill>
                            <a:srgbClr val="5225B5"/>
                          </a:solidFill>
                          <a:effectLst/>
                        </a:rPr>
                        <a:t>Устройства</a:t>
                      </a:r>
                      <a:endParaRPr kumimoji="0" lang="en-US" sz="12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КПК</a:t>
                      </a:r>
                      <a:r>
                        <a:rPr kumimoji="0" lang="en-US" sz="1400" u="none" strike="noStrike" cap="none" normalizeH="0" baseline="0" dirty="0" smtClean="0">
                          <a:ln>
                            <a:noFill/>
                          </a:ln>
                          <a:solidFill>
                            <a:srgbClr val="5225B5"/>
                          </a:solidFill>
                          <a:effectLst/>
                        </a:rPr>
                        <a:t> </a:t>
                      </a:r>
                      <a:r>
                        <a:rPr kumimoji="0" lang="ru-RU" sz="1400" u="none" strike="noStrike" cap="none" normalizeH="0" baseline="0" dirty="0" smtClean="0">
                          <a:ln>
                            <a:noFill/>
                          </a:ln>
                          <a:solidFill>
                            <a:srgbClr val="5225B5"/>
                          </a:solidFill>
                          <a:effectLst/>
                        </a:rPr>
                        <a:t>и ноутбук</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gridSpan="2">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Ноутбук</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254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h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chemeClr val="tx2"/>
                        </a:solidFill>
                        <a:effectLst/>
                        <a:latin typeface="Arial" charset="0"/>
                      </a:endParaRPr>
                    </a:p>
                  </a:txBody>
                  <a:tcPr marL="36000" marR="36000" marT="36000" marB="36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496529">
                <a:tc>
                  <a:txBody>
                    <a:bodyPr/>
                    <a:lstStyle/>
                    <a:p>
                      <a:pPr marL="0" marR="0" lvl="0" indent="0" algn="l"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200" u="none" strike="noStrike" cap="none" normalizeH="0" baseline="0" dirty="0" smtClean="0">
                          <a:ln>
                            <a:noFill/>
                          </a:ln>
                          <a:solidFill>
                            <a:srgbClr val="5225B5"/>
                          </a:solidFill>
                          <a:effectLst/>
                        </a:rPr>
                        <a:t>Стратегия маркетинга</a:t>
                      </a:r>
                      <a:endParaRPr kumimoji="0" lang="en-US" sz="1200" b="1"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gridSpan="2">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en-US" sz="1400" u="none" strike="noStrike" cap="none" normalizeH="0" baseline="0" dirty="0" smtClean="0">
                          <a:ln>
                            <a:noFill/>
                          </a:ln>
                          <a:solidFill>
                            <a:srgbClr val="5225B5"/>
                          </a:solidFill>
                          <a:effectLst/>
                        </a:rPr>
                        <a:t>MS Excel</a:t>
                      </a:r>
                      <a:r>
                        <a:rPr kumimoji="0" lang="ru-RU" sz="1400" u="none" strike="noStrike" cap="none" normalizeH="0" baseline="0" dirty="0" smtClean="0">
                          <a:ln>
                            <a:noFill/>
                          </a:ln>
                          <a:solidFill>
                            <a:srgbClr val="5225B5"/>
                          </a:solidFill>
                          <a:effectLst/>
                        </a:rPr>
                        <a:t> </a:t>
                      </a:r>
                    </a:p>
                    <a:p>
                      <a:pPr marL="0" marR="0" lvl="0" indent="0" algn="ctr" defTabSz="914400" rtl="0" eaLnBrk="1" fontAlgn="base" latinLnBrk="0" hangingPunct="1">
                        <a:lnSpc>
                          <a:spcPct val="100000"/>
                        </a:lnSpc>
                        <a:spcBef>
                          <a:spcPts val="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(3 раза в год)</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h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Печатный бренд-бук </a:t>
                      </a:r>
                    </a:p>
                    <a:p>
                      <a:pPr marL="0" marR="0" lvl="0" indent="0" algn="ctr" defTabSz="914400" rtl="0" eaLnBrk="1" fontAlgn="base" latinLnBrk="0" hangingPunct="1">
                        <a:lnSpc>
                          <a:spcPct val="100000"/>
                        </a:lnSpc>
                        <a:spcBef>
                          <a:spcPts val="0"/>
                        </a:spcBef>
                        <a:spcAft>
                          <a:spcPct val="0"/>
                        </a:spcAft>
                        <a:buClr>
                          <a:schemeClr val="tx1"/>
                        </a:buClr>
                        <a:buSzTx/>
                        <a:buFont typeface="Wingdings 2" pitchFamily="18" charset="2"/>
                        <a:buNone/>
                        <a:tabLst/>
                      </a:pPr>
                      <a:r>
                        <a:rPr kumimoji="0" lang="ru-RU" sz="1400" u="none" strike="noStrike" cap="none" normalizeH="0" baseline="0" dirty="0" smtClean="0">
                          <a:ln>
                            <a:noFill/>
                          </a:ln>
                          <a:solidFill>
                            <a:srgbClr val="5225B5"/>
                          </a:solidFill>
                          <a:effectLst/>
                        </a:rPr>
                        <a:t>(2 раза в год)</a:t>
                      </a:r>
                      <a:endParaRPr kumimoji="0" lang="en-US" sz="14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mpd="sng">
                      <a:noFill/>
                    </a:lnL>
                    <a:lnR w="25400" cmpd="sng">
                      <a:noFill/>
                    </a:lnR>
                    <a:lnT w="12700" cmpd="sng">
                      <a:noFill/>
                    </a:lnT>
                    <a:lnB w="12700" cmpd="sng">
                      <a:noFill/>
                    </a:lnB>
                    <a:lnTlToBr w="12700" cmpd="sng">
                      <a:noFill/>
                      <a:prstDash val="solid"/>
                    </a:lnTlToBr>
                    <a:lnBlToTr w="12700" cmpd="sng">
                      <a:noFill/>
                      <a:prstDash val="solid"/>
                    </a:lnBlToTr>
                    <a:cell3D prstMaterial="dkEdge">
                      <a:bevel prst="coolSlant"/>
                      <a:lightRig rig="flood" dir="t"/>
                    </a:cell3D>
                  </a:tcPr>
                </a:tc>
                <a:tc h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rgbClr val="5225B5"/>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200" b="0" i="0" u="none" strike="noStrike" cap="none" normalizeH="0" baseline="0" dirty="0" smtClean="0">
                        <a:ln>
                          <a:noFill/>
                        </a:ln>
                        <a:solidFill>
                          <a:schemeClr val="tx2"/>
                        </a:solidFill>
                        <a:effectLst/>
                        <a:latin typeface="Arial" charset="0"/>
                      </a:endParaRPr>
                    </a:p>
                  </a:txBody>
                  <a:tcPr marL="36000" marR="36000" marT="36000" marB="36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TextBox 25"/>
          <p:cNvSpPr txBox="1"/>
          <p:nvPr/>
        </p:nvSpPr>
        <p:spPr>
          <a:xfrm>
            <a:off x="2988255" y="4909863"/>
            <a:ext cx="4870308" cy="1631216"/>
          </a:xfrm>
          <a:prstGeom prst="rect">
            <a:avLst/>
          </a:prstGeom>
          <a:noFill/>
        </p:spPr>
        <p:txBody>
          <a:bodyPr wrap="none" rtlCol="0">
            <a:spAutoFit/>
          </a:bodyPr>
          <a:lstStyle/>
          <a:p>
            <a:pPr marL="285750" lvl="0" indent="-285750">
              <a:spcAft>
                <a:spcPts val="600"/>
              </a:spcAft>
              <a:buFont typeface="Courier New" panose="02070309020205020404" pitchFamily="49" charset="0"/>
              <a:buChar char="o"/>
            </a:pPr>
            <a:r>
              <a:rPr lang="ru-RU" sz="1600" dirty="0" smtClean="0">
                <a:solidFill>
                  <a:srgbClr val="5225B5"/>
                </a:solidFill>
              </a:rPr>
              <a:t>Архаичность КПК</a:t>
            </a:r>
            <a:endParaRPr lang="en-US" sz="1600" dirty="0">
              <a:solidFill>
                <a:srgbClr val="5225B5"/>
              </a:solidFill>
            </a:endParaRPr>
          </a:p>
          <a:p>
            <a:pPr marL="285750" lvl="0" indent="-285750">
              <a:spcAft>
                <a:spcPts val="600"/>
              </a:spcAft>
              <a:buFont typeface="Courier New" panose="02070309020205020404" pitchFamily="49" charset="0"/>
              <a:buChar char="o"/>
            </a:pPr>
            <a:r>
              <a:rPr lang="ru-RU" sz="1600" dirty="0" smtClean="0">
                <a:solidFill>
                  <a:srgbClr val="5225B5"/>
                </a:solidFill>
              </a:rPr>
              <a:t>Изменение количества пользователей (</a:t>
            </a:r>
            <a:r>
              <a:rPr lang="en-US" sz="1600" dirty="0">
                <a:solidFill>
                  <a:srgbClr val="5225B5"/>
                </a:solidFill>
              </a:rPr>
              <a:t>~</a:t>
            </a:r>
            <a:r>
              <a:rPr lang="ru-RU" sz="1600" dirty="0" smtClean="0">
                <a:solidFill>
                  <a:srgbClr val="5225B5"/>
                </a:solidFill>
              </a:rPr>
              <a:t>20</a:t>
            </a:r>
            <a:r>
              <a:rPr lang="ru-RU" sz="1600" dirty="0">
                <a:solidFill>
                  <a:srgbClr val="5225B5"/>
                </a:solidFill>
              </a:rPr>
              <a:t>%)</a:t>
            </a:r>
            <a:endParaRPr lang="en-US" sz="1600" dirty="0">
              <a:solidFill>
                <a:srgbClr val="5225B5"/>
              </a:solidFill>
            </a:endParaRPr>
          </a:p>
          <a:p>
            <a:pPr marL="285750" lvl="0" indent="-285750">
              <a:spcAft>
                <a:spcPts val="600"/>
              </a:spcAft>
              <a:buFont typeface="Courier New" panose="02070309020205020404" pitchFamily="49" charset="0"/>
              <a:buChar char="o"/>
            </a:pPr>
            <a:r>
              <a:rPr lang="ru-RU" sz="1600" dirty="0">
                <a:solidFill>
                  <a:srgbClr val="5225B5"/>
                </a:solidFill>
              </a:rPr>
              <a:t>Отсутствие обратной связи</a:t>
            </a:r>
            <a:endParaRPr lang="en-US" sz="1600" dirty="0">
              <a:solidFill>
                <a:srgbClr val="5225B5"/>
              </a:solidFill>
            </a:endParaRPr>
          </a:p>
          <a:p>
            <a:pPr marL="285750" lvl="0" indent="-285750">
              <a:spcAft>
                <a:spcPts val="600"/>
              </a:spcAft>
              <a:buFont typeface="Courier New" panose="02070309020205020404" pitchFamily="49" charset="0"/>
              <a:buChar char="o"/>
            </a:pPr>
            <a:r>
              <a:rPr lang="ru-RU" sz="1600" dirty="0" smtClean="0">
                <a:solidFill>
                  <a:srgbClr val="5225B5"/>
                </a:solidFill>
              </a:rPr>
              <a:t>Цифровой маркетинг</a:t>
            </a:r>
          </a:p>
          <a:p>
            <a:pPr marL="285750" lvl="0" indent="-285750">
              <a:spcAft>
                <a:spcPts val="600"/>
              </a:spcAft>
              <a:buFont typeface="Courier New" panose="02070309020205020404" pitchFamily="49" charset="0"/>
              <a:buChar char="o"/>
            </a:pPr>
            <a:r>
              <a:rPr lang="ru-RU" sz="1600" dirty="0" smtClean="0">
                <a:solidFill>
                  <a:srgbClr val="5225B5"/>
                </a:solidFill>
              </a:rPr>
              <a:t>Затраты на печать</a:t>
            </a:r>
            <a:endParaRPr lang="en-US" sz="1600" dirty="0">
              <a:solidFill>
                <a:srgbClr val="5225B5"/>
              </a:solidFill>
            </a:endParaRPr>
          </a:p>
        </p:txBody>
      </p:sp>
      <p:pic>
        <p:nvPicPr>
          <p:cNvPr id="29" name="Рисунок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1460" y="5098859"/>
            <a:ext cx="1053104" cy="1092804"/>
          </a:xfrm>
          <a:prstGeom prst="rect">
            <a:avLst/>
          </a:prstGeom>
        </p:spPr>
      </p:pic>
    </p:spTree>
    <p:extLst>
      <p:ext uri="{BB962C8B-B14F-4D97-AF65-F5344CB8AC3E}">
        <p14:creationId xmlns:p14="http://schemas.microsoft.com/office/powerpoint/2010/main" xmlns="" val="602882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Внедрение</a:t>
            </a:r>
            <a:r>
              <a:rPr lang="en-US" dirty="0" smtClean="0"/>
              <a:t> CLM</a:t>
            </a:r>
            <a:r>
              <a:rPr lang="ru-RU" dirty="0" smtClean="0"/>
              <a:t>: муки выбора</a:t>
            </a:r>
            <a:endParaRPr lang="en-IN" dirty="0"/>
          </a:p>
        </p:txBody>
      </p:sp>
      <p:sp>
        <p:nvSpPr>
          <p:cNvPr id="6" name="Text Placeholder 12"/>
          <p:cNvSpPr>
            <a:spLocks/>
          </p:cNvSpPr>
          <p:nvPr>
            <p:custDataLst>
              <p:tags r:id="rId1"/>
            </p:custDataLst>
          </p:nvPr>
        </p:nvSpPr>
        <p:spPr bwMode="auto">
          <a:xfrm>
            <a:off x="396878" y="1259720"/>
            <a:ext cx="2050241" cy="276999"/>
          </a:xfrm>
          <a:prstGeom prst="rect">
            <a:avLst/>
          </a:prstGeom>
          <a:noFill/>
          <a:ln w="9525">
            <a:noFill/>
            <a:miter lim="800000"/>
            <a:headEnd/>
            <a:tailEnd/>
          </a:ln>
        </p:spPr>
        <p:txBody>
          <a:bodyPr wrap="none" lIns="0" tIns="0" rIns="0" bIns="0">
            <a:spAutoFit/>
          </a:bodyPr>
          <a:lstStyle/>
          <a:p>
            <a:pPr defTabSz="1019175">
              <a:spcAft>
                <a:spcPts val="0"/>
              </a:spcAft>
            </a:pPr>
            <a:r>
              <a:rPr lang="ru-RU" b="1" dirty="0" smtClean="0">
                <a:latin typeface="Arial" panose="020B0604020202020204" pitchFamily="34" charset="0"/>
                <a:cs typeface="Arial" panose="020B0604020202020204" pitchFamily="34" charset="0"/>
              </a:rPr>
              <a:t>Критерии выбора</a:t>
            </a:r>
            <a:endParaRPr lang="en-US" b="1" dirty="0">
              <a:latin typeface="Arial" panose="020B0604020202020204" pitchFamily="34" charset="0"/>
              <a:cs typeface="Arial" panose="020B0604020202020204" pitchFamily="34" charset="0"/>
            </a:endParaRPr>
          </a:p>
        </p:txBody>
      </p:sp>
      <p:sp>
        <p:nvSpPr>
          <p:cNvPr id="13" name="Rectangle 4"/>
          <p:cNvSpPr>
            <a:spLocks noChangeArrowheads="1"/>
          </p:cNvSpPr>
          <p:nvPr/>
        </p:nvSpPr>
        <p:spPr bwMode="gray">
          <a:xfrm>
            <a:off x="384176" y="1749176"/>
            <a:ext cx="1552575" cy="895350"/>
          </a:xfrm>
          <a:prstGeom prst="homePlate">
            <a:avLst/>
          </a:prstGeom>
          <a:solidFill>
            <a:srgbClr val="FFD200"/>
          </a:solidFill>
          <a:ln w="12700" algn="ctr">
            <a:solidFill>
              <a:schemeClr val="bg1"/>
            </a:solidFill>
            <a:miter lim="800000"/>
            <a:headEnd/>
            <a:tailEnd/>
          </a:ln>
        </p:spPr>
        <p:txBody>
          <a:bodyPr lIns="36000" tIns="36000" rIns="36000" bIns="36000" anchor="ctr" anchorCtr="1"/>
          <a:lstStyle/>
          <a:p>
            <a:pPr algn="ctr">
              <a:lnSpc>
                <a:spcPct val="106000"/>
              </a:lnSpc>
              <a:defRPr/>
            </a:pPr>
            <a:r>
              <a:rPr lang="ru-RU" sz="1400" b="1" dirty="0" smtClean="0">
                <a:solidFill>
                  <a:srgbClr val="5225B5"/>
                </a:solidFill>
                <a:latin typeface="Arial" panose="020B0604020202020204" pitchFamily="34" charset="0"/>
                <a:cs typeface="Arial" panose="020B0604020202020204" pitchFamily="34" charset="0"/>
              </a:rPr>
              <a:t>Платформа</a:t>
            </a:r>
            <a:endParaRPr lang="en-US" sz="1400" b="1" dirty="0">
              <a:solidFill>
                <a:srgbClr val="5225B5"/>
              </a:solidFill>
              <a:latin typeface="Arial" panose="020B0604020202020204" pitchFamily="34" charset="0"/>
              <a:cs typeface="Arial" panose="020B0604020202020204" pitchFamily="34" charset="0"/>
            </a:endParaRPr>
          </a:p>
        </p:txBody>
      </p:sp>
      <p:sp>
        <p:nvSpPr>
          <p:cNvPr id="14" name="Rectangle 7"/>
          <p:cNvSpPr>
            <a:spLocks noChangeArrowheads="1"/>
          </p:cNvSpPr>
          <p:nvPr/>
        </p:nvSpPr>
        <p:spPr bwMode="gray">
          <a:xfrm>
            <a:off x="384177" y="3007947"/>
            <a:ext cx="1552575" cy="895350"/>
          </a:xfrm>
          <a:prstGeom prst="homePlate">
            <a:avLst/>
          </a:prstGeom>
          <a:solidFill>
            <a:srgbClr val="5225B5"/>
          </a:solidFill>
          <a:ln w="12700" algn="ctr">
            <a:solidFill>
              <a:schemeClr val="bg1"/>
            </a:solidFill>
            <a:miter lim="800000"/>
            <a:headEnd/>
            <a:tailEnd/>
          </a:ln>
        </p:spPr>
        <p:txBody>
          <a:bodyPr lIns="36000" tIns="36000" rIns="36000" bIns="36000" anchor="ctr" anchorCtr="1"/>
          <a:lstStyle/>
          <a:p>
            <a:pPr algn="ctr">
              <a:lnSpc>
                <a:spcPct val="106000"/>
              </a:lnSpc>
              <a:defRPr/>
            </a:pPr>
            <a:r>
              <a:rPr lang="ru-RU" sz="1400" b="1" dirty="0" smtClean="0">
                <a:solidFill>
                  <a:schemeClr val="bg1"/>
                </a:solidFill>
                <a:latin typeface="Arial" panose="020B0604020202020204" pitchFamily="34" charset="0"/>
                <a:cs typeface="Arial" panose="020B0604020202020204" pitchFamily="34" charset="0"/>
              </a:rPr>
              <a:t>Устройство</a:t>
            </a:r>
            <a:endParaRPr lang="en-US" sz="1400" b="1" dirty="0">
              <a:solidFill>
                <a:schemeClr val="bg1"/>
              </a:solidFill>
              <a:latin typeface="Arial" panose="020B0604020202020204" pitchFamily="34" charset="0"/>
              <a:cs typeface="Arial" panose="020B0604020202020204" pitchFamily="34" charset="0"/>
            </a:endParaRPr>
          </a:p>
        </p:txBody>
      </p:sp>
      <p:sp>
        <p:nvSpPr>
          <p:cNvPr id="15" name="Pentagon 30"/>
          <p:cNvSpPr>
            <a:spLocks noChangeArrowheads="1"/>
          </p:cNvSpPr>
          <p:nvPr/>
        </p:nvSpPr>
        <p:spPr bwMode="gray">
          <a:xfrm>
            <a:off x="384177" y="4229987"/>
            <a:ext cx="1552575" cy="895350"/>
          </a:xfrm>
          <a:prstGeom prst="homePlate">
            <a:avLst/>
          </a:prstGeom>
          <a:solidFill>
            <a:srgbClr val="00C8FF"/>
          </a:solidFill>
          <a:ln w="12700" algn="ctr">
            <a:solidFill>
              <a:schemeClr val="bg1"/>
            </a:solidFill>
            <a:miter lim="800000"/>
            <a:headEnd/>
            <a:tailEnd/>
          </a:ln>
        </p:spPr>
        <p:txBody>
          <a:bodyPr lIns="36000" tIns="36000" rIns="36000" bIns="36000" anchor="ctr" anchorCtr="1"/>
          <a:lstStyle/>
          <a:p>
            <a:pPr>
              <a:lnSpc>
                <a:spcPct val="106000"/>
              </a:lnSpc>
              <a:defRPr/>
            </a:pPr>
            <a:r>
              <a:rPr lang="en-US" sz="1400" b="1" dirty="0">
                <a:solidFill>
                  <a:srgbClr val="5225B5"/>
                </a:solidFill>
                <a:latin typeface="Arial" panose="020B0604020202020204" pitchFamily="34" charset="0"/>
                <a:cs typeface="Arial" panose="020B0604020202020204" pitchFamily="34" charset="0"/>
              </a:rPr>
              <a:t>Mobile Device Management</a:t>
            </a:r>
          </a:p>
        </p:txBody>
      </p:sp>
      <p:sp>
        <p:nvSpPr>
          <p:cNvPr id="16" name="Pentagon 31"/>
          <p:cNvSpPr>
            <a:spLocks noChangeArrowheads="1"/>
          </p:cNvSpPr>
          <p:nvPr/>
        </p:nvSpPr>
        <p:spPr bwMode="gray">
          <a:xfrm>
            <a:off x="384177" y="5463160"/>
            <a:ext cx="1552575" cy="895350"/>
          </a:xfrm>
          <a:prstGeom prst="homePlate">
            <a:avLst/>
          </a:prstGeom>
          <a:solidFill>
            <a:srgbClr val="FF5046"/>
          </a:solidFill>
          <a:ln w="12700" algn="ctr">
            <a:solidFill>
              <a:schemeClr val="bg1"/>
            </a:solidFill>
            <a:miter lim="800000"/>
            <a:headEnd/>
            <a:tailEnd/>
          </a:ln>
        </p:spPr>
        <p:txBody>
          <a:bodyPr lIns="36000" tIns="36000" rIns="36000" bIns="36000" anchor="ctr" anchorCtr="1"/>
          <a:lstStyle/>
          <a:p>
            <a:pPr algn="ctr">
              <a:lnSpc>
                <a:spcPct val="106000"/>
              </a:lnSpc>
              <a:defRPr/>
            </a:pPr>
            <a:r>
              <a:rPr lang="ru-RU" sz="1400" b="1" dirty="0" smtClean="0">
                <a:solidFill>
                  <a:schemeClr val="bg1"/>
                </a:solidFill>
                <a:latin typeface="Arial" panose="020B0604020202020204" pitchFamily="34" charset="0"/>
                <a:cs typeface="Arial" panose="020B0604020202020204" pitchFamily="34" charset="0"/>
              </a:rPr>
              <a:t>Образ</a:t>
            </a:r>
            <a:endParaRPr lang="en-US" sz="1400" b="1" dirty="0">
              <a:solidFill>
                <a:schemeClr val="bg1"/>
              </a:solidFill>
              <a:latin typeface="Arial" panose="020B0604020202020204" pitchFamily="34" charset="0"/>
              <a:cs typeface="Arial" panose="020B0604020202020204" pitchFamily="34" charset="0"/>
            </a:endParaRPr>
          </a:p>
        </p:txBody>
      </p:sp>
      <p:sp>
        <p:nvSpPr>
          <p:cNvPr id="17" name="Text Placeholder 22"/>
          <p:cNvSpPr txBox="1">
            <a:spLocks/>
          </p:cNvSpPr>
          <p:nvPr>
            <p:custDataLst>
              <p:tags r:id="rId2"/>
            </p:custDataLst>
          </p:nvPr>
        </p:nvSpPr>
        <p:spPr bwMode="auto">
          <a:xfrm>
            <a:off x="4341813" y="1749176"/>
            <a:ext cx="3618587" cy="860483"/>
          </a:xfrm>
          <a:prstGeom prst="rect">
            <a:avLst/>
          </a:prstGeom>
          <a:solidFill>
            <a:schemeClr val="bg1"/>
          </a:solidFill>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a:solidFill>
                  <a:schemeClr val="tx1">
                    <a:lumMod val="75000"/>
                    <a:lumOff val="25000"/>
                  </a:schemeClr>
                </a:solidFill>
                <a:latin typeface="Arial" panose="020B0604020202020204" pitchFamily="34" charset="0"/>
                <a:cs typeface="Arial" panose="020B0604020202020204" pitchFamily="34" charset="0"/>
              </a:rPr>
              <a:t>iOS</a:t>
            </a:r>
          </a:p>
          <a:p>
            <a:pPr marL="180000" lvl="1" indent="-180000">
              <a:spcBef>
                <a:spcPts val="400"/>
              </a:spcBef>
              <a:spcAft>
                <a:spcPts val="0"/>
              </a:spcAft>
            </a:pPr>
            <a:r>
              <a:rPr lang="en-US" b="1" dirty="0">
                <a:solidFill>
                  <a:schemeClr val="tx1">
                    <a:lumMod val="75000"/>
                    <a:lumOff val="25000"/>
                  </a:schemeClr>
                </a:solidFill>
                <a:latin typeface="Arial" panose="020B0604020202020204" pitchFamily="34" charset="0"/>
                <a:cs typeface="Arial" panose="020B0604020202020204" pitchFamily="34" charset="0"/>
              </a:rPr>
              <a:t>Android</a:t>
            </a:r>
          </a:p>
          <a:p>
            <a:pPr marL="180000" lvl="1" indent="-180000">
              <a:spcBef>
                <a:spcPts val="400"/>
              </a:spcBef>
              <a:spcAft>
                <a:spcPts val="0"/>
              </a:spcAft>
            </a:pPr>
            <a:r>
              <a:rPr lang="en-US" dirty="0" smtClean="0">
                <a:solidFill>
                  <a:schemeClr val="tx1">
                    <a:lumMod val="75000"/>
                    <a:lumOff val="25000"/>
                  </a:schemeClr>
                </a:solidFill>
                <a:latin typeface="Arial" panose="020B0604020202020204" pitchFamily="34" charset="0"/>
                <a:cs typeface="Arial" panose="020B0604020202020204" pitchFamily="34" charset="0"/>
              </a:rPr>
              <a:t>Windows</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Text Placeholder 22"/>
          <p:cNvSpPr txBox="1">
            <a:spLocks/>
          </p:cNvSpPr>
          <p:nvPr>
            <p:custDataLst>
              <p:tags r:id="rId3"/>
            </p:custDataLst>
          </p:nvPr>
        </p:nvSpPr>
        <p:spPr bwMode="auto">
          <a:xfrm>
            <a:off x="4341813" y="3026965"/>
            <a:ext cx="3618587" cy="580791"/>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ru-RU" b="1" dirty="0" smtClean="0">
                <a:solidFill>
                  <a:schemeClr val="tx1">
                    <a:lumMod val="75000"/>
                    <a:lumOff val="25000"/>
                  </a:schemeClr>
                </a:solidFill>
                <a:latin typeface="Arial" panose="020B0604020202020204" pitchFamily="34" charset="0"/>
                <a:cs typeface="Arial" panose="020B0604020202020204" pitchFamily="34" charset="0"/>
              </a:rPr>
              <a:t>Планшет</a:t>
            </a: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180000" lvl="1" indent="-180000">
              <a:spcBef>
                <a:spcPts val="400"/>
              </a:spcBef>
              <a:spcAft>
                <a:spcPts val="0"/>
              </a:spcAft>
            </a:pPr>
            <a:r>
              <a:rPr lang="ru-RU" dirty="0" smtClean="0">
                <a:solidFill>
                  <a:schemeClr val="tx1">
                    <a:lumMod val="75000"/>
                    <a:lumOff val="25000"/>
                  </a:schemeClr>
                </a:solidFill>
                <a:latin typeface="Arial" panose="020B0604020202020204" pitchFamily="34" charset="0"/>
                <a:cs typeface="Arial" panose="020B0604020202020204" pitchFamily="34" charset="0"/>
              </a:rPr>
              <a:t>Смартфон</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 Placeholder 22"/>
          <p:cNvSpPr txBox="1">
            <a:spLocks/>
          </p:cNvSpPr>
          <p:nvPr>
            <p:custDataLst>
              <p:tags r:id="rId4"/>
            </p:custDataLst>
          </p:nvPr>
        </p:nvSpPr>
        <p:spPr bwMode="auto">
          <a:xfrm>
            <a:off x="4341814" y="4243451"/>
            <a:ext cx="1659742" cy="860483"/>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a:solidFill>
                  <a:schemeClr val="tx1">
                    <a:lumMod val="75000"/>
                    <a:lumOff val="25000"/>
                  </a:schemeClr>
                </a:solidFill>
                <a:latin typeface="Arial" panose="020B0604020202020204" pitchFamily="34" charset="0"/>
                <a:cs typeface="Arial" panose="020B0604020202020204" pitchFamily="34" charset="0"/>
              </a:rPr>
              <a:t>Citrix</a:t>
            </a:r>
          </a:p>
          <a:p>
            <a:pPr marL="180000" lvl="1" indent="-180000">
              <a:spcBef>
                <a:spcPts val="400"/>
              </a:spcBef>
              <a:spcAft>
                <a:spcPts val="0"/>
              </a:spcAft>
            </a:pPr>
            <a:r>
              <a:rPr lang="en-US" b="1" dirty="0" err="1">
                <a:solidFill>
                  <a:schemeClr val="tx1">
                    <a:lumMod val="75000"/>
                    <a:lumOff val="25000"/>
                  </a:schemeClr>
                </a:solidFill>
                <a:latin typeface="Arial" panose="020B0604020202020204" pitchFamily="34" charset="0"/>
                <a:cs typeface="Arial" panose="020B0604020202020204" pitchFamily="34" charset="0"/>
              </a:rPr>
              <a:t>AirWatch</a:t>
            </a:r>
            <a:r>
              <a:rPr lang="en-US" b="1" dirty="0">
                <a:solidFill>
                  <a:schemeClr val="tx1">
                    <a:lumMod val="75000"/>
                    <a:lumOff val="25000"/>
                  </a:schemeClr>
                </a:solidFill>
                <a:latin typeface="Arial" panose="020B0604020202020204" pitchFamily="34" charset="0"/>
                <a:cs typeface="Arial" panose="020B0604020202020204" pitchFamily="34" charset="0"/>
              </a:rPr>
              <a:t> MDM</a:t>
            </a:r>
          </a:p>
          <a:p>
            <a:pPr marL="180000" lvl="1" indent="-180000">
              <a:spcBef>
                <a:spcPts val="400"/>
              </a:spcBef>
              <a:spcAft>
                <a:spcPts val="0"/>
              </a:spcAft>
            </a:pPr>
            <a:r>
              <a:rPr lang="en-US" dirty="0">
                <a:solidFill>
                  <a:schemeClr val="tx1">
                    <a:lumMod val="75000"/>
                    <a:lumOff val="25000"/>
                  </a:schemeClr>
                </a:solidFill>
                <a:latin typeface="Arial" panose="020B0604020202020204" pitchFamily="34" charset="0"/>
                <a:cs typeface="Arial" panose="020B0604020202020204" pitchFamily="34" charset="0"/>
              </a:rPr>
              <a:t>Samsung Knox</a:t>
            </a:r>
          </a:p>
        </p:txBody>
      </p:sp>
      <p:sp>
        <p:nvSpPr>
          <p:cNvPr id="20" name="Скругленный прямоугольник 19"/>
          <p:cNvSpPr/>
          <p:nvPr/>
        </p:nvSpPr>
        <p:spPr>
          <a:xfrm>
            <a:off x="2067173" y="1749176"/>
            <a:ext cx="2055698" cy="914400"/>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5225B5"/>
                </a:solidFill>
                <a:latin typeface="Arial" panose="020B0604020202020204" pitchFamily="34" charset="0"/>
                <a:cs typeface="Arial" panose="020B0604020202020204" pitchFamily="34" charset="0"/>
              </a:rPr>
              <a:t>Совместимость</a:t>
            </a:r>
            <a:endParaRPr lang="en-US" sz="1400" dirty="0">
              <a:solidFill>
                <a:srgbClr val="5225B5"/>
              </a:solidFill>
              <a:latin typeface="+mj-lt"/>
            </a:endParaRPr>
          </a:p>
        </p:txBody>
      </p:sp>
      <p:sp>
        <p:nvSpPr>
          <p:cNvPr id="21" name="Скругленный прямоугольник 20"/>
          <p:cNvSpPr/>
          <p:nvPr/>
        </p:nvSpPr>
        <p:spPr>
          <a:xfrm>
            <a:off x="2067173" y="3025381"/>
            <a:ext cx="2055698" cy="914400"/>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5225B5"/>
                </a:solidFill>
                <a:latin typeface="Arial" panose="020B0604020202020204" pitchFamily="34" charset="0"/>
                <a:cs typeface="Arial" panose="020B0604020202020204" pitchFamily="34" charset="0"/>
              </a:rPr>
              <a:t>Размер, вес, емкость батареи</a:t>
            </a:r>
            <a:endParaRPr lang="en-US" sz="1400" dirty="0">
              <a:solidFill>
                <a:srgbClr val="5225B5"/>
              </a:solidFill>
              <a:latin typeface="+mj-lt"/>
            </a:endParaRPr>
          </a:p>
        </p:txBody>
      </p:sp>
      <p:sp>
        <p:nvSpPr>
          <p:cNvPr id="22" name="Скругленный прямоугольник 21"/>
          <p:cNvSpPr/>
          <p:nvPr/>
        </p:nvSpPr>
        <p:spPr>
          <a:xfrm>
            <a:off x="2067172" y="4229987"/>
            <a:ext cx="2055699" cy="914400"/>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5225B5"/>
                </a:solidFill>
                <a:latin typeface="Arial" panose="020B0604020202020204" pitchFamily="34" charset="0"/>
                <a:cs typeface="Arial" panose="020B0604020202020204" pitchFamily="34" charset="0"/>
              </a:rPr>
              <a:t>Функциональность</a:t>
            </a:r>
            <a:endParaRPr lang="en-US" sz="1400" dirty="0">
              <a:solidFill>
                <a:srgbClr val="5225B5"/>
              </a:solidFill>
              <a:latin typeface="+mj-lt"/>
            </a:endParaRPr>
          </a:p>
        </p:txBody>
      </p:sp>
      <p:sp>
        <p:nvSpPr>
          <p:cNvPr id="23" name="Скругленный прямоугольник 22"/>
          <p:cNvSpPr/>
          <p:nvPr/>
        </p:nvSpPr>
        <p:spPr>
          <a:xfrm>
            <a:off x="2067173" y="5453635"/>
            <a:ext cx="2055698" cy="914400"/>
          </a:xfrm>
          <a:prstGeom prst="roundRect">
            <a:avLst/>
          </a:prstGeom>
          <a:solidFill>
            <a:srgbClr val="EDEDED"/>
          </a:solidFill>
          <a:ln>
            <a:solidFill>
              <a:srgbClr val="522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5225B5"/>
                </a:solidFill>
                <a:latin typeface="Arial" panose="020B0604020202020204" pitchFamily="34" charset="0"/>
                <a:cs typeface="Arial" panose="020B0604020202020204" pitchFamily="34" charset="0"/>
              </a:rPr>
              <a:t>Стоимость поддержки</a:t>
            </a:r>
            <a:endParaRPr lang="en-US" sz="1400" dirty="0">
              <a:solidFill>
                <a:srgbClr val="5225B5"/>
              </a:solidFill>
              <a:latin typeface="+mj-lt"/>
            </a:endParaRPr>
          </a:p>
        </p:txBody>
      </p:sp>
      <p:sp>
        <p:nvSpPr>
          <p:cNvPr id="4" name="TextBox 3"/>
          <p:cNvSpPr txBox="1"/>
          <p:nvPr/>
        </p:nvSpPr>
        <p:spPr>
          <a:xfrm>
            <a:off x="6868260" y="2356647"/>
            <a:ext cx="1696191" cy="923330"/>
          </a:xfrm>
          <a:prstGeom prst="rect">
            <a:avLst/>
          </a:prstGeom>
          <a:noFill/>
        </p:spPr>
        <p:txBody>
          <a:bodyPr wrap="square" rtlCol="0">
            <a:spAutoFit/>
          </a:bodyPr>
          <a:lstStyle/>
          <a:p>
            <a:pPr algn="ctr"/>
            <a:r>
              <a:rPr lang="en-US" b="1" dirty="0" smtClean="0"/>
              <a:t>Samsung </a:t>
            </a:r>
            <a:endParaRPr lang="ru-RU" b="1" dirty="0" smtClean="0"/>
          </a:p>
          <a:p>
            <a:pPr algn="ctr"/>
            <a:r>
              <a:rPr lang="en-US" b="1" dirty="0" smtClean="0"/>
              <a:t>Galaxy Tab S</a:t>
            </a:r>
            <a:endParaRPr lang="ru-RU" b="1" dirty="0" smtClean="0"/>
          </a:p>
          <a:p>
            <a:pPr algn="ctr"/>
            <a:endParaRPr lang="en-US" b="1" dirty="0" smtClean="0"/>
          </a:p>
        </p:txBody>
      </p:sp>
      <p:sp>
        <p:nvSpPr>
          <p:cNvPr id="34" name="Text Placeholder 22"/>
          <p:cNvSpPr txBox="1">
            <a:spLocks/>
          </p:cNvSpPr>
          <p:nvPr>
            <p:custDataLst>
              <p:tags r:id="rId5"/>
            </p:custDataLst>
          </p:nvPr>
        </p:nvSpPr>
        <p:spPr bwMode="auto">
          <a:xfrm>
            <a:off x="4341814" y="5507552"/>
            <a:ext cx="1659742" cy="513273"/>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ru-RU" b="1" dirty="0" smtClean="0">
                <a:solidFill>
                  <a:schemeClr val="tx1">
                    <a:lumMod val="75000"/>
                    <a:lumOff val="25000"/>
                  </a:schemeClr>
                </a:solidFill>
                <a:latin typeface="Arial" panose="020B0604020202020204" pitchFamily="34" charset="0"/>
                <a:cs typeface="Arial" panose="020B0604020202020204" pitchFamily="34" charset="0"/>
              </a:rPr>
              <a:t>Стандартная прошивка</a:t>
            </a:r>
            <a:endParaRPr lang="en-US"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7" cstate="print"/>
          <a:stretch>
            <a:fillRect/>
          </a:stretch>
        </p:blipFill>
        <p:spPr>
          <a:xfrm>
            <a:off x="6151106" y="3113430"/>
            <a:ext cx="3489987" cy="2206990"/>
          </a:xfrm>
          <a:prstGeom prst="rect">
            <a:avLst/>
          </a:prstGeom>
        </p:spPr>
      </p:pic>
    </p:spTree>
    <p:extLst>
      <p:ext uri="{BB962C8B-B14F-4D97-AF65-F5344CB8AC3E}">
        <p14:creationId xmlns:p14="http://schemas.microsoft.com/office/powerpoint/2010/main" xmlns="" val="3830323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GJOUs1QSEWaoXRMcj0w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GJOUs1QSEWaoXRMcj0w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dIAf8eVgkKQlUynLuub4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dIAf8eVgkKQlUynLuub4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zpGMBgfrUu3KDp1TElKh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zt5Ggp5jUyoj6gjF7SQ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moevLBHLkGZYGPTuSRN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FpoEi9l3kWlW_S6SCF.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FpoEi9l3kWlW_S6SCF.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tt4qghrOkWWm.Js.7P3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xwMSIXY0UmWl5DNrZSRjA"/>
</p:tagLst>
</file>

<file path=ppt/theme/theme1.xml><?xml version="1.0" encoding="utf-8"?>
<a:theme xmlns:a="http://schemas.openxmlformats.org/drawingml/2006/main" name="Office Theme">
  <a:themeElements>
    <a:clrScheme name="DrReddys">
      <a:dk1>
        <a:sysClr val="windowText" lastClr="000000"/>
      </a:dk1>
      <a:lt1>
        <a:sysClr val="window" lastClr="FFFFFF"/>
      </a:lt1>
      <a:dk2>
        <a:srgbClr val="5225B5"/>
      </a:dk2>
      <a:lt2>
        <a:srgbClr val="FFFFFF"/>
      </a:lt2>
      <a:accent1>
        <a:srgbClr val="00C8FF"/>
      </a:accent1>
      <a:accent2>
        <a:srgbClr val="00F0A0"/>
      </a:accent2>
      <a:accent3>
        <a:srgbClr val="FFD200"/>
      </a:accent3>
      <a:accent4>
        <a:srgbClr val="FFC8B9"/>
      </a:accent4>
      <a:accent5>
        <a:srgbClr val="FF4650"/>
      </a:accent5>
      <a:accent6>
        <a:srgbClr val="EDEDED"/>
      </a:accent6>
      <a:hlink>
        <a:srgbClr val="0563C1"/>
      </a:hlink>
      <a:folHlink>
        <a:srgbClr val="954F7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225B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297</Words>
  <Application>Microsoft Office PowerPoint</Application>
  <PresentationFormat>Лист A4 (210x297 мм)</PresentationFormat>
  <Paragraphs>130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Слайд 1</vt:lpstr>
      <vt:lpstr>Содержание</vt:lpstr>
      <vt:lpstr>О компании</vt:lpstr>
      <vt:lpstr>Dr. Reddy’s – международная фармацевтическая компания</vt:lpstr>
      <vt:lpstr>Dr. Reddy’s – международное присутствие</vt:lpstr>
      <vt:lpstr>Dr. Reddy’s в России</vt:lpstr>
      <vt:lpstr>О внедрении </vt:lpstr>
      <vt:lpstr>Внедрение CLM: предыстория</vt:lpstr>
      <vt:lpstr>Внедрение CLM: муки выбора</vt:lpstr>
      <vt:lpstr>Внедрение CLM: основные вехи </vt:lpstr>
      <vt:lpstr>Внедрение CLM: результаты </vt:lpstr>
      <vt:lpstr>О будущем</vt:lpstr>
      <vt:lpstr>О будущем: дальнейшая мобилизация</vt:lpstr>
      <vt:lpstr>Слайд 14</vt:lpstr>
    </vt:vector>
  </TitlesOfParts>
  <Company>Dr. Reddy's Laboratories Ltd.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Dipankar Bhattacharjee</dc:creator>
  <cp:lastModifiedBy>Web2</cp:lastModifiedBy>
  <cp:revision>251</cp:revision>
  <dcterms:created xsi:type="dcterms:W3CDTF">2015-07-03T06:03:01Z</dcterms:created>
  <dcterms:modified xsi:type="dcterms:W3CDTF">2015-10-21T06:24:17Z</dcterms:modified>
</cp:coreProperties>
</file>